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660"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555AA-D60D-4739-8C42-76BE1EBF05BB}" v="4" dt="2025-10-15T08:36:25.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36301-746E-4B91-A43E-1FA85C2D7E5D}"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7BB1E-F39D-4CE3-BBA5-9FF320EBC25E}" type="slidenum">
              <a:rPr kumimoji="1" lang="ja-JP" altLang="en-US" smtClean="0"/>
              <a:t>‹#›</a:t>
            </a:fld>
            <a:endParaRPr kumimoji="1" lang="ja-JP" altLang="en-US"/>
          </a:p>
        </p:txBody>
      </p:sp>
    </p:spTree>
    <p:extLst>
      <p:ext uri="{BB962C8B-B14F-4D97-AF65-F5344CB8AC3E}">
        <p14:creationId xmlns:p14="http://schemas.microsoft.com/office/powerpoint/2010/main" val="20931545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2309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6662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1235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13067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4049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Tree>
    <p:extLst>
      <p:ext uri="{BB962C8B-B14F-4D97-AF65-F5344CB8AC3E}">
        <p14:creationId xmlns:p14="http://schemas.microsoft.com/office/powerpoint/2010/main" val="169093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Tree>
    <p:extLst>
      <p:ext uri="{BB962C8B-B14F-4D97-AF65-F5344CB8AC3E}">
        <p14:creationId xmlns:p14="http://schemas.microsoft.com/office/powerpoint/2010/main" val="48859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0861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algn="just"/>
            <a:endParaRPr lang="ja-JP" altLang="ja-JP"/>
          </a:p>
        </p:txBody>
      </p:sp>
    </p:spTree>
    <p:extLst>
      <p:ext uri="{BB962C8B-B14F-4D97-AF65-F5344CB8AC3E}">
        <p14:creationId xmlns:p14="http://schemas.microsoft.com/office/powerpoint/2010/main" val="1078034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algn="just"/>
            <a:endParaRPr lang="ja-JP" altLang="ja-JP"/>
          </a:p>
        </p:txBody>
      </p:sp>
    </p:spTree>
    <p:extLst>
      <p:ext uri="{BB962C8B-B14F-4D97-AF65-F5344CB8AC3E}">
        <p14:creationId xmlns:p14="http://schemas.microsoft.com/office/powerpoint/2010/main" val="298311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25586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6662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algn="just"/>
            <a:endParaRPr lang="ja-JP" altLang="ja-JP"/>
          </a:p>
        </p:txBody>
      </p:sp>
    </p:spTree>
    <p:extLst>
      <p:ext uri="{BB962C8B-B14F-4D97-AF65-F5344CB8AC3E}">
        <p14:creationId xmlns:p14="http://schemas.microsoft.com/office/powerpoint/2010/main" val="3632680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8193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algn="just"/>
            <a:endParaRPr lang="ja-JP" altLang="ja-JP"/>
          </a:p>
        </p:txBody>
      </p:sp>
    </p:spTree>
    <p:extLst>
      <p:ext uri="{BB962C8B-B14F-4D97-AF65-F5344CB8AC3E}">
        <p14:creationId xmlns:p14="http://schemas.microsoft.com/office/powerpoint/2010/main" val="910194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algn="just"/>
            <a:endParaRPr lang="ja-JP" altLang="ja-JP"/>
          </a:p>
        </p:txBody>
      </p:sp>
    </p:spTree>
    <p:extLst>
      <p:ext uri="{BB962C8B-B14F-4D97-AF65-F5344CB8AC3E}">
        <p14:creationId xmlns:p14="http://schemas.microsoft.com/office/powerpoint/2010/main" val="426975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algn="just"/>
            <a:endParaRPr lang="ja-JP" altLang="ja-JP"/>
          </a:p>
        </p:txBody>
      </p:sp>
    </p:spTree>
    <p:extLst>
      <p:ext uri="{BB962C8B-B14F-4D97-AF65-F5344CB8AC3E}">
        <p14:creationId xmlns:p14="http://schemas.microsoft.com/office/powerpoint/2010/main" val="3678756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07219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26</a:t>
            </a:fld>
            <a:endParaRPr kumimoji="1" lang="ja-JP" altLang="en-US"/>
          </a:p>
        </p:txBody>
      </p:sp>
    </p:spTree>
    <p:extLst>
      <p:ext uri="{BB962C8B-B14F-4D97-AF65-F5344CB8AC3E}">
        <p14:creationId xmlns:p14="http://schemas.microsoft.com/office/powerpoint/2010/main" val="3865526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15224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3394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9670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10DAA84C-F3BE-3C4C-67B9-07B59AF2486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668069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5304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17138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46966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33</a:t>
            </a:fld>
            <a:endParaRPr kumimoji="1" lang="ja-JP" altLang="en-US"/>
          </a:p>
        </p:txBody>
      </p:sp>
    </p:spTree>
    <p:extLst>
      <p:ext uri="{BB962C8B-B14F-4D97-AF65-F5344CB8AC3E}">
        <p14:creationId xmlns:p14="http://schemas.microsoft.com/office/powerpoint/2010/main" val="3334675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34</a:t>
            </a:fld>
            <a:endParaRPr kumimoji="1" lang="ja-JP" altLang="en-US"/>
          </a:p>
        </p:txBody>
      </p:sp>
    </p:spTree>
    <p:extLst>
      <p:ext uri="{BB962C8B-B14F-4D97-AF65-F5344CB8AC3E}">
        <p14:creationId xmlns:p14="http://schemas.microsoft.com/office/powerpoint/2010/main" val="363678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35</a:t>
            </a:fld>
            <a:endParaRPr kumimoji="1" lang="ja-JP" altLang="en-US"/>
          </a:p>
        </p:txBody>
      </p:sp>
    </p:spTree>
    <p:extLst>
      <p:ext uri="{BB962C8B-B14F-4D97-AF65-F5344CB8AC3E}">
        <p14:creationId xmlns:p14="http://schemas.microsoft.com/office/powerpoint/2010/main" val="1283596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85715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3636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913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4524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1AA972B5-C11A-B98E-C89A-9CEE91CC35FA}"/>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72918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91141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085" y="4715193"/>
            <a:ext cx="5563068" cy="4466274"/>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C644A-A914-4448-990B-278CF31A0D9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64621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42</a:t>
            </a:fld>
            <a:endParaRPr kumimoji="1" lang="ja-JP" altLang="en-US"/>
          </a:p>
        </p:txBody>
      </p:sp>
    </p:spTree>
    <p:extLst>
      <p:ext uri="{BB962C8B-B14F-4D97-AF65-F5344CB8AC3E}">
        <p14:creationId xmlns:p14="http://schemas.microsoft.com/office/powerpoint/2010/main" val="3334675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43</a:t>
            </a:fld>
            <a:endParaRPr kumimoji="1" lang="ja-JP" altLang="en-US"/>
          </a:p>
        </p:txBody>
      </p:sp>
    </p:spTree>
    <p:extLst>
      <p:ext uri="{BB962C8B-B14F-4D97-AF65-F5344CB8AC3E}">
        <p14:creationId xmlns:p14="http://schemas.microsoft.com/office/powerpoint/2010/main" val="3749139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dirty="0"/>
          </a:p>
        </p:txBody>
      </p:sp>
      <p:sp>
        <p:nvSpPr>
          <p:cNvPr id="4" name="スライド番号プレースホルダー 3"/>
          <p:cNvSpPr>
            <a:spLocks noGrp="1"/>
          </p:cNvSpPr>
          <p:nvPr>
            <p:ph type="sldNum" sz="quarter" idx="5"/>
          </p:nvPr>
        </p:nvSpPr>
        <p:spPr/>
        <p:txBody>
          <a:bodyPr/>
          <a:lstStyle/>
          <a:p>
            <a:fld id="{7A30A56D-3CDF-4014-9006-84B47BF54B5B}" type="slidenum">
              <a:rPr kumimoji="1" lang="ja-JP" altLang="en-US" smtClean="0"/>
              <a:t>44</a:t>
            </a:fld>
            <a:endParaRPr kumimoji="1" lang="ja-JP" altLang="en-US"/>
          </a:p>
        </p:txBody>
      </p:sp>
    </p:spTree>
    <p:extLst>
      <p:ext uri="{BB962C8B-B14F-4D97-AF65-F5344CB8AC3E}">
        <p14:creationId xmlns:p14="http://schemas.microsoft.com/office/powerpoint/2010/main" val="1283596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E740DCB-CF17-4C7A-AEC6-1A7258EF1186}" type="slidenum">
              <a:rPr kumimoji="1" lang="ja-JP" altLang="en-US" smtClean="0"/>
              <a:t>45</a:t>
            </a:fld>
            <a:endParaRPr kumimoji="1" lang="ja-JP" altLang="en-US"/>
          </a:p>
        </p:txBody>
      </p:sp>
    </p:spTree>
    <p:extLst>
      <p:ext uri="{BB962C8B-B14F-4D97-AF65-F5344CB8AC3E}">
        <p14:creationId xmlns:p14="http://schemas.microsoft.com/office/powerpoint/2010/main" val="992302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9888" y="1252538"/>
            <a:ext cx="5840412" cy="3286125"/>
          </a:xfrm>
        </p:spPr>
      </p:sp>
      <p:sp>
        <p:nvSpPr>
          <p:cNvPr id="3" name="ノート プレースホルダー 2"/>
          <p:cNvSpPr>
            <a:spLocks noGrp="1"/>
          </p:cNvSpPr>
          <p:nvPr>
            <p:ph type="body" idx="1"/>
          </p:nvPr>
        </p:nvSpPr>
        <p:spPr/>
        <p:txBody>
          <a:bodyPr/>
          <a:lstStyle/>
          <a:p>
            <a:pPr algn="l"/>
            <a:endParaRPr lang="en-US" altLang="ja-JP" dirty="0"/>
          </a:p>
        </p:txBody>
      </p:sp>
    </p:spTree>
    <p:extLst>
      <p:ext uri="{BB962C8B-B14F-4D97-AF65-F5344CB8AC3E}">
        <p14:creationId xmlns:p14="http://schemas.microsoft.com/office/powerpoint/2010/main" val="1102101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6563" y="1266825"/>
            <a:ext cx="5770562" cy="3246438"/>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1183137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6563" y="1266825"/>
            <a:ext cx="5770562" cy="3246438"/>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17715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6563" y="1266825"/>
            <a:ext cx="5770562" cy="3246438"/>
          </a:xfrm>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01788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0EFE1AB-2C15-275C-79F3-2BAE410C894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85272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19074EFF-F9D5-4EEE-B106-BFE4833E967C}" type="slidenum">
              <a:rPr kumimoji="1" lang="ja-JP" altLang="en-US" smtClean="0"/>
              <a:pPr/>
              <a:t>50</a:t>
            </a:fld>
            <a:endParaRPr kumimoji="1" lang="ja-JP" altLang="en-US" dirty="0"/>
          </a:p>
        </p:txBody>
      </p:sp>
      <p:sp>
        <p:nvSpPr>
          <p:cNvPr id="6" name="ノート プレースホルダー 5">
            <a:extLst>
              <a:ext uri="{FF2B5EF4-FFF2-40B4-BE49-F238E27FC236}">
                <a16:creationId xmlns:a16="http://schemas.microsoft.com/office/drawing/2014/main" id="{98628A7E-EEE7-3B07-2E7A-41350D91C54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68649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1BDAF2AB-829D-3560-4956-7A7A92432CEA}"/>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421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D5B88D07-01E8-E8C6-B2F2-771CA988083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14875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DD2E6EC6-63BA-11D9-8C2D-91CC04B3A1D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47332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074EFF-F9D5-4EEE-B106-BFE4833E967C}"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ノート プレースホルダー 5">
            <a:extLst>
              <a:ext uri="{FF2B5EF4-FFF2-40B4-BE49-F238E27FC236}">
                <a16:creationId xmlns:a16="http://schemas.microsoft.com/office/drawing/2014/main" id="{0BEF4B92-12C5-ED7F-B880-7990EEE54E72}"/>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Tree>
    <p:extLst>
      <p:ext uri="{BB962C8B-B14F-4D97-AF65-F5344CB8AC3E}">
        <p14:creationId xmlns:p14="http://schemas.microsoft.com/office/powerpoint/2010/main" val="271235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25E638-EF06-49C2-913E-15F3051B742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68668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1B453C-9A12-41A1-9612-F067E258820C}" type="datetime1">
              <a:rPr kumimoji="1" lang="ja-JP" altLang="en-US" smtClean="0"/>
              <a:pPr/>
              <a:t>2025/10/15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pPr/>
              <a:t>‹#›</a:t>
            </a:fld>
            <a:endParaRPr kumimoji="1" lang="ja-JP" altLang="en-US" dirty="0"/>
          </a:p>
        </p:txBody>
      </p:sp>
    </p:spTree>
    <p:extLst>
      <p:ext uri="{BB962C8B-B14F-4D97-AF65-F5344CB8AC3E}">
        <p14:creationId xmlns:p14="http://schemas.microsoft.com/office/powerpoint/2010/main" val="38929268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3BF248-D63D-4753-A320-37926D2E1118}"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19634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25E638-EF06-49C2-913E-15F3051B742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69635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FB10C-59D1-411A-9CA7-93D65CE0D54E}"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403912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516FE-7565-45F1-9CB1-8154FE7B0FF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465106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1A7E56-571E-428B-8991-F1C899A4633F}"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88925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C62E1E-8A33-450D-A74F-5F2EDBFD4E40}" type="datetime1">
              <a:rPr kumimoji="1" lang="ja-JP" altLang="en-US" smtClean="0"/>
              <a:t>2025/10/15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93537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F26357-46D5-457F-BC8F-A3C54E4AE900}" type="datetime1">
              <a:rPr kumimoji="1" lang="ja-JP" altLang="en-US" smtClean="0"/>
              <a:t>2025/10/15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49303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1F2A6-7088-4B3D-96E8-50025CD03F90}" type="datetime1">
              <a:rPr kumimoji="1" lang="ja-JP" altLang="en-US" smtClean="0"/>
              <a:t>2025/10/15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391979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D2E8FA-4A32-4774-B9B6-740A42AF837B}"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98050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FB10C-59D1-411A-9CA7-93D65CE0D54E}"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33156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523094-C737-4420-B4BC-3856DB79DE76}"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918631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CA9685-969D-48A0-AAFC-26C14044E7FC}"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846523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3BF248-D63D-4753-A320-37926D2E1118}"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2006375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0293" y="1"/>
            <a:ext cx="11268364" cy="571500"/>
          </a:xfrm>
          <a:prstGeom prst="rect">
            <a:avLst/>
          </a:prstGeom>
        </p:spPr>
        <p:txBody>
          <a:bodyPr anchor="ctr"/>
          <a:lstStyle>
            <a:lvl1pPr algn="l">
              <a:defRPr sz="2585"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3" name="正方形/長方形 2"/>
          <p:cNvSpPr/>
          <p:nvPr userDrawn="1"/>
        </p:nvSpPr>
        <p:spPr>
          <a:xfrm>
            <a:off x="-27171" y="548683"/>
            <a:ext cx="12208636" cy="45719"/>
          </a:xfrm>
          <a:prstGeom prst="rect">
            <a:avLst/>
          </a:prstGeom>
          <a:solidFill>
            <a:srgbClr val="0000FF"/>
          </a:solidFill>
          <a:ln>
            <a:solidFill>
              <a:srgbClr val="0000FF"/>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875" b="1" dirty="0">
              <a:solidFill>
                <a:prstClr val="white"/>
              </a:solidFill>
            </a:endParaRPr>
          </a:p>
        </p:txBody>
      </p:sp>
      <p:sp>
        <p:nvSpPr>
          <p:cNvPr id="5" name="Slide Number Placeholder 5"/>
          <p:cNvSpPr>
            <a:spLocks noGrp="1"/>
          </p:cNvSpPr>
          <p:nvPr>
            <p:ph type="sldNum" sz="quarter" idx="4"/>
          </p:nvPr>
        </p:nvSpPr>
        <p:spPr>
          <a:xfrm>
            <a:off x="9438265" y="6492878"/>
            <a:ext cx="27432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843626"/>
            <a:fld id="{7C834DD3-D7E9-40DE-8BFD-5C088060B773}" type="slidenum">
              <a:rPr lang="ja-JP" altLang="en-US" smtClean="0"/>
              <a:pPr defTabSz="843626"/>
              <a:t>‹#›</a:t>
            </a:fld>
            <a:endParaRPr lang="ja-JP" altLang="en-US"/>
          </a:p>
        </p:txBody>
      </p:sp>
    </p:spTree>
    <p:extLst>
      <p:ext uri="{BB962C8B-B14F-4D97-AF65-F5344CB8AC3E}">
        <p14:creationId xmlns:p14="http://schemas.microsoft.com/office/powerpoint/2010/main" val="7256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516FE-7565-45F1-9CB1-8154FE7B0FF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8497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1A7E56-571E-428B-8991-F1C899A4633F}"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38835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C62E1E-8A33-450D-A74F-5F2EDBFD4E40}" type="datetime1">
              <a:rPr kumimoji="1" lang="ja-JP" altLang="en-US" smtClean="0"/>
              <a:t>2025/10/15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402679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F26357-46D5-457F-BC8F-A3C54E4AE900}" type="datetime1">
              <a:rPr kumimoji="1" lang="ja-JP" altLang="en-US" smtClean="0"/>
              <a:t>2025/10/15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68663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1F2A6-7088-4B3D-96E8-50025CD03F90}" type="datetime1">
              <a:rPr kumimoji="1" lang="ja-JP" altLang="en-US" smtClean="0"/>
              <a:t>2025/10/15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190847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1B453C-9A12-41A1-9612-F067E258820C}" type="datetime1">
              <a:rPr kumimoji="1" lang="ja-JP" altLang="en-US" smtClean="0"/>
              <a:pPr/>
              <a:t>2025/10/15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pPr/>
              <a:t>‹#›</a:t>
            </a:fld>
            <a:endParaRPr kumimoji="1" lang="ja-JP" altLang="en-US" dirty="0"/>
          </a:p>
        </p:txBody>
      </p:sp>
    </p:spTree>
    <p:extLst>
      <p:ext uri="{BB962C8B-B14F-4D97-AF65-F5344CB8AC3E}">
        <p14:creationId xmlns:p14="http://schemas.microsoft.com/office/powerpoint/2010/main" val="28870877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1B453C-9A12-41A1-9612-F067E258820C}" type="datetime1">
              <a:rPr kumimoji="1" lang="ja-JP" altLang="en-US" smtClean="0"/>
              <a:pPr/>
              <a:t>2025/10/15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52FD9B32-C877-4168-9DF9-BB9A504D625C}" type="slidenum">
              <a:rPr kumimoji="1" lang="ja-JP" altLang="en-US" smtClean="0"/>
              <a:pPr/>
              <a:t>‹#›</a:t>
            </a:fld>
            <a:endParaRPr kumimoji="1" lang="ja-JP" altLang="en-US" dirty="0"/>
          </a:p>
        </p:txBody>
      </p:sp>
    </p:spTree>
    <p:extLst>
      <p:ext uri="{BB962C8B-B14F-4D97-AF65-F5344CB8AC3E}">
        <p14:creationId xmlns:p14="http://schemas.microsoft.com/office/powerpoint/2010/main" val="15178901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B453C-9A12-41A1-9612-F067E258820C}" type="datetime1">
              <a:rPr kumimoji="1" lang="ja-JP" altLang="en-US" smtClean="0"/>
              <a:pPr/>
              <a:t>2025/10/15</a:t>
            </a:fld>
            <a:endParaRPr kumimoji="1" lang="ja-JP" altLang="en-US"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D9B32-C877-4168-9DF9-BB9A504D625C}" type="slidenum">
              <a:rPr kumimoji="1" lang="ja-JP" altLang="en-US" smtClean="0"/>
              <a:pPr/>
              <a:t>‹#›</a:t>
            </a:fld>
            <a:endParaRPr kumimoji="1" lang="ja-JP" altLang="en-US" dirty="0"/>
          </a:p>
        </p:txBody>
      </p:sp>
    </p:spTree>
    <p:extLst>
      <p:ext uri="{BB962C8B-B14F-4D97-AF65-F5344CB8AC3E}">
        <p14:creationId xmlns:p14="http://schemas.microsoft.com/office/powerpoint/2010/main" val="1413960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B453C-9A12-41A1-9612-F067E258820C}" type="datetime1">
              <a:rPr kumimoji="1" lang="ja-JP" altLang="en-US" smtClean="0"/>
              <a:t>2025/10/15</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D9B32-C877-4168-9DF9-BB9A504D625C}" type="slidenum">
              <a:rPr kumimoji="1" lang="ja-JP" altLang="en-US" smtClean="0"/>
              <a:t>‹#›</a:t>
            </a:fld>
            <a:endParaRPr kumimoji="1" lang="ja-JP" altLang="en-US"/>
          </a:p>
        </p:txBody>
      </p:sp>
    </p:spTree>
    <p:extLst>
      <p:ext uri="{BB962C8B-B14F-4D97-AF65-F5344CB8AC3E}">
        <p14:creationId xmlns:p14="http://schemas.microsoft.com/office/powerpoint/2010/main" val="368442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pc.go.jp/personalinfo/kensyuushiryou_gyouse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ppc.go.jp/files/pdf/kanshi_kantoku_06houshin.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wmf"/><Relationship Id="rId18" Type="http://schemas.openxmlformats.org/officeDocument/2006/relationships/image" Target="../media/image17.em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emf"/><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wmf"/><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emf"/></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2.wmf"/><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6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emf"/><Relationship Id="rId4" Type="http://schemas.openxmlformats.org/officeDocument/2006/relationships/image" Target="../media/image33.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D85E9-661F-4B31-89A8-9FDF32825CA2}"/>
              </a:ext>
            </a:extLst>
          </p:cNvPr>
          <p:cNvSpPr>
            <a:spLocks noGrp="1"/>
          </p:cNvSpPr>
          <p:nvPr>
            <p:ph type="title"/>
          </p:nvPr>
        </p:nvSpPr>
        <p:spPr>
          <a:xfrm>
            <a:off x="5177411" y="629268"/>
            <a:ext cx="5351524" cy="1286160"/>
          </a:xfrm>
        </p:spPr>
        <p:txBody>
          <a:bodyPr anchor="b">
            <a:normAutofit/>
          </a:bodyPr>
          <a:lstStyle/>
          <a:p>
            <a:r>
              <a:rPr kumimoji="1" lang="ja-JP" altLang="en-US" dirty="0">
                <a:latin typeface="Meiryo UI" panose="020B0604030504040204" pitchFamily="50" charset="-128"/>
                <a:ea typeface="Meiryo UI" panose="020B0604030504040204" pitchFamily="50" charset="-128"/>
              </a:rPr>
              <a:t>はじめに</a:t>
            </a:r>
          </a:p>
        </p:txBody>
      </p:sp>
      <p:sp>
        <p:nvSpPr>
          <p:cNvPr id="46" name="コンテンツ プレースホルダー 2">
            <a:extLst>
              <a:ext uri="{FF2B5EF4-FFF2-40B4-BE49-F238E27FC236}">
                <a16:creationId xmlns:a16="http://schemas.microsoft.com/office/drawing/2014/main" id="{20A60CE7-B024-423C-8314-E7D8F306BA97}"/>
              </a:ext>
            </a:extLst>
          </p:cNvPr>
          <p:cNvSpPr>
            <a:spLocks noGrp="1"/>
          </p:cNvSpPr>
          <p:nvPr>
            <p:ph idx="1"/>
          </p:nvPr>
        </p:nvSpPr>
        <p:spPr>
          <a:xfrm>
            <a:off x="5177412" y="2438401"/>
            <a:ext cx="6027399" cy="4003340"/>
          </a:xfrm>
        </p:spPr>
        <p:txBody>
          <a:bodyPr>
            <a:normAutofit/>
          </a:bodyPr>
          <a:lstStyle/>
          <a:p>
            <a:pPr marL="0" indent="0" algn="just">
              <a:buNone/>
            </a:pPr>
            <a:r>
              <a:rPr lang="ja-JP" altLang="en-US" sz="1800" dirty="0">
                <a:latin typeface="Meiryo UI" panose="020B0604030504040204" pitchFamily="50" charset="-128"/>
              </a:rPr>
              <a:t>　事務対応ガイドの別添、「行政機関等の保有する個人情報の適切な管理のための措置に関する指針」においては、総括保護管理者、保護管理者、保護担当者、監査責任者を置くこととされており、このうち保護管理者及び保護担当者には、総括保護管理者が、課室等の現場における保有個人情報の適切な管理のための教育研修を定期的に実施することとされています。</a:t>
            </a:r>
          </a:p>
          <a:p>
            <a:pPr marL="0" indent="0" algn="just">
              <a:buNone/>
            </a:pPr>
            <a:r>
              <a:rPr lang="ja-JP" altLang="en-US" sz="1800" dirty="0">
                <a:latin typeface="Meiryo UI" panose="020B0604030504040204" pitchFamily="50" charset="-128"/>
              </a:rPr>
              <a:t>　この保護管理者、監査責任者等編では、保護管理者等の役割や教育研修、地方公共団体における内部監査についてのチェックポイントについて説明します。</a:t>
            </a:r>
          </a:p>
          <a:p>
            <a:pPr marL="0" indent="0" algn="just">
              <a:buNone/>
            </a:pPr>
            <a:r>
              <a:rPr lang="ja-JP" altLang="en-US" sz="1800" dirty="0">
                <a:latin typeface="Meiryo UI" panose="020B0604030504040204" pitchFamily="50" charset="-128"/>
              </a:rPr>
              <a:t>　さらに、個人情報保護委員会による実地調査における指摘ポイントや最近の漏えい等事案についても説明します。</a:t>
            </a:r>
          </a:p>
          <a:p>
            <a:pPr marL="0" indent="0" algn="just">
              <a:buNone/>
            </a:pPr>
            <a:endParaRPr lang="ja-JP" altLang="en-US" sz="1800" dirty="0">
              <a:latin typeface="Meiryo UI" panose="020B0604030504040204" pitchFamily="50" charset="-128"/>
            </a:endParaRPr>
          </a:p>
        </p:txBody>
      </p:sp>
      <p:pic>
        <p:nvPicPr>
          <p:cNvPr id="6" name="図 5" descr="挿絵 が含まれている画像&#10;&#10;自動的に生成された説明">
            <a:extLst>
              <a:ext uri="{FF2B5EF4-FFF2-40B4-BE49-F238E27FC236}">
                <a16:creationId xmlns:a16="http://schemas.microsoft.com/office/drawing/2014/main" id="{6838338F-684D-BE4F-F506-5F1356FE3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268" y="2438400"/>
            <a:ext cx="1759908" cy="2145136"/>
          </a:xfrm>
          <a:prstGeom prst="rect">
            <a:avLst/>
          </a:prstGeom>
        </p:spPr>
      </p:pic>
    </p:spTree>
    <p:extLst>
      <p:ext uri="{BB962C8B-B14F-4D97-AF65-F5344CB8AC3E}">
        <p14:creationId xmlns:p14="http://schemas.microsoft.com/office/powerpoint/2010/main" val="241431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643184" y="1596574"/>
            <a:ext cx="8960338" cy="18033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11213" marR="0" lvl="0" indent="-811213"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rPr>
              <a:t>２</a:t>
            </a:r>
            <a:r>
              <a:rPr kumimoji="1" lang="en-US" altLang="ja-JP" sz="4800" b="0"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rPr>
              <a:t>.</a:t>
            </a:r>
            <a:r>
              <a:rPr kumimoji="1" lang="ja-JP" altLang="en-US" sz="4800" b="0"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rPr>
              <a:t>地方公共団体における</a:t>
            </a:r>
            <a:endParaRPr kumimoji="1" lang="en-US" altLang="ja-JP" sz="4800" b="0"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endParaRPr>
          </a:p>
          <a:p>
            <a:pPr marL="811213" marR="0" lvl="0" indent="-811213" algn="l" defTabSz="914400" rtl="0" eaLnBrk="1" fontAlgn="auto" latinLnBrk="0" hangingPunct="1">
              <a:lnSpc>
                <a:spcPct val="100000"/>
              </a:lnSpc>
              <a:spcBef>
                <a:spcPct val="0"/>
              </a:spcBef>
              <a:spcAft>
                <a:spcPts val="0"/>
              </a:spcAft>
              <a:buClrTx/>
              <a:buSzTx/>
              <a:buFontTx/>
              <a:buNone/>
              <a:tabLst/>
              <a:defRPr/>
            </a:pPr>
            <a:r>
              <a:rPr lang="ja-JP" altLang="en-US" sz="4800">
                <a:solidFill>
                  <a:prstClr val="black">
                    <a:lumMod val="65000"/>
                    <a:lumOff val="35000"/>
                  </a:prstClr>
                </a:solidFill>
                <a:latin typeface="Meiryo UI" panose="020B0604030504040204" pitchFamily="50" charset="-128"/>
                <a:ea typeface="Meiryo UI" panose="020B0604030504040204" pitchFamily="50" charset="-128"/>
              </a:rPr>
              <a:t>　　内部監査のポイント</a:t>
            </a:r>
            <a:endParaRPr kumimoji="1" lang="ja-JP" altLang="en-US" sz="4800" b="0" i="0" u="none" strike="noStrike" kern="1200" cap="none" spc="0" normalizeH="0" baseline="0" noProof="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endParaRPr>
          </a:p>
        </p:txBody>
      </p:sp>
      <p:sp>
        <p:nvSpPr>
          <p:cNvPr id="11" name="スライド番号プレースホルダー 10"/>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Meiryo UI" panose="020B0604030504040204" pitchFamily="50" charset="-128"/>
              <a:cs typeface="+mn-cs"/>
            </a:endParaRPr>
          </a:p>
        </p:txBody>
      </p:sp>
      <p:cxnSp>
        <p:nvCxnSpPr>
          <p:cNvPr id="3" name="直線コネクタ 2"/>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03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内部監査について</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404634" y="6435929"/>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52" name="コンテンツ プレースホルダー 2">
            <a:extLst>
              <a:ext uri="{FF2B5EF4-FFF2-40B4-BE49-F238E27FC236}">
                <a16:creationId xmlns:a16="http://schemas.microsoft.com/office/drawing/2014/main" id="{71C19FF4-EBB4-46E2-BC69-BBA6148457E5}"/>
              </a:ext>
            </a:extLst>
          </p:cNvPr>
          <p:cNvSpPr txBox="1">
            <a:spLocks/>
          </p:cNvSpPr>
          <p:nvPr/>
        </p:nvSpPr>
        <p:spPr>
          <a:xfrm>
            <a:off x="1952074" y="1569856"/>
            <a:ext cx="8628221" cy="1088990"/>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　</a:t>
            </a: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個人情報の保護における内部監査につきましては、監査責任者を置き、保有個人情報の管理状況について定期に、及び必要に応じ随時に監査（外部監査を含む。）を行い、その結果を総括保護管理者に報告するものとされています。</a:t>
            </a:r>
          </a:p>
        </p:txBody>
      </p:sp>
      <p:sp>
        <p:nvSpPr>
          <p:cNvPr id="20" name="コンテンツ プレースホルダー 2">
            <a:extLst>
              <a:ext uri="{FF2B5EF4-FFF2-40B4-BE49-F238E27FC236}">
                <a16:creationId xmlns:a16="http://schemas.microsoft.com/office/drawing/2014/main" id="{9641CA70-A7B9-48EE-B5FF-AABA84BF3D39}"/>
              </a:ext>
            </a:extLst>
          </p:cNvPr>
          <p:cNvSpPr txBox="1">
            <a:spLocks/>
          </p:cNvSpPr>
          <p:nvPr/>
        </p:nvSpPr>
        <p:spPr>
          <a:xfrm>
            <a:off x="1960095" y="3256158"/>
            <a:ext cx="8628221" cy="354489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管理体制</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監査責任者</a:t>
            </a: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各行政機関等に、</a:t>
            </a:r>
            <a:r>
              <a:rPr kumimoji="1" lang="ja-JP" altLang="en-US" sz="1400" b="1"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監査責任者を</a:t>
            </a:r>
            <a:r>
              <a:rPr kumimoji="1" lang="ja-JP" altLang="en-US" sz="1400" i="0"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一人</a:t>
            </a:r>
            <a:r>
              <a:rPr kumimoji="1" lang="ja-JP" altLang="en-US" sz="1400" b="1"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置く</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こととし、内部監査等を担当する部局の長、幹事等をもって充てる。</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400" b="1"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監査責任者は、保有個人情報の管理の状況について監査する</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任に当たる。</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監査及び点検の実施</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監査</a:t>
            </a: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1"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監査責任者は</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、保有個人情報の適切な管理を検証するため、</a:t>
            </a: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4-8-2</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（管理体制）から </a:t>
            </a:r>
            <a:r>
              <a:rPr kumimoji="1" lang="en-US" altLang="ja-JP"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4-8-11</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（安全管理上の問題への対応）までに記載する措置の状況を含む当該行政機関等における</a:t>
            </a:r>
            <a:r>
              <a:rPr kumimoji="1" lang="ja-JP" altLang="en-US" sz="1400" b="1"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保有個人情報の管理の状況について、定期に、及び必要に応じ随時に監査</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（外部監査を含む。以下同じ。）</a:t>
            </a:r>
            <a:r>
              <a:rPr kumimoji="1" lang="ja-JP" altLang="en-US" sz="1400" b="0" i="0" u="none" strike="noStrike" kern="1200" cap="none" spc="0" normalizeH="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（注）</a:t>
            </a:r>
            <a:r>
              <a:rPr kumimoji="1" lang="ja-JP" altLang="en-US" sz="1400" b="1"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を行い、その結果を総括保護管理者に報告する</a:t>
            </a: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ts val="15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（注）保有個人情報の秘匿性等その内容及びその量に応じて、実地監査を含めた重点的な監査として行うものとする。</a:t>
            </a:r>
          </a:p>
        </p:txBody>
      </p:sp>
      <p:sp>
        <p:nvSpPr>
          <p:cNvPr id="21" name="角丸四角形 23">
            <a:extLst>
              <a:ext uri="{FF2B5EF4-FFF2-40B4-BE49-F238E27FC236}">
                <a16:creationId xmlns:a16="http://schemas.microsoft.com/office/drawing/2014/main" id="{769A4E23-01CB-4316-9050-270BA8B6F9B0}"/>
              </a:ext>
            </a:extLst>
          </p:cNvPr>
          <p:cNvSpPr/>
          <p:nvPr/>
        </p:nvSpPr>
        <p:spPr>
          <a:xfrm>
            <a:off x="1968653" y="2850685"/>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kern="0">
                <a:solidFill>
                  <a:prstClr val="black"/>
                </a:solidFill>
                <a:latin typeface="Meiryo UI" panose="020B0604030504040204" pitchFamily="50" charset="-128"/>
                <a:ea typeface="Meiryo UI" panose="020B0604030504040204" pitchFamily="50" charset="-128"/>
              </a:rPr>
              <a:t>参考</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F5621EB-6490-4FC8-AAF2-2DC31681893B}"/>
              </a:ext>
            </a:extLst>
          </p:cNvPr>
          <p:cNvSpPr txBox="1"/>
          <p:nvPr/>
        </p:nvSpPr>
        <p:spPr>
          <a:xfrm>
            <a:off x="9024114" y="3333879"/>
            <a:ext cx="1507144" cy="190240"/>
          </a:xfrm>
          <a:prstGeom prst="rect">
            <a:avLst/>
          </a:prstGeom>
          <a:noFill/>
          <a:ln>
            <a:solidFill>
              <a:srgbClr val="5B9BD5"/>
            </a:solidFill>
          </a:ln>
        </p:spPr>
        <p:txBody>
          <a:bodyPr wrap="none" t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sng" strike="noStrike" kern="0" cap="none" spc="0" normalizeH="0" baseline="0" noProof="0">
                <a:ln>
                  <a:noFill/>
                </a:ln>
                <a:solidFill>
                  <a:srgbClr val="4472C4"/>
                </a:solidFill>
                <a:effectLst/>
                <a:uLnTx/>
                <a:uFillTx/>
                <a:latin typeface="Meiryo UI" panose="020B0604030504040204" pitchFamily="50" charset="-128"/>
                <a:ea typeface="Meiryo UI" panose="020B0604030504040204" pitchFamily="50" charset="-128"/>
                <a:cs typeface="+mn-cs"/>
              </a:rPr>
              <a:t>事務対応ガイド　</a:t>
            </a:r>
            <a:r>
              <a:rPr kumimoji="1" lang="en-US" altLang="ja-JP" sz="1000" b="1" i="0" u="sng" strike="noStrike" kern="0" cap="none" spc="0" normalizeH="0" baseline="0" noProof="0">
                <a:ln>
                  <a:noFill/>
                </a:ln>
                <a:solidFill>
                  <a:srgbClr val="4472C4"/>
                </a:solidFill>
                <a:effectLst/>
                <a:uLnTx/>
                <a:uFillTx/>
                <a:latin typeface="Meiryo UI" panose="020B0604030504040204" pitchFamily="50" charset="-128"/>
                <a:ea typeface="Meiryo UI" panose="020B0604030504040204" pitchFamily="50" charset="-128"/>
                <a:cs typeface="+mn-cs"/>
              </a:rPr>
              <a:t>4-8-</a:t>
            </a:r>
            <a:r>
              <a:rPr kumimoji="1" lang="ja-JP" altLang="en-US" sz="1000" b="1" i="0" u="sng" strike="noStrike" kern="0" cap="none" spc="0" normalizeH="0" baseline="0" noProof="0">
                <a:ln>
                  <a:noFill/>
                </a:ln>
                <a:solidFill>
                  <a:srgbClr val="4472C4"/>
                </a:solidFill>
                <a:effectLst/>
                <a:uLnTx/>
                <a:uFillTx/>
                <a:latin typeface="Meiryo UI" panose="020B0604030504040204" pitchFamily="50" charset="-128"/>
                <a:ea typeface="Meiryo UI" panose="020B0604030504040204" pitchFamily="50" charset="-128"/>
                <a:cs typeface="+mn-cs"/>
              </a:rPr>
              <a:t>２</a:t>
            </a:r>
            <a:endPar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1E0B7F32-822B-4EF0-F399-C3D21C224362}"/>
              </a:ext>
            </a:extLst>
          </p:cNvPr>
          <p:cNvSpPr txBox="1"/>
          <p:nvPr/>
        </p:nvSpPr>
        <p:spPr>
          <a:xfrm>
            <a:off x="8979230" y="4884904"/>
            <a:ext cx="1552028" cy="190240"/>
          </a:xfrm>
          <a:prstGeom prst="rect">
            <a:avLst/>
          </a:prstGeom>
          <a:noFill/>
          <a:ln>
            <a:solidFill>
              <a:srgbClr val="5B9BD5"/>
            </a:solidFill>
          </a:ln>
        </p:spPr>
        <p:txBody>
          <a:bodyPr wrap="none" t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sng" strike="noStrike" kern="0" cap="none" spc="0" normalizeH="0" baseline="0" noProof="0">
                <a:ln>
                  <a:noFill/>
                </a:ln>
                <a:solidFill>
                  <a:srgbClr val="4472C4"/>
                </a:solidFill>
                <a:effectLst/>
                <a:uLnTx/>
                <a:uFillTx/>
                <a:latin typeface="Meiryo UI" panose="020B0604030504040204" pitchFamily="50" charset="-128"/>
                <a:ea typeface="Meiryo UI" panose="020B0604030504040204" pitchFamily="50" charset="-128"/>
                <a:cs typeface="+mn-cs"/>
              </a:rPr>
              <a:t>事務対応ガイド　</a:t>
            </a:r>
            <a:r>
              <a:rPr kumimoji="1" lang="en-US" altLang="ja-JP" sz="1000" b="1" i="0" u="sng" strike="noStrike" kern="0" cap="none" spc="0" normalizeH="0" baseline="0" noProof="0">
                <a:ln>
                  <a:noFill/>
                </a:ln>
                <a:solidFill>
                  <a:srgbClr val="4472C4"/>
                </a:solidFill>
                <a:effectLst/>
                <a:uLnTx/>
                <a:uFillTx/>
                <a:latin typeface="Meiryo UI" panose="020B0604030504040204" pitchFamily="50" charset="-128"/>
                <a:ea typeface="Meiryo UI" panose="020B0604030504040204" pitchFamily="50" charset="-128"/>
                <a:cs typeface="+mn-cs"/>
              </a:rPr>
              <a:t>4-8-12</a:t>
            </a:r>
            <a:endParaRPr kumimoji="1" lang="ja-JP" altLang="en-US" sz="1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10">
            <a:extLst>
              <a:ext uri="{FF2B5EF4-FFF2-40B4-BE49-F238E27FC236}">
                <a16:creationId xmlns:a16="http://schemas.microsoft.com/office/drawing/2014/main" id="{AAB53CD5-C052-8ECA-70EA-5C975840556C}"/>
              </a:ext>
            </a:extLst>
          </p:cNvPr>
          <p:cNvSpPr txBox="1">
            <a:spLocks/>
          </p:cNvSpPr>
          <p:nvPr/>
        </p:nvSpPr>
        <p:spPr>
          <a:xfrm>
            <a:off x="8610601" y="635635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defRPr/>
            </a:pPr>
            <a:fld id="{52FD9B32-C877-4168-9DF9-BB9A504D625C}" type="slidenum">
              <a:rPr lang="ja-JP" altLang="en-US" smtClean="0">
                <a:solidFill>
                  <a:prstClr val="black">
                    <a:tint val="75000"/>
                  </a:prstClr>
                </a:solidFill>
                <a:latin typeface="Calibri" panose="020F0502020204030204"/>
                <a:ea typeface="Meiryo UI" panose="020B0604030504040204" pitchFamily="50" charset="-128"/>
              </a:rPr>
              <a:pPr defTabSz="457200">
                <a:defRPr/>
              </a:pPr>
              <a:t>11</a:t>
            </a:fld>
            <a:endParaRPr lang="ja-JP" altLang="en-US">
              <a:solidFill>
                <a:prstClr val="black">
                  <a:tint val="75000"/>
                </a:prstClr>
              </a:solidFill>
              <a:latin typeface="Calibri" panose="020F0502020204030204"/>
              <a:ea typeface="Meiryo UI" panose="020B0604030504040204" pitchFamily="50" charset="-128"/>
            </a:endParaRPr>
          </a:p>
        </p:txBody>
      </p:sp>
    </p:spTree>
    <p:extLst>
      <p:ext uri="{BB962C8B-B14F-4D97-AF65-F5344CB8AC3E}">
        <p14:creationId xmlns:p14="http://schemas.microsoft.com/office/powerpoint/2010/main" val="123191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内部監査</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のポイントについて</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404634" y="6435929"/>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52" name="コンテンツ プレースホルダー 2">
            <a:extLst>
              <a:ext uri="{FF2B5EF4-FFF2-40B4-BE49-F238E27FC236}">
                <a16:creationId xmlns:a16="http://schemas.microsoft.com/office/drawing/2014/main" id="{71C19FF4-EBB4-46E2-BC69-BBA6148457E5}"/>
              </a:ext>
            </a:extLst>
          </p:cNvPr>
          <p:cNvSpPr txBox="1">
            <a:spLocks/>
          </p:cNvSpPr>
          <p:nvPr/>
        </p:nvSpPr>
        <p:spPr>
          <a:xfrm>
            <a:off x="1952070" y="2119203"/>
            <a:ext cx="9436363" cy="1876600"/>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 機関の概要　　２ 基本方針の策定・取扱規程等の整備　　３ </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管理体制　　４ 教育研修</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５ 職員の責務　６ 保有個人情報の取扱い　７ 情報システムにおける安全管理措置　</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lang="ja-JP" altLang="en-US" sz="1800">
                <a:solidFill>
                  <a:prstClr val="black">
                    <a:lumMod val="85000"/>
                    <a:lumOff val="15000"/>
                  </a:prstClr>
                </a:solidFill>
                <a:latin typeface="Meiryo UI" panose="020B0604030504040204" pitchFamily="50" charset="-128"/>
                <a:ea typeface="Meiryo UI" panose="020B0604030504040204" pitchFamily="50" charset="-128"/>
              </a:rPr>
              <a:t>８ 情報システム室等の安全管理　９ 保有個人情報の提供　</a:t>
            </a:r>
            <a:r>
              <a:rPr lang="en-US" altLang="ja-JP" sz="1800">
                <a:solidFill>
                  <a:prstClr val="black">
                    <a:lumMod val="85000"/>
                    <a:lumOff val="15000"/>
                  </a:prstClr>
                </a:solidFill>
                <a:latin typeface="Meiryo UI" panose="020B0604030504040204" pitchFamily="50" charset="-128"/>
                <a:ea typeface="Meiryo UI" panose="020B0604030504040204" pitchFamily="50" charset="-128"/>
              </a:rPr>
              <a:t>10</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 個人情報の取扱いの委託</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lang="en-US" altLang="ja-JP" sz="1800">
                <a:solidFill>
                  <a:prstClr val="black">
                    <a:lumMod val="85000"/>
                    <a:lumOff val="15000"/>
                  </a:prstClr>
                </a:solidFill>
                <a:latin typeface="Meiryo UI" panose="020B0604030504040204" pitchFamily="50" charset="-128"/>
                <a:ea typeface="Meiryo UI" panose="020B0604030504040204" pitchFamily="50" charset="-128"/>
              </a:rPr>
              <a:t>11</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 サイバーセキュリティの確保　</a:t>
            </a:r>
            <a:r>
              <a:rPr lang="en-US" altLang="ja-JP" sz="1800">
                <a:solidFill>
                  <a:prstClr val="black">
                    <a:lumMod val="85000"/>
                    <a:lumOff val="15000"/>
                  </a:prstClr>
                </a:solidFill>
                <a:latin typeface="Meiryo UI" panose="020B0604030504040204" pitchFamily="50" charset="-128"/>
                <a:ea typeface="Meiryo UI" panose="020B0604030504040204" pitchFamily="50" charset="-128"/>
              </a:rPr>
              <a:t>12</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 安全管理上の問題への対応　　</a:t>
            </a:r>
            <a:r>
              <a:rPr lang="en-US" altLang="ja-JP" sz="1800">
                <a:solidFill>
                  <a:prstClr val="black">
                    <a:lumMod val="85000"/>
                    <a:lumOff val="15000"/>
                  </a:prstClr>
                </a:solidFill>
                <a:latin typeface="Meiryo UI" panose="020B0604030504040204" pitchFamily="50" charset="-128"/>
                <a:ea typeface="Meiryo UI" panose="020B0604030504040204" pitchFamily="50" charset="-128"/>
              </a:rPr>
              <a:t>13</a:t>
            </a:r>
            <a:r>
              <a:rPr lang="ja-JP" altLang="en-US" sz="1800">
                <a:solidFill>
                  <a:prstClr val="black">
                    <a:lumMod val="85000"/>
                    <a:lumOff val="15000"/>
                  </a:prstClr>
                </a:solidFill>
                <a:latin typeface="Meiryo UI" panose="020B0604030504040204" pitchFamily="50" charset="-128"/>
                <a:ea typeface="Meiryo UI" panose="020B0604030504040204" pitchFamily="50" charset="-128"/>
              </a:rPr>
              <a:t>　監査及び点検の実施</a:t>
            </a: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lang="en-US" altLang="ja-JP" sz="1800">
              <a:solidFill>
                <a:prstClr val="black">
                  <a:lumMod val="85000"/>
                  <a:lumOff val="1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lang="en-US" altLang="ja-JP" sz="1800" u="sng">
              <a:solidFill>
                <a:prstClr val="black">
                  <a:lumMod val="85000"/>
                  <a:lumOff val="15000"/>
                </a:prst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1" name="角丸四角形 23">
            <a:extLst>
              <a:ext uri="{FF2B5EF4-FFF2-40B4-BE49-F238E27FC236}">
                <a16:creationId xmlns:a16="http://schemas.microsoft.com/office/drawing/2014/main" id="{769A4E23-01CB-4316-9050-270BA8B6F9B0}"/>
              </a:ext>
            </a:extLst>
          </p:cNvPr>
          <p:cNvSpPr/>
          <p:nvPr/>
        </p:nvSpPr>
        <p:spPr>
          <a:xfrm>
            <a:off x="1960095" y="1543855"/>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kern="0">
                <a:solidFill>
                  <a:prstClr val="black"/>
                </a:solidFill>
                <a:latin typeface="Meiryo UI" panose="020B0604030504040204" pitchFamily="50" charset="-128"/>
                <a:ea typeface="Meiryo UI" panose="020B0604030504040204" pitchFamily="50" charset="-128"/>
              </a:rPr>
              <a:t>ポイントとなる項目</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B2A31BD-7CE0-B704-EB40-0532E75FB59E}"/>
              </a:ext>
            </a:extLst>
          </p:cNvPr>
          <p:cNvSpPr txBox="1"/>
          <p:nvPr/>
        </p:nvSpPr>
        <p:spPr>
          <a:xfrm>
            <a:off x="1960095" y="4373655"/>
            <a:ext cx="9436363" cy="738664"/>
          </a:xfrm>
          <a:prstGeom prst="rect">
            <a:avLst/>
          </a:prstGeom>
          <a:solidFill>
            <a:schemeClr val="bg1"/>
          </a:solidFill>
        </p:spPr>
        <p:txBody>
          <a:bodyPr wrap="square" rtlCol="0">
            <a:spAutoFit/>
          </a:bodyPr>
          <a:lstStyle/>
          <a:p>
            <a:r>
              <a:rPr kumimoji="1" lang="ja-JP" altLang="en-US" sz="1400">
                <a:latin typeface="ＭＳ 明朝" panose="02020609040205080304" pitchFamily="17" charset="-128"/>
                <a:ea typeface="ＭＳ 明朝" panose="02020609040205080304" pitchFamily="17" charset="-128"/>
              </a:rPr>
              <a:t>（注）なお、各項目は、地方公共団体が内部監査を行うに当たり、あくまでも参考として示したものであるため、当該リストの項目に基づき監査を行わなければならないということではない点、また、事務の特性等を踏まえて、監査項目を追加するなどして監査を行うことを妨げるものでもない点には注意願いたい。</a:t>
            </a:r>
          </a:p>
        </p:txBody>
      </p:sp>
    </p:spTree>
    <p:extLst>
      <p:ext uri="{BB962C8B-B14F-4D97-AF65-F5344CB8AC3E}">
        <p14:creationId xmlns:p14="http://schemas.microsoft.com/office/powerpoint/2010/main" val="24529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のポイント１</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52" name="コンテンツ プレースホルダー 2">
            <a:extLst>
              <a:ext uri="{FF2B5EF4-FFF2-40B4-BE49-F238E27FC236}">
                <a16:creationId xmlns:a16="http://schemas.microsoft.com/office/drawing/2014/main" id="{71C19FF4-EBB4-46E2-BC69-BBA6148457E5}"/>
              </a:ext>
            </a:extLst>
          </p:cNvPr>
          <p:cNvSpPr txBox="1">
            <a:spLocks/>
          </p:cNvSpPr>
          <p:nvPr/>
        </p:nvSpPr>
        <p:spPr>
          <a:xfrm>
            <a:off x="660159" y="1247361"/>
            <a:ext cx="11272271" cy="2060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 機関の概要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a:extLst>
              <a:ext uri="{FF2B5EF4-FFF2-40B4-BE49-F238E27FC236}">
                <a16:creationId xmlns:a16="http://schemas.microsoft.com/office/drawing/2014/main" id="{ED68A6CF-BBBB-6406-9F22-669D247CC997}"/>
              </a:ext>
            </a:extLst>
          </p:cNvPr>
          <p:cNvGrpSpPr/>
          <p:nvPr/>
        </p:nvGrpSpPr>
        <p:grpSpPr>
          <a:xfrm>
            <a:off x="783771" y="1437933"/>
            <a:ext cx="10963729" cy="1458459"/>
            <a:chOff x="-3944983" y="2866525"/>
            <a:chExt cx="10963729" cy="1458459"/>
          </a:xfrm>
        </p:grpSpPr>
        <p:sp>
          <p:nvSpPr>
            <p:cNvPr id="2" name="四角形: 角を丸くする 1">
              <a:extLst>
                <a:ext uri="{FF2B5EF4-FFF2-40B4-BE49-F238E27FC236}">
                  <a16:creationId xmlns:a16="http://schemas.microsoft.com/office/drawing/2014/main" id="{6491419B-9D56-613C-95A6-6673503DBA16}"/>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9" name="正方形/長方形 8">
              <a:extLst>
                <a:ext uri="{FF2B5EF4-FFF2-40B4-BE49-F238E27FC236}">
                  <a16:creationId xmlns:a16="http://schemas.microsoft.com/office/drawing/2014/main" id="{C3797AC4-A266-989D-6A19-EF7132C3C7C9}"/>
                </a:ext>
              </a:extLst>
            </p:cNvPr>
            <p:cNvSpPr/>
            <p:nvPr/>
          </p:nvSpPr>
          <p:spPr>
            <a:xfrm>
              <a:off x="-3944983" y="3161211"/>
              <a:ext cx="5312229" cy="116377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組織、情報システムに関して全体の概要</a:t>
              </a:r>
              <a:r>
                <a:rPr lang="ja-JP" altLang="en-US"/>
                <a:t>概要</a:t>
              </a:r>
              <a:endParaRPr kumimoji="1" lang="ja-JP" altLang="en-US">
                <a:solidFill>
                  <a:schemeClr val="tx1"/>
                </a:solidFill>
              </a:endParaRPr>
            </a:p>
          </p:txBody>
        </p:sp>
        <p:sp>
          <p:nvSpPr>
            <p:cNvPr id="17" name="四角形: 角を丸くする 16">
              <a:extLst>
                <a:ext uri="{FF2B5EF4-FFF2-40B4-BE49-F238E27FC236}">
                  <a16:creationId xmlns:a16="http://schemas.microsoft.com/office/drawing/2014/main" id="{C6809831-7B07-D1E6-5055-A690B9239E02}"/>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18" name="正方形/長方形 17">
              <a:extLst>
                <a:ext uri="{FF2B5EF4-FFF2-40B4-BE49-F238E27FC236}">
                  <a16:creationId xmlns:a16="http://schemas.microsoft.com/office/drawing/2014/main" id="{2A8BE22D-12E6-4E3A-88FA-D6E1AB6671C0}"/>
                </a:ext>
              </a:extLst>
            </p:cNvPr>
            <p:cNvSpPr/>
            <p:nvPr/>
          </p:nvSpPr>
          <p:spPr>
            <a:xfrm>
              <a:off x="1545436" y="3161210"/>
              <a:ext cx="5473310" cy="11637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a:solidFill>
                    <a:schemeClr val="tx1"/>
                  </a:solidFill>
                </a:rPr>
                <a:t>組織の概要等の把握</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庁舎の文書管理の状況</a:t>
              </a:r>
            </a:p>
          </p:txBody>
        </p:sp>
      </p:grpSp>
      <p:sp>
        <p:nvSpPr>
          <p:cNvPr id="26" name="コンテンツ プレースホルダー 2">
            <a:extLst>
              <a:ext uri="{FF2B5EF4-FFF2-40B4-BE49-F238E27FC236}">
                <a16:creationId xmlns:a16="http://schemas.microsoft.com/office/drawing/2014/main" id="{CA684ED3-E031-F5E5-1394-81F258378AD2}"/>
              </a:ext>
            </a:extLst>
          </p:cNvPr>
          <p:cNvSpPr txBox="1">
            <a:spLocks/>
          </p:cNvSpPr>
          <p:nvPr/>
        </p:nvSpPr>
        <p:spPr>
          <a:xfrm>
            <a:off x="673755" y="3971222"/>
            <a:ext cx="11272271" cy="2406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7" name="角丸四角形 23">
            <a:extLst>
              <a:ext uri="{FF2B5EF4-FFF2-40B4-BE49-F238E27FC236}">
                <a16:creationId xmlns:a16="http://schemas.microsoft.com/office/drawing/2014/main" id="{1599F363-EDD1-B80B-9B07-EEFC75DE363C}"/>
              </a:ext>
            </a:extLst>
          </p:cNvPr>
          <p:cNvSpPr/>
          <p:nvPr/>
        </p:nvSpPr>
        <p:spPr>
          <a:xfrm>
            <a:off x="675665" y="3598696"/>
            <a:ext cx="4007091"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a:solidFill>
                  <a:prstClr val="black">
                    <a:lumMod val="85000"/>
                    <a:lumOff val="15000"/>
                  </a:prstClr>
                </a:solidFill>
                <a:latin typeface="Meiryo UI" panose="020B0604030504040204" pitchFamily="50" charset="-128"/>
                <a:ea typeface="Meiryo UI" panose="020B0604030504040204" pitchFamily="50" charset="-128"/>
              </a:rPr>
              <a:t>２ </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基本方針の策定・取扱規程等の整備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4" name="グループ化 33">
            <a:extLst>
              <a:ext uri="{FF2B5EF4-FFF2-40B4-BE49-F238E27FC236}">
                <a16:creationId xmlns:a16="http://schemas.microsoft.com/office/drawing/2014/main" id="{0C169E99-34E4-9406-F22F-D879B15DEE56}"/>
              </a:ext>
            </a:extLst>
          </p:cNvPr>
          <p:cNvGrpSpPr/>
          <p:nvPr/>
        </p:nvGrpSpPr>
        <p:grpSpPr>
          <a:xfrm>
            <a:off x="783771" y="4152180"/>
            <a:ext cx="10963729" cy="1727920"/>
            <a:chOff x="-3944983" y="2866525"/>
            <a:chExt cx="10963729" cy="1727920"/>
          </a:xfrm>
        </p:grpSpPr>
        <p:sp>
          <p:nvSpPr>
            <p:cNvPr id="35" name="四角形: 角を丸くする 34">
              <a:extLst>
                <a:ext uri="{FF2B5EF4-FFF2-40B4-BE49-F238E27FC236}">
                  <a16:creationId xmlns:a16="http://schemas.microsoft.com/office/drawing/2014/main" id="{3E8EADCE-1487-7127-71D6-9281FCE0D302}"/>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36" name="正方形/長方形 35">
              <a:extLst>
                <a:ext uri="{FF2B5EF4-FFF2-40B4-BE49-F238E27FC236}">
                  <a16:creationId xmlns:a16="http://schemas.microsoft.com/office/drawing/2014/main" id="{E6C4DBE4-0D1B-CDE4-DEAD-C1A2C3DFE9F5}"/>
                </a:ext>
              </a:extLst>
            </p:cNvPr>
            <p:cNvSpPr/>
            <p:nvPr/>
          </p:nvSpPr>
          <p:spPr>
            <a:xfrm>
              <a:off x="-3944983" y="3161211"/>
              <a:ext cx="5312229" cy="143323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個人情報保護基本方針の策定や保有個人情報の保護に関する取扱規程等の整備</a:t>
              </a:r>
              <a:r>
                <a:rPr lang="ja-JP" altLang="en-US"/>
                <a:t>概要</a:t>
              </a:r>
              <a:endParaRPr kumimoji="1" lang="ja-JP" altLang="en-US">
                <a:solidFill>
                  <a:schemeClr val="tx1"/>
                </a:solidFill>
              </a:endParaRPr>
            </a:p>
          </p:txBody>
        </p:sp>
        <p:sp>
          <p:nvSpPr>
            <p:cNvPr id="37" name="四角形: 角を丸くする 36">
              <a:extLst>
                <a:ext uri="{FF2B5EF4-FFF2-40B4-BE49-F238E27FC236}">
                  <a16:creationId xmlns:a16="http://schemas.microsoft.com/office/drawing/2014/main" id="{603D9BF0-469B-22B3-11B8-637C1BAAD1A4}"/>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38" name="正方形/長方形 37">
              <a:extLst>
                <a:ext uri="{FF2B5EF4-FFF2-40B4-BE49-F238E27FC236}">
                  <a16:creationId xmlns:a16="http://schemas.microsoft.com/office/drawing/2014/main" id="{4CBE2B6C-716C-3E92-D526-41CD06C01F1A}"/>
                </a:ext>
              </a:extLst>
            </p:cNvPr>
            <p:cNvSpPr/>
            <p:nvPr/>
          </p:nvSpPr>
          <p:spPr>
            <a:xfrm>
              <a:off x="1545436" y="3161210"/>
              <a:ext cx="5473310" cy="143323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a:solidFill>
                    <a:schemeClr val="tx1"/>
                  </a:solidFill>
                </a:rPr>
                <a:t>個人情報保護基本方針の策定の有無やその周知</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管理規程、取扱規程の整備や運用の状況</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取得、利用、保存、提供及び削除・廃棄についての状況</a:t>
              </a:r>
            </a:p>
          </p:txBody>
        </p:sp>
      </p:grpSp>
    </p:spTree>
    <p:extLst>
      <p:ext uri="{BB962C8B-B14F-4D97-AF65-F5344CB8AC3E}">
        <p14:creationId xmlns:p14="http://schemas.microsoft.com/office/powerpoint/2010/main" val="192171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のポイント２</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 管理体制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71D58057-6565-D012-7D9D-895D26B08669}"/>
              </a:ext>
            </a:extLst>
          </p:cNvPr>
          <p:cNvGrpSpPr/>
          <p:nvPr/>
        </p:nvGrpSpPr>
        <p:grpSpPr>
          <a:xfrm>
            <a:off x="660164" y="1247362"/>
            <a:ext cx="11272271" cy="2060915"/>
            <a:chOff x="12464660" y="2875528"/>
            <a:chExt cx="11272271" cy="2060915"/>
          </a:xfrm>
        </p:grpSpPr>
        <p:sp>
          <p:nvSpPr>
            <p:cNvPr id="3" name="コンテンツ プレースホルダー 2">
              <a:extLst>
                <a:ext uri="{FF2B5EF4-FFF2-40B4-BE49-F238E27FC236}">
                  <a16:creationId xmlns:a16="http://schemas.microsoft.com/office/drawing/2014/main" id="{7FA1DBAC-A227-5924-746F-44C3CD8EDC2E}"/>
                </a:ext>
              </a:extLst>
            </p:cNvPr>
            <p:cNvSpPr txBox="1">
              <a:spLocks/>
            </p:cNvSpPr>
            <p:nvPr/>
          </p:nvSpPr>
          <p:spPr>
            <a:xfrm>
              <a:off x="12464660" y="2875528"/>
              <a:ext cx="11272271" cy="2060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74CF62A4-17DA-28EA-75E8-66B449258C07}"/>
                </a:ext>
              </a:extLst>
            </p:cNvPr>
            <p:cNvGrpSpPr/>
            <p:nvPr/>
          </p:nvGrpSpPr>
          <p:grpSpPr>
            <a:xfrm>
              <a:off x="12618930" y="3064303"/>
              <a:ext cx="10963729" cy="1458459"/>
              <a:chOff x="-3944983" y="2866525"/>
              <a:chExt cx="10963729" cy="1458459"/>
            </a:xfrm>
          </p:grpSpPr>
          <p:sp>
            <p:nvSpPr>
              <p:cNvPr id="18" name="四角形: 角を丸くする 17">
                <a:extLst>
                  <a:ext uri="{FF2B5EF4-FFF2-40B4-BE49-F238E27FC236}">
                    <a16:creationId xmlns:a16="http://schemas.microsoft.com/office/drawing/2014/main" id="{006AB88F-879C-F7E0-C835-78C9F17122A4}"/>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19" name="正方形/長方形 18">
                <a:extLst>
                  <a:ext uri="{FF2B5EF4-FFF2-40B4-BE49-F238E27FC236}">
                    <a16:creationId xmlns:a16="http://schemas.microsoft.com/office/drawing/2014/main" id="{BD25D4D3-D756-9227-967F-0CE8FF4FD438}"/>
                  </a:ext>
                </a:extLst>
              </p:cNvPr>
              <p:cNvSpPr/>
              <p:nvPr/>
            </p:nvSpPr>
            <p:spPr>
              <a:xfrm>
                <a:off x="-3944983" y="3161211"/>
                <a:ext cx="5312229" cy="116377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組織体制としての整備状況</a:t>
                </a:r>
                <a:r>
                  <a:rPr lang="ja-JP" altLang="en-US"/>
                  <a:t>概要</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4195FC8F-6618-EF3E-C3D1-EF4F916859F0}"/>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8D728A36-D2E0-03F0-7CD7-43E109B28271}"/>
                  </a:ext>
                </a:extLst>
              </p:cNvPr>
              <p:cNvSpPr/>
              <p:nvPr/>
            </p:nvSpPr>
            <p:spPr>
              <a:xfrm>
                <a:off x="1545436" y="3161210"/>
                <a:ext cx="5473310" cy="11637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a:solidFill>
                      <a:schemeClr val="tx1"/>
                    </a:solidFill>
                  </a:rPr>
                  <a:t>総括保護管理者、保護管理者、保護担当者及び監査責任者の設置状況</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保有個人情報の適切な管理のための委員会の設置及び開催状況</a:t>
                </a:r>
              </a:p>
            </p:txBody>
          </p:sp>
        </p:grpSp>
      </p:grpSp>
      <p:grpSp>
        <p:nvGrpSpPr>
          <p:cNvPr id="23" name="グループ化 22">
            <a:extLst>
              <a:ext uri="{FF2B5EF4-FFF2-40B4-BE49-F238E27FC236}">
                <a16:creationId xmlns:a16="http://schemas.microsoft.com/office/drawing/2014/main" id="{85060C9E-58F0-7FB4-E13E-664CA9FD7944}"/>
              </a:ext>
            </a:extLst>
          </p:cNvPr>
          <p:cNvGrpSpPr/>
          <p:nvPr/>
        </p:nvGrpSpPr>
        <p:grpSpPr>
          <a:xfrm>
            <a:off x="660164" y="4018278"/>
            <a:ext cx="11272271" cy="2060915"/>
            <a:chOff x="12464660" y="2875528"/>
            <a:chExt cx="11272271" cy="2060915"/>
          </a:xfrm>
        </p:grpSpPr>
        <p:sp>
          <p:nvSpPr>
            <p:cNvPr id="24" name="コンテンツ プレースホルダー 2">
              <a:extLst>
                <a:ext uri="{FF2B5EF4-FFF2-40B4-BE49-F238E27FC236}">
                  <a16:creationId xmlns:a16="http://schemas.microsoft.com/office/drawing/2014/main" id="{DDDAC28D-B8D3-4DEE-824A-F18562C7DF31}"/>
                </a:ext>
              </a:extLst>
            </p:cNvPr>
            <p:cNvSpPr txBox="1">
              <a:spLocks/>
            </p:cNvSpPr>
            <p:nvPr/>
          </p:nvSpPr>
          <p:spPr>
            <a:xfrm>
              <a:off x="12464660" y="2875528"/>
              <a:ext cx="11272271" cy="2060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a:extLst>
                <a:ext uri="{FF2B5EF4-FFF2-40B4-BE49-F238E27FC236}">
                  <a16:creationId xmlns:a16="http://schemas.microsoft.com/office/drawing/2014/main" id="{C3EB52BC-B212-8B8C-C59C-165411936FC7}"/>
                </a:ext>
              </a:extLst>
            </p:cNvPr>
            <p:cNvGrpSpPr/>
            <p:nvPr/>
          </p:nvGrpSpPr>
          <p:grpSpPr>
            <a:xfrm>
              <a:off x="12618930" y="3064303"/>
              <a:ext cx="10963729" cy="1458459"/>
              <a:chOff x="-3944983" y="2866525"/>
              <a:chExt cx="10963729" cy="1458459"/>
            </a:xfrm>
          </p:grpSpPr>
          <p:sp>
            <p:nvSpPr>
              <p:cNvPr id="26" name="四角形: 角を丸くする 25">
                <a:extLst>
                  <a:ext uri="{FF2B5EF4-FFF2-40B4-BE49-F238E27FC236}">
                    <a16:creationId xmlns:a16="http://schemas.microsoft.com/office/drawing/2014/main" id="{2B716826-073F-B510-6509-837F555784A8}"/>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27" name="正方形/長方形 26">
                <a:extLst>
                  <a:ext uri="{FF2B5EF4-FFF2-40B4-BE49-F238E27FC236}">
                    <a16:creationId xmlns:a16="http://schemas.microsoft.com/office/drawing/2014/main" id="{A448DBE1-2501-0205-12A2-25075B811E56}"/>
                  </a:ext>
                </a:extLst>
              </p:cNvPr>
              <p:cNvSpPr/>
              <p:nvPr/>
            </p:nvSpPr>
            <p:spPr>
              <a:xfrm>
                <a:off x="-3944983" y="3161211"/>
                <a:ext cx="5312229" cy="116377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教育研修の状況として、誰が、どの研修を受講したかの記録等</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B9E30E53-E12C-56B6-8590-5916612B291D}"/>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12BFE3B7-5ABD-442E-D34D-7DEC75057FB6}"/>
                  </a:ext>
                </a:extLst>
              </p:cNvPr>
              <p:cNvSpPr/>
              <p:nvPr/>
            </p:nvSpPr>
            <p:spPr>
              <a:xfrm>
                <a:off x="1545436" y="3161210"/>
                <a:ext cx="5473310" cy="11637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a:solidFill>
                      <a:schemeClr val="tx1"/>
                    </a:solidFill>
                  </a:rPr>
                  <a:t>保有個人情報の取扱いに関する教育研修に係る規定の整備</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研修計画、研修の実施状況やその内容</a:t>
                </a:r>
              </a:p>
            </p:txBody>
          </p:sp>
        </p:grpSp>
      </p:grpSp>
      <p:sp>
        <p:nvSpPr>
          <p:cNvPr id="30" name="角丸四角形 23">
            <a:extLst>
              <a:ext uri="{FF2B5EF4-FFF2-40B4-BE49-F238E27FC236}">
                <a16:creationId xmlns:a16="http://schemas.microsoft.com/office/drawing/2014/main" id="{769A4E23-01CB-4316-9050-270BA8B6F9B0}"/>
              </a:ext>
            </a:extLst>
          </p:cNvPr>
          <p:cNvSpPr/>
          <p:nvPr/>
        </p:nvSpPr>
        <p:spPr>
          <a:xfrm>
            <a:off x="660159" y="3641465"/>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 教育研修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3256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のポイント３</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５ 職員の責務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3D7C6DD4-7FEE-6350-ED05-00F87A21F708}"/>
              </a:ext>
            </a:extLst>
          </p:cNvPr>
          <p:cNvGrpSpPr/>
          <p:nvPr/>
        </p:nvGrpSpPr>
        <p:grpSpPr>
          <a:xfrm>
            <a:off x="673755" y="1247362"/>
            <a:ext cx="11272271" cy="2060915"/>
            <a:chOff x="12464660" y="2875528"/>
            <a:chExt cx="11272271" cy="2060915"/>
          </a:xfrm>
        </p:grpSpPr>
        <p:sp>
          <p:nvSpPr>
            <p:cNvPr id="9" name="コンテンツ プレースホルダー 2">
              <a:extLst>
                <a:ext uri="{FF2B5EF4-FFF2-40B4-BE49-F238E27FC236}">
                  <a16:creationId xmlns:a16="http://schemas.microsoft.com/office/drawing/2014/main" id="{549F826C-7225-0122-BC2D-C27330CBE4DF}"/>
                </a:ext>
              </a:extLst>
            </p:cNvPr>
            <p:cNvSpPr txBox="1">
              <a:spLocks/>
            </p:cNvSpPr>
            <p:nvPr/>
          </p:nvSpPr>
          <p:spPr>
            <a:xfrm>
              <a:off x="12464660" y="2875528"/>
              <a:ext cx="11272271" cy="2060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836B582F-96EA-B754-C96A-E73164821966}"/>
                </a:ext>
              </a:extLst>
            </p:cNvPr>
            <p:cNvGrpSpPr/>
            <p:nvPr/>
          </p:nvGrpSpPr>
          <p:grpSpPr>
            <a:xfrm>
              <a:off x="12618930" y="3064303"/>
              <a:ext cx="10963729" cy="1458459"/>
              <a:chOff x="-3944983" y="2866525"/>
              <a:chExt cx="10963729" cy="1458459"/>
            </a:xfrm>
          </p:grpSpPr>
          <p:sp>
            <p:nvSpPr>
              <p:cNvPr id="18" name="四角形: 角を丸くする 17">
                <a:extLst>
                  <a:ext uri="{FF2B5EF4-FFF2-40B4-BE49-F238E27FC236}">
                    <a16:creationId xmlns:a16="http://schemas.microsoft.com/office/drawing/2014/main" id="{EBB75C55-25BE-069A-2A8D-4AE88F328A9D}"/>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19" name="正方形/長方形 18">
                <a:extLst>
                  <a:ext uri="{FF2B5EF4-FFF2-40B4-BE49-F238E27FC236}">
                    <a16:creationId xmlns:a16="http://schemas.microsoft.com/office/drawing/2014/main" id="{FC405D91-8063-CEB3-BDA2-732CAAD37FA8}"/>
                  </a:ext>
                </a:extLst>
              </p:cNvPr>
              <p:cNvSpPr/>
              <p:nvPr/>
            </p:nvSpPr>
            <p:spPr>
              <a:xfrm>
                <a:off x="-3944983" y="3161211"/>
                <a:ext cx="5312229" cy="116377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職員が、法の趣旨にのっとり、関連する法令及び規程等の定め並びに総括保護管理者、保護管理者及び保護担当者の指示に従い、保有個人情報を取り扱っているか</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DCB3A188-61CC-B716-D85F-C11BF5857121}"/>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7EB58987-2B06-D783-BBC0-DD207679CEF0}"/>
                  </a:ext>
                </a:extLst>
              </p:cNvPr>
              <p:cNvSpPr/>
              <p:nvPr/>
            </p:nvSpPr>
            <p:spPr>
              <a:xfrm>
                <a:off x="1545436" y="3161210"/>
                <a:ext cx="5473310" cy="11637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左記の事項</a:t>
                </a:r>
                <a:endParaRPr kumimoji="1" lang="ja-JP" altLang="en-US">
                  <a:solidFill>
                    <a:schemeClr val="tx1"/>
                  </a:solidFill>
                </a:endParaRPr>
              </a:p>
            </p:txBody>
          </p:sp>
        </p:grpSp>
      </p:grpSp>
      <p:grpSp>
        <p:nvGrpSpPr>
          <p:cNvPr id="23" name="グループ化 22">
            <a:extLst>
              <a:ext uri="{FF2B5EF4-FFF2-40B4-BE49-F238E27FC236}">
                <a16:creationId xmlns:a16="http://schemas.microsoft.com/office/drawing/2014/main" id="{BAAB1835-423A-6F14-3E09-2EFAAA6A592B}"/>
              </a:ext>
            </a:extLst>
          </p:cNvPr>
          <p:cNvGrpSpPr/>
          <p:nvPr/>
        </p:nvGrpSpPr>
        <p:grpSpPr>
          <a:xfrm>
            <a:off x="663538" y="4060806"/>
            <a:ext cx="11272271" cy="2490257"/>
            <a:chOff x="12464660" y="2875527"/>
            <a:chExt cx="11272271" cy="2490257"/>
          </a:xfrm>
        </p:grpSpPr>
        <p:sp>
          <p:nvSpPr>
            <p:cNvPr id="24" name="コンテンツ プレースホルダー 2">
              <a:extLst>
                <a:ext uri="{FF2B5EF4-FFF2-40B4-BE49-F238E27FC236}">
                  <a16:creationId xmlns:a16="http://schemas.microsoft.com/office/drawing/2014/main" id="{1C4CA5F9-ABAB-6010-46D0-6091AB9A5590}"/>
                </a:ext>
              </a:extLst>
            </p:cNvPr>
            <p:cNvSpPr txBox="1">
              <a:spLocks/>
            </p:cNvSpPr>
            <p:nvPr/>
          </p:nvSpPr>
          <p:spPr>
            <a:xfrm>
              <a:off x="12464660" y="2875527"/>
              <a:ext cx="11272271" cy="2490257"/>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a:extLst>
                <a:ext uri="{FF2B5EF4-FFF2-40B4-BE49-F238E27FC236}">
                  <a16:creationId xmlns:a16="http://schemas.microsoft.com/office/drawing/2014/main" id="{FE404061-986C-D85E-3B82-12797556C0D4}"/>
                </a:ext>
              </a:extLst>
            </p:cNvPr>
            <p:cNvGrpSpPr/>
            <p:nvPr/>
          </p:nvGrpSpPr>
          <p:grpSpPr>
            <a:xfrm>
              <a:off x="12618930" y="3064303"/>
              <a:ext cx="10963729" cy="1980726"/>
              <a:chOff x="-3944983" y="2866525"/>
              <a:chExt cx="10963729" cy="1980726"/>
            </a:xfrm>
          </p:grpSpPr>
          <p:sp>
            <p:nvSpPr>
              <p:cNvPr id="26" name="四角形: 角を丸くする 25">
                <a:extLst>
                  <a:ext uri="{FF2B5EF4-FFF2-40B4-BE49-F238E27FC236}">
                    <a16:creationId xmlns:a16="http://schemas.microsoft.com/office/drawing/2014/main" id="{F7C69812-6099-1722-678C-AE5999D7437A}"/>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その１</a:t>
                </a:r>
              </a:p>
            </p:txBody>
          </p:sp>
          <p:sp>
            <p:nvSpPr>
              <p:cNvPr id="27" name="正方形/長方形 26">
                <a:extLst>
                  <a:ext uri="{FF2B5EF4-FFF2-40B4-BE49-F238E27FC236}">
                    <a16:creationId xmlns:a16="http://schemas.microsoft.com/office/drawing/2014/main" id="{3276B2FC-12BA-CA0B-4FC7-15A81DD6A2FB}"/>
                  </a:ext>
                </a:extLst>
              </p:cNvPr>
              <p:cNvSpPr/>
              <p:nvPr/>
            </p:nvSpPr>
            <p:spPr>
              <a:xfrm>
                <a:off x="-3944983" y="3161211"/>
                <a:ext cx="5312229" cy="1686040"/>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保有個人情報を取り扱う事務又は業務の概況やその状況、アクセス制限の状況</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239596BF-CB20-C939-FBB8-AC7AE6E4873A}"/>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E29E6142-F0DB-B8BD-23DC-8AF5E334B266}"/>
                  </a:ext>
                </a:extLst>
              </p:cNvPr>
              <p:cNvSpPr/>
              <p:nvPr/>
            </p:nvSpPr>
            <p:spPr>
              <a:xfrm>
                <a:off x="1545436" y="3161209"/>
                <a:ext cx="5473310" cy="168603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eaLnBrk="0">
                  <a:buFont typeface="Wingdings" panose="05000000000000000000" pitchFamily="2" charset="2"/>
                  <a:buChar char="Ø"/>
                </a:pPr>
                <a:r>
                  <a:rPr kumimoji="1" lang="ja-JP" altLang="en-US" sz="1700">
                    <a:solidFill>
                      <a:schemeClr val="tx1"/>
                    </a:solidFill>
                  </a:rPr>
                  <a:t>保有個人情報に係る取得、利用、保存、提供、削除・廃棄の流れ</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各所掌事務の状況等や保有個人情報の取扱規程の整備状況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当該保有個人情報に関するアクセス権限の管理状況</a:t>
                </a:r>
              </a:p>
            </p:txBody>
          </p:sp>
        </p:grpSp>
      </p:grpSp>
      <p:sp>
        <p:nvSpPr>
          <p:cNvPr id="30" name="角丸四角形 23">
            <a:extLst>
              <a:ext uri="{FF2B5EF4-FFF2-40B4-BE49-F238E27FC236}">
                <a16:creationId xmlns:a16="http://schemas.microsoft.com/office/drawing/2014/main" id="{769A4E23-01CB-4316-9050-270BA8B6F9B0}"/>
              </a:ext>
            </a:extLst>
          </p:cNvPr>
          <p:cNvSpPr/>
          <p:nvPr/>
        </p:nvSpPr>
        <p:spPr>
          <a:xfrm>
            <a:off x="670568" y="3618360"/>
            <a:ext cx="2847129" cy="42938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６ 保有個人情報の取扱い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8460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４</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8" y="817978"/>
            <a:ext cx="2847129" cy="42938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６ 保有個人情報の取扱い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a:extLst>
              <a:ext uri="{FF2B5EF4-FFF2-40B4-BE49-F238E27FC236}">
                <a16:creationId xmlns:a16="http://schemas.microsoft.com/office/drawing/2014/main" id="{D0645D23-A94E-85D8-4C96-03E718F54943}"/>
              </a:ext>
            </a:extLst>
          </p:cNvPr>
          <p:cNvGrpSpPr/>
          <p:nvPr/>
        </p:nvGrpSpPr>
        <p:grpSpPr>
          <a:xfrm>
            <a:off x="673755" y="1247362"/>
            <a:ext cx="11272271" cy="5303702"/>
            <a:chOff x="12464660" y="2875528"/>
            <a:chExt cx="11272271" cy="4924756"/>
          </a:xfrm>
        </p:grpSpPr>
        <p:sp>
          <p:nvSpPr>
            <p:cNvPr id="24" name="コンテンツ プレースホルダー 2">
              <a:extLst>
                <a:ext uri="{FF2B5EF4-FFF2-40B4-BE49-F238E27FC236}">
                  <a16:creationId xmlns:a16="http://schemas.microsoft.com/office/drawing/2014/main" id="{5712FA86-69D2-C5B4-F851-4CEBCBCE06D0}"/>
                </a:ext>
              </a:extLst>
            </p:cNvPr>
            <p:cNvSpPr txBox="1">
              <a:spLocks/>
            </p:cNvSpPr>
            <p:nvPr/>
          </p:nvSpPr>
          <p:spPr>
            <a:xfrm>
              <a:off x="12464660" y="2875528"/>
              <a:ext cx="11272271" cy="4924756"/>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a:extLst>
                <a:ext uri="{FF2B5EF4-FFF2-40B4-BE49-F238E27FC236}">
                  <a16:creationId xmlns:a16="http://schemas.microsoft.com/office/drawing/2014/main" id="{043DC355-68F0-CB98-A994-DC9F8776DE3C}"/>
                </a:ext>
              </a:extLst>
            </p:cNvPr>
            <p:cNvGrpSpPr/>
            <p:nvPr/>
          </p:nvGrpSpPr>
          <p:grpSpPr>
            <a:xfrm>
              <a:off x="12618930" y="3064303"/>
              <a:ext cx="10963729" cy="1769467"/>
              <a:chOff x="-3944983" y="2866525"/>
              <a:chExt cx="10963729" cy="1769467"/>
            </a:xfrm>
          </p:grpSpPr>
          <p:sp>
            <p:nvSpPr>
              <p:cNvPr id="26" name="四角形: 角を丸くする 25">
                <a:extLst>
                  <a:ext uri="{FF2B5EF4-FFF2-40B4-BE49-F238E27FC236}">
                    <a16:creationId xmlns:a16="http://schemas.microsoft.com/office/drawing/2014/main" id="{4E68049F-B000-30EF-68E9-B84BBB094318}"/>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その２</a:t>
                </a:r>
              </a:p>
            </p:txBody>
          </p:sp>
          <p:sp>
            <p:nvSpPr>
              <p:cNvPr id="27" name="正方形/長方形 26">
                <a:extLst>
                  <a:ext uri="{FF2B5EF4-FFF2-40B4-BE49-F238E27FC236}">
                    <a16:creationId xmlns:a16="http://schemas.microsoft.com/office/drawing/2014/main" id="{FA5453CD-54FD-4A5D-6959-54B1B36AE880}"/>
                  </a:ext>
                </a:extLst>
              </p:cNvPr>
              <p:cNvSpPr/>
              <p:nvPr/>
            </p:nvSpPr>
            <p:spPr>
              <a:xfrm>
                <a:off x="-3944983" y="3161211"/>
                <a:ext cx="5312229" cy="147478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複製等の制限、誤りの訂正及び媒体の管理等</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99DF2357-1100-6D4F-144D-453BE0C329C0}"/>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026CB43C-9F95-C8C9-D963-4D8A12051C9A}"/>
                  </a:ext>
                </a:extLst>
              </p:cNvPr>
              <p:cNvSpPr/>
              <p:nvPr/>
            </p:nvSpPr>
            <p:spPr>
              <a:xfrm>
                <a:off x="1545436" y="3161210"/>
                <a:ext cx="5473310" cy="147478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複製等の制限や誤りの訂正、媒体の管理等に関する各規定の整備状況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保有個人情報の複製、送信、外部への持出しの状況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誤りの訂正や保有個人情報が記録されている媒体の管理状況</a:t>
                </a:r>
              </a:p>
            </p:txBody>
          </p:sp>
        </p:grpSp>
      </p:grpSp>
      <p:grpSp>
        <p:nvGrpSpPr>
          <p:cNvPr id="17" name="グループ化 16">
            <a:extLst>
              <a:ext uri="{FF2B5EF4-FFF2-40B4-BE49-F238E27FC236}">
                <a16:creationId xmlns:a16="http://schemas.microsoft.com/office/drawing/2014/main" id="{02DF376B-AE25-F7DE-9B77-C272F7C844E7}"/>
              </a:ext>
            </a:extLst>
          </p:cNvPr>
          <p:cNvGrpSpPr/>
          <p:nvPr/>
        </p:nvGrpSpPr>
        <p:grpSpPr>
          <a:xfrm>
            <a:off x="836578" y="3491278"/>
            <a:ext cx="10963729" cy="2844208"/>
            <a:chOff x="-3944983" y="2817240"/>
            <a:chExt cx="10963729" cy="2146109"/>
          </a:xfrm>
        </p:grpSpPr>
        <p:sp>
          <p:nvSpPr>
            <p:cNvPr id="18" name="四角形: 角を丸くする 17">
              <a:extLst>
                <a:ext uri="{FF2B5EF4-FFF2-40B4-BE49-F238E27FC236}">
                  <a16:creationId xmlns:a16="http://schemas.microsoft.com/office/drawing/2014/main" id="{652B9FBE-A7CF-C7A8-D6E8-5B47CFE1B68B}"/>
                </a:ext>
              </a:extLst>
            </p:cNvPr>
            <p:cNvSpPr/>
            <p:nvPr/>
          </p:nvSpPr>
          <p:spPr>
            <a:xfrm>
              <a:off x="-3944983" y="2860171"/>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その３</a:t>
              </a:r>
            </a:p>
          </p:txBody>
        </p:sp>
        <p:sp>
          <p:nvSpPr>
            <p:cNvPr id="19" name="正方形/長方形 18">
              <a:extLst>
                <a:ext uri="{FF2B5EF4-FFF2-40B4-BE49-F238E27FC236}">
                  <a16:creationId xmlns:a16="http://schemas.microsoft.com/office/drawing/2014/main" id="{9DCF3CE6-1A82-F8A4-2A2E-A733F6786046}"/>
                </a:ext>
              </a:extLst>
            </p:cNvPr>
            <p:cNvSpPr/>
            <p:nvPr/>
          </p:nvSpPr>
          <p:spPr>
            <a:xfrm>
              <a:off x="-3944983" y="3111925"/>
              <a:ext cx="5312229" cy="185142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誤送付等の防止、廃棄等、保有個人情報の取扱状況の記録及び外的環境の把握</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AA69AA32-7449-25BB-6300-C02DDE9CD8CB}"/>
                </a:ext>
              </a:extLst>
            </p:cNvPr>
            <p:cNvSpPr/>
            <p:nvPr/>
          </p:nvSpPr>
          <p:spPr>
            <a:xfrm>
              <a:off x="1545436" y="2817240"/>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EB7B1643-A1EA-D3B3-F188-FE18765444A6}"/>
                </a:ext>
              </a:extLst>
            </p:cNvPr>
            <p:cNvSpPr/>
            <p:nvPr/>
          </p:nvSpPr>
          <p:spPr>
            <a:xfrm>
              <a:off x="1545436" y="3111926"/>
              <a:ext cx="5473310" cy="185142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誤送付等の防止、廃棄等、保有個人情報の取扱状況の記録及び外的環境の把握に関する規定及び手順書又はマニュアル等をそれぞれ整備しているか</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複数の職員による確認やチェックリストの活用等の必要な措置の状況や廃棄等の記録の状況、取扱状況に係る台帳の整備状況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当該保有個人情報が外国において取り扱われる場合の安全管理措置の状況</a:t>
              </a:r>
            </a:p>
          </p:txBody>
        </p:sp>
      </p:grpSp>
    </p:spTree>
    <p:extLst>
      <p:ext uri="{BB962C8B-B14F-4D97-AF65-F5344CB8AC3E}">
        <p14:creationId xmlns:p14="http://schemas.microsoft.com/office/powerpoint/2010/main" val="137254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のポイント５</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4112258"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７ 情報システムにおける安全管理措置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50F1E292-3560-B34E-122B-EA763EF2D7BE}"/>
              </a:ext>
            </a:extLst>
          </p:cNvPr>
          <p:cNvGrpSpPr/>
          <p:nvPr/>
        </p:nvGrpSpPr>
        <p:grpSpPr>
          <a:xfrm>
            <a:off x="660164" y="1254999"/>
            <a:ext cx="11272271" cy="5425200"/>
            <a:chOff x="12464660" y="2875528"/>
            <a:chExt cx="11272271" cy="5179687"/>
          </a:xfrm>
        </p:grpSpPr>
        <p:sp>
          <p:nvSpPr>
            <p:cNvPr id="9" name="コンテンツ プレースホルダー 2">
              <a:extLst>
                <a:ext uri="{FF2B5EF4-FFF2-40B4-BE49-F238E27FC236}">
                  <a16:creationId xmlns:a16="http://schemas.microsoft.com/office/drawing/2014/main" id="{73200D76-0D82-D832-C911-370CD7BC11B7}"/>
                </a:ext>
              </a:extLst>
            </p:cNvPr>
            <p:cNvSpPr txBox="1">
              <a:spLocks/>
            </p:cNvSpPr>
            <p:nvPr/>
          </p:nvSpPr>
          <p:spPr>
            <a:xfrm>
              <a:off x="12464660" y="2875528"/>
              <a:ext cx="11272271" cy="5179687"/>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47135CE2-1659-C1C5-DCF9-DE3F8910FF86}"/>
                </a:ext>
              </a:extLst>
            </p:cNvPr>
            <p:cNvGrpSpPr/>
            <p:nvPr/>
          </p:nvGrpSpPr>
          <p:grpSpPr>
            <a:xfrm>
              <a:off x="12618930" y="3064303"/>
              <a:ext cx="10963729" cy="1886843"/>
              <a:chOff x="-3944983" y="2866525"/>
              <a:chExt cx="10963729" cy="1886843"/>
            </a:xfrm>
          </p:grpSpPr>
          <p:sp>
            <p:nvSpPr>
              <p:cNvPr id="18" name="四角形: 角を丸くする 17">
                <a:extLst>
                  <a:ext uri="{FF2B5EF4-FFF2-40B4-BE49-F238E27FC236}">
                    <a16:creationId xmlns:a16="http://schemas.microsoft.com/office/drawing/2014/main" id="{073A6E6D-2AAD-6A6D-BAF7-070A5F809DA1}"/>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その１</a:t>
                </a:r>
              </a:p>
            </p:txBody>
          </p:sp>
          <p:sp>
            <p:nvSpPr>
              <p:cNvPr id="19" name="正方形/長方形 18">
                <a:extLst>
                  <a:ext uri="{FF2B5EF4-FFF2-40B4-BE49-F238E27FC236}">
                    <a16:creationId xmlns:a16="http://schemas.microsoft.com/office/drawing/2014/main" id="{DD5ECE8C-39F6-E038-5964-26E333D0EF50}"/>
                  </a:ext>
                </a:extLst>
              </p:cNvPr>
              <p:cNvSpPr/>
              <p:nvPr/>
            </p:nvSpPr>
            <p:spPr>
              <a:xfrm>
                <a:off x="-3944983" y="3161211"/>
                <a:ext cx="5312229" cy="159215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アクセス制御及びアクセス記録</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A0BA7BEF-3C34-FB35-72F4-A665C9E43229}"/>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45DE6590-D6D8-1686-19E8-BB0E16CD0A98}"/>
                  </a:ext>
                </a:extLst>
              </p:cNvPr>
              <p:cNvSpPr/>
              <p:nvPr/>
            </p:nvSpPr>
            <p:spPr>
              <a:xfrm>
                <a:off x="1545436" y="3161210"/>
                <a:ext cx="5473310" cy="157682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eaLnBrk="0">
                  <a:buFont typeface="Wingdings" panose="05000000000000000000" pitchFamily="2" charset="2"/>
                  <a:buChar char="Ø"/>
                </a:pPr>
                <a:r>
                  <a:rPr kumimoji="1" lang="ja-JP" altLang="en-US">
                    <a:solidFill>
                      <a:schemeClr val="tx1"/>
                    </a:solidFill>
                  </a:rPr>
                  <a:t>アクセス制御、アクセス状況の記録、保存、分析に関するそれぞれの規定及び手順書又はマニュアルの整備状況</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アクセス制御の状況、保有個人情報へのアクセス状況の記録、分析等</a:t>
                </a:r>
              </a:p>
            </p:txBody>
          </p:sp>
        </p:grpSp>
      </p:grpSp>
      <p:grpSp>
        <p:nvGrpSpPr>
          <p:cNvPr id="25" name="グループ化 24">
            <a:extLst>
              <a:ext uri="{FF2B5EF4-FFF2-40B4-BE49-F238E27FC236}">
                <a16:creationId xmlns:a16="http://schemas.microsoft.com/office/drawing/2014/main" id="{47135CE2-1659-C1C5-DCF9-DE3F8910FF86}"/>
              </a:ext>
            </a:extLst>
          </p:cNvPr>
          <p:cNvGrpSpPr/>
          <p:nvPr/>
        </p:nvGrpSpPr>
        <p:grpSpPr>
          <a:xfrm>
            <a:off x="832382" y="3745562"/>
            <a:ext cx="10963729" cy="2667857"/>
            <a:chOff x="-3944983" y="2866525"/>
            <a:chExt cx="10963729" cy="2667857"/>
          </a:xfrm>
        </p:grpSpPr>
        <p:sp>
          <p:nvSpPr>
            <p:cNvPr id="26" name="四角形: 角を丸くする 25">
              <a:extLst>
                <a:ext uri="{FF2B5EF4-FFF2-40B4-BE49-F238E27FC236}">
                  <a16:creationId xmlns:a16="http://schemas.microsoft.com/office/drawing/2014/main" id="{073A6E6D-2AAD-6A6D-BAF7-070A5F809DA1}"/>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その２</a:t>
              </a:r>
            </a:p>
          </p:txBody>
        </p:sp>
        <p:sp>
          <p:nvSpPr>
            <p:cNvPr id="27" name="正方形/長方形 26">
              <a:extLst>
                <a:ext uri="{FF2B5EF4-FFF2-40B4-BE49-F238E27FC236}">
                  <a16:creationId xmlns:a16="http://schemas.microsoft.com/office/drawing/2014/main" id="{DD5ECE8C-39F6-E038-5964-26E333D0EF50}"/>
                </a:ext>
              </a:extLst>
            </p:cNvPr>
            <p:cNvSpPr/>
            <p:nvPr/>
          </p:nvSpPr>
          <p:spPr>
            <a:xfrm>
              <a:off x="-3944983" y="3161211"/>
              <a:ext cx="5312229" cy="237317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アクセス状況の監視、管理者権限の設定、外部からの不正アクセスの防止、不正プログラムによる漏えい等の防止</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A0BA7BEF-3C34-FB35-72F4-A665C9E43229}"/>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45DE6590-D6D8-1686-19E8-BB0E16CD0A98}"/>
                </a:ext>
              </a:extLst>
            </p:cNvPr>
            <p:cNvSpPr/>
            <p:nvPr/>
          </p:nvSpPr>
          <p:spPr>
            <a:xfrm>
              <a:off x="1545436" y="3161209"/>
              <a:ext cx="5473310" cy="237317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eaLnBrk="0">
                <a:buFont typeface="Wingdings" panose="05000000000000000000" pitchFamily="2" charset="2"/>
                <a:buChar char="Ø"/>
              </a:pPr>
              <a:r>
                <a:rPr kumimoji="1" lang="ja-JP" altLang="en-US" sz="1700">
                  <a:solidFill>
                    <a:schemeClr val="tx1"/>
                  </a:solidFill>
                </a:rPr>
                <a:t>アクセス状況の監視、管理者権限の設定、外部からの不正アクセスの防止、不正プログラムによる漏えい等の防止についてのそれぞれの規定及び手順書又はマニュアルの整備状況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一定の場合における警告表示の機能の設定や当該設定の定期的確認等の必要な措置の状況、管理者権限の付与状況、ファイアウォールの設定による経路制御等や脆弱性の解消等のための必要な措置の状況</a:t>
              </a:r>
            </a:p>
          </p:txBody>
        </p:sp>
      </p:grpSp>
    </p:spTree>
    <p:extLst>
      <p:ext uri="{BB962C8B-B14F-4D97-AF65-F5344CB8AC3E}">
        <p14:creationId xmlns:p14="http://schemas.microsoft.com/office/powerpoint/2010/main" val="221679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６</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4112258"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７ 情報システムにおける安全管理措置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9CBD1985-0C73-6508-AA4B-46C82C6091A6}"/>
              </a:ext>
            </a:extLst>
          </p:cNvPr>
          <p:cNvGrpSpPr/>
          <p:nvPr/>
        </p:nvGrpSpPr>
        <p:grpSpPr>
          <a:xfrm>
            <a:off x="660164" y="1247361"/>
            <a:ext cx="11272271" cy="5420136"/>
            <a:chOff x="12464660" y="2875527"/>
            <a:chExt cx="11272271" cy="5420136"/>
          </a:xfrm>
        </p:grpSpPr>
        <p:sp>
          <p:nvSpPr>
            <p:cNvPr id="9" name="コンテンツ プレースホルダー 2">
              <a:extLst>
                <a:ext uri="{FF2B5EF4-FFF2-40B4-BE49-F238E27FC236}">
                  <a16:creationId xmlns:a16="http://schemas.microsoft.com/office/drawing/2014/main" id="{1EE44D8B-614A-C88D-5249-60B623483192}"/>
                </a:ext>
              </a:extLst>
            </p:cNvPr>
            <p:cNvSpPr txBox="1">
              <a:spLocks/>
            </p:cNvSpPr>
            <p:nvPr/>
          </p:nvSpPr>
          <p:spPr>
            <a:xfrm>
              <a:off x="12464660" y="2875527"/>
              <a:ext cx="11272271" cy="5420136"/>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11325CD1-8023-B129-790C-6078F864345A}"/>
                </a:ext>
              </a:extLst>
            </p:cNvPr>
            <p:cNvGrpSpPr/>
            <p:nvPr/>
          </p:nvGrpSpPr>
          <p:grpSpPr>
            <a:xfrm>
              <a:off x="12618930" y="3064303"/>
              <a:ext cx="10963729" cy="2169011"/>
              <a:chOff x="-3944983" y="2866525"/>
              <a:chExt cx="10963729" cy="2169011"/>
            </a:xfrm>
          </p:grpSpPr>
          <p:sp>
            <p:nvSpPr>
              <p:cNvPr id="18" name="四角形: 角を丸くする 17">
                <a:extLst>
                  <a:ext uri="{FF2B5EF4-FFF2-40B4-BE49-F238E27FC236}">
                    <a16:creationId xmlns:a16="http://schemas.microsoft.com/office/drawing/2014/main" id="{E96E9F48-7706-D1D2-38F5-423B7B6E2A59}"/>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その３</a:t>
                </a:r>
              </a:p>
            </p:txBody>
          </p:sp>
          <p:sp>
            <p:nvSpPr>
              <p:cNvPr id="19" name="正方形/長方形 18">
                <a:extLst>
                  <a:ext uri="{FF2B5EF4-FFF2-40B4-BE49-F238E27FC236}">
                    <a16:creationId xmlns:a16="http://schemas.microsoft.com/office/drawing/2014/main" id="{AAFED5D1-A0A0-B3B2-913C-821F86AD104A}"/>
                  </a:ext>
                </a:extLst>
              </p:cNvPr>
              <p:cNvSpPr/>
              <p:nvPr/>
            </p:nvSpPr>
            <p:spPr>
              <a:xfrm>
                <a:off x="-3944983" y="3161210"/>
                <a:ext cx="5312229" cy="1874325"/>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情報システムにおける保有個人情報の処理、暗号化、記録機能を有する機器・媒体の接続制限、端末の限定の状況</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EEE17FDE-563A-21B2-0E35-C3A6C3603E4A}"/>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4F58BCA9-3B63-0AD1-7FE4-520432488EE6}"/>
                  </a:ext>
                </a:extLst>
              </p:cNvPr>
              <p:cNvSpPr/>
              <p:nvPr/>
            </p:nvSpPr>
            <p:spPr>
              <a:xfrm>
                <a:off x="1545436" y="3161210"/>
                <a:ext cx="5473310" cy="18743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それぞれに関する規定及び手順書又はマニュアルの整備の状況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保有個人情報における複製や消去の状況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暗号化のために必要な措置の状況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記録機能を有する機器・媒体の情報システム端末等への接続制限の措置の状況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秘匿性の確保に必要な措置の状況</a:t>
                </a:r>
              </a:p>
            </p:txBody>
          </p:sp>
        </p:grpSp>
      </p:grpSp>
      <p:grpSp>
        <p:nvGrpSpPr>
          <p:cNvPr id="25" name="グループ化 24">
            <a:extLst>
              <a:ext uri="{FF2B5EF4-FFF2-40B4-BE49-F238E27FC236}">
                <a16:creationId xmlns:a16="http://schemas.microsoft.com/office/drawing/2014/main" id="{1C421E0F-6982-679B-0103-106D6ADA46D2}"/>
              </a:ext>
            </a:extLst>
          </p:cNvPr>
          <p:cNvGrpSpPr/>
          <p:nvPr/>
        </p:nvGrpSpPr>
        <p:grpSpPr>
          <a:xfrm>
            <a:off x="828025" y="3872289"/>
            <a:ext cx="10963729" cy="2620586"/>
            <a:chOff x="-3944983" y="2866525"/>
            <a:chExt cx="10963729" cy="2620586"/>
          </a:xfrm>
        </p:grpSpPr>
        <p:sp>
          <p:nvSpPr>
            <p:cNvPr id="26" name="四角形: 角を丸くする 25">
              <a:extLst>
                <a:ext uri="{FF2B5EF4-FFF2-40B4-BE49-F238E27FC236}">
                  <a16:creationId xmlns:a16="http://schemas.microsoft.com/office/drawing/2014/main" id="{A8B1AA6F-7926-DF45-4629-81669D895ACA}"/>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その４</a:t>
              </a:r>
            </a:p>
          </p:txBody>
        </p:sp>
        <p:sp>
          <p:nvSpPr>
            <p:cNvPr id="27" name="正方形/長方形 26">
              <a:extLst>
                <a:ext uri="{FF2B5EF4-FFF2-40B4-BE49-F238E27FC236}">
                  <a16:creationId xmlns:a16="http://schemas.microsoft.com/office/drawing/2014/main" id="{FF871943-EFCA-5DD7-495E-6B299CBE5DD6}"/>
                </a:ext>
              </a:extLst>
            </p:cNvPr>
            <p:cNvSpPr/>
            <p:nvPr/>
          </p:nvSpPr>
          <p:spPr>
            <a:xfrm>
              <a:off x="-3944983" y="3161211"/>
              <a:ext cx="5312229" cy="2325900"/>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端末の盗難防止、第三者の閲覧防止、入力情報の照合、バックアップ、情報システム設計書等の管理等</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76DD52E4-EA1F-EE6C-8339-10DCA5120126}"/>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5FFA7BFF-B267-DD47-2ACA-8381F08B18FF}"/>
                </a:ext>
              </a:extLst>
            </p:cNvPr>
            <p:cNvSpPr/>
            <p:nvPr/>
          </p:nvSpPr>
          <p:spPr>
            <a:xfrm>
              <a:off x="1545436" y="3161210"/>
              <a:ext cx="5473310" cy="232590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a:solidFill>
                    <a:schemeClr val="tx1"/>
                  </a:solidFill>
                </a:rPr>
                <a:t>それぞれに関する規定及び手順書又はマニュアルの整備の状況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端末の盗難等の防止のための必要な措置の状況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保有個人情報が第三者に閲覧されることがないようにするための必要な措置の状況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入力原票と入力内容、既存の保有個人情報との照合の実施状況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バックアップの作成及び分散管理等の状況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当該情報システムの設計書、構成図等の保管等の状況</a:t>
              </a:r>
            </a:p>
          </p:txBody>
        </p:sp>
      </p:grpSp>
    </p:spTree>
    <p:extLst>
      <p:ext uri="{BB962C8B-B14F-4D97-AF65-F5344CB8AC3E}">
        <p14:creationId xmlns:p14="http://schemas.microsoft.com/office/powerpoint/2010/main" val="292578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のポイント７</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3749004" cy="389672"/>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８ 情報システム室等の安全管理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a:extLst>
              <a:ext uri="{FF2B5EF4-FFF2-40B4-BE49-F238E27FC236}">
                <a16:creationId xmlns:a16="http://schemas.microsoft.com/office/drawing/2014/main" id="{40BBE5BC-C587-CAD9-EBEA-B68ABFE762D1}"/>
              </a:ext>
            </a:extLst>
          </p:cNvPr>
          <p:cNvGrpSpPr/>
          <p:nvPr/>
        </p:nvGrpSpPr>
        <p:grpSpPr>
          <a:xfrm>
            <a:off x="673755" y="1247359"/>
            <a:ext cx="11272271" cy="5245515"/>
            <a:chOff x="12464660" y="2875528"/>
            <a:chExt cx="11272271" cy="4828759"/>
          </a:xfrm>
        </p:grpSpPr>
        <p:sp>
          <p:nvSpPr>
            <p:cNvPr id="3" name="コンテンツ プレースホルダー 2">
              <a:extLst>
                <a:ext uri="{FF2B5EF4-FFF2-40B4-BE49-F238E27FC236}">
                  <a16:creationId xmlns:a16="http://schemas.microsoft.com/office/drawing/2014/main" id="{4501F47A-0C03-7333-B956-43CB2AED0C43}"/>
                </a:ext>
              </a:extLst>
            </p:cNvPr>
            <p:cNvSpPr txBox="1">
              <a:spLocks/>
            </p:cNvSpPr>
            <p:nvPr/>
          </p:nvSpPr>
          <p:spPr>
            <a:xfrm>
              <a:off x="12464660" y="2875528"/>
              <a:ext cx="11272271" cy="4828759"/>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9" name="グループ化 8">
              <a:extLst>
                <a:ext uri="{FF2B5EF4-FFF2-40B4-BE49-F238E27FC236}">
                  <a16:creationId xmlns:a16="http://schemas.microsoft.com/office/drawing/2014/main" id="{9296879A-BC73-2D4D-B3A8-CAB0B48FA00B}"/>
                </a:ext>
              </a:extLst>
            </p:cNvPr>
            <p:cNvGrpSpPr/>
            <p:nvPr/>
          </p:nvGrpSpPr>
          <p:grpSpPr>
            <a:xfrm>
              <a:off x="12618930" y="3064303"/>
              <a:ext cx="10963729" cy="2842218"/>
              <a:chOff x="-3944983" y="2866525"/>
              <a:chExt cx="10963729" cy="2842218"/>
            </a:xfrm>
          </p:grpSpPr>
          <p:sp>
            <p:nvSpPr>
              <p:cNvPr id="17" name="四角形: 角を丸くする 16">
                <a:extLst>
                  <a:ext uri="{FF2B5EF4-FFF2-40B4-BE49-F238E27FC236}">
                    <a16:creationId xmlns:a16="http://schemas.microsoft.com/office/drawing/2014/main" id="{C2F9491B-4064-65FE-F25F-ACAC2C12C1F7}"/>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その１</a:t>
                </a:r>
              </a:p>
            </p:txBody>
          </p:sp>
          <p:sp>
            <p:nvSpPr>
              <p:cNvPr id="19" name="正方形/長方形 18">
                <a:extLst>
                  <a:ext uri="{FF2B5EF4-FFF2-40B4-BE49-F238E27FC236}">
                    <a16:creationId xmlns:a16="http://schemas.microsoft.com/office/drawing/2014/main" id="{261B0B5B-91D2-2F58-4CF3-C16B1D00E5E1}"/>
                  </a:ext>
                </a:extLst>
              </p:cNvPr>
              <p:cNvSpPr/>
              <p:nvPr/>
            </p:nvSpPr>
            <p:spPr>
              <a:xfrm>
                <a:off x="-3944983" y="3161211"/>
                <a:ext cx="5312229" cy="252952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入退管理の状況</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55463732-8577-4C95-C8BD-B13D5B7E357F}"/>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5D0F5FAA-AF4E-C922-53B2-4292D7A1D808}"/>
                  </a:ext>
                </a:extLst>
              </p:cNvPr>
              <p:cNvSpPr/>
              <p:nvPr/>
            </p:nvSpPr>
            <p:spPr>
              <a:xfrm>
                <a:off x="1545436" y="3161210"/>
                <a:ext cx="5473310" cy="254753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保有個人情報を取り扱う基幹的なサーバ等の機器を設置する室である当該情報システム室とその他の区域の区分が明確であるか</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入退管理に関する規定や手順書等の整備状況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当該情報システム室等に立ち入る権限の付与状況、用件の確認、入退の記録、部外者についての識別化、部外者が立ち入る場合の職員の立会い又は監視設備による監視、外部からの電磁的記録媒体等の持込み、利用及び持出しの制限又は検査等の措置の状況　等</a:t>
                </a:r>
              </a:p>
            </p:txBody>
          </p:sp>
        </p:grpSp>
      </p:grpSp>
      <p:grpSp>
        <p:nvGrpSpPr>
          <p:cNvPr id="25" name="グループ化 24">
            <a:extLst>
              <a:ext uri="{FF2B5EF4-FFF2-40B4-BE49-F238E27FC236}">
                <a16:creationId xmlns:a16="http://schemas.microsoft.com/office/drawing/2014/main" id="{E58AC6B8-0158-8D1F-120F-5B66DE12719D}"/>
              </a:ext>
            </a:extLst>
          </p:cNvPr>
          <p:cNvGrpSpPr/>
          <p:nvPr/>
        </p:nvGrpSpPr>
        <p:grpSpPr>
          <a:xfrm>
            <a:off x="820022" y="4787182"/>
            <a:ext cx="10963729" cy="1458459"/>
            <a:chOff x="-3944983" y="2866525"/>
            <a:chExt cx="10963729" cy="1458459"/>
          </a:xfrm>
        </p:grpSpPr>
        <p:sp>
          <p:nvSpPr>
            <p:cNvPr id="26" name="四角形: 角を丸くする 25">
              <a:extLst>
                <a:ext uri="{FF2B5EF4-FFF2-40B4-BE49-F238E27FC236}">
                  <a16:creationId xmlns:a16="http://schemas.microsoft.com/office/drawing/2014/main" id="{269F0C52-B7B0-F773-1466-66685A9C86FA}"/>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その２</a:t>
              </a:r>
            </a:p>
          </p:txBody>
        </p:sp>
        <p:sp>
          <p:nvSpPr>
            <p:cNvPr id="27" name="正方形/長方形 26">
              <a:extLst>
                <a:ext uri="{FF2B5EF4-FFF2-40B4-BE49-F238E27FC236}">
                  <a16:creationId xmlns:a16="http://schemas.microsoft.com/office/drawing/2014/main" id="{078091BF-CBBF-6D94-DD29-B0839530C203}"/>
                </a:ext>
              </a:extLst>
            </p:cNvPr>
            <p:cNvSpPr/>
            <p:nvPr/>
          </p:nvSpPr>
          <p:spPr>
            <a:xfrm>
              <a:off x="-3944983" y="3161211"/>
              <a:ext cx="5312229" cy="116377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当該情報システム室等の管理</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1F63571D-3104-E921-EBFB-FFEB2B849BC6}"/>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4CDA2081-28C8-5B85-8D86-C32F453D7C5B}"/>
                </a:ext>
              </a:extLst>
            </p:cNvPr>
            <p:cNvSpPr/>
            <p:nvPr/>
          </p:nvSpPr>
          <p:spPr>
            <a:xfrm>
              <a:off x="1545436" y="3161210"/>
              <a:ext cx="5473310" cy="11637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a:solidFill>
                    <a:schemeClr val="tx1"/>
                  </a:solidFill>
                </a:rPr>
                <a:t>当該情報システム室等の管理に関する規定や手順書等の整備状況</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情報システム室等の施錠装置、警報装置及び監視設備の設置等の措置、防災措置の状況　等</a:t>
              </a:r>
            </a:p>
          </p:txBody>
        </p:sp>
      </p:grpSp>
    </p:spTree>
    <p:extLst>
      <p:ext uri="{BB962C8B-B14F-4D97-AF65-F5344CB8AC3E}">
        <p14:creationId xmlns:p14="http://schemas.microsoft.com/office/powerpoint/2010/main" val="156579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643184" y="1596574"/>
            <a:ext cx="9279992" cy="18033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11213" marR="0" lvl="0" indent="-811213" algn="l"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rPr>
              <a:t>１</a:t>
            </a:r>
            <a:r>
              <a:rPr kumimoji="1" lang="en-US" altLang="ja-JP" sz="4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rPr>
              <a:t>.</a:t>
            </a:r>
            <a:r>
              <a:rPr kumimoji="1" lang="ja-JP" altLang="en-US" sz="48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j-cs"/>
              </a:rPr>
              <a:t>保護管理者・監査責任者の役割</a:t>
            </a:r>
          </a:p>
        </p:txBody>
      </p:sp>
      <p:sp>
        <p:nvSpPr>
          <p:cNvPr id="11" name="スライド番号プレースホルダー 10"/>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Meiryo UI" panose="020B0604030504040204" pitchFamily="50" charset="-128"/>
              <a:cs typeface="+mn-cs"/>
            </a:endParaRPr>
          </a:p>
        </p:txBody>
      </p:sp>
      <p:cxnSp>
        <p:nvCxnSpPr>
          <p:cNvPr id="3" name="直線コネクタ 2"/>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16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のポイント８</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8" y="857688"/>
            <a:ext cx="2872169" cy="389672"/>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９ 保有個人情報の提供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a:extLst>
              <a:ext uri="{FF2B5EF4-FFF2-40B4-BE49-F238E27FC236}">
                <a16:creationId xmlns:a16="http://schemas.microsoft.com/office/drawing/2014/main" id="{B58A44F3-DED9-9274-AB7D-3FA0207896F5}"/>
              </a:ext>
            </a:extLst>
          </p:cNvPr>
          <p:cNvGrpSpPr/>
          <p:nvPr/>
        </p:nvGrpSpPr>
        <p:grpSpPr>
          <a:xfrm>
            <a:off x="673755" y="1251272"/>
            <a:ext cx="11272271" cy="3369878"/>
            <a:chOff x="12464660" y="2875529"/>
            <a:chExt cx="11272271" cy="3369878"/>
          </a:xfrm>
        </p:grpSpPr>
        <p:sp>
          <p:nvSpPr>
            <p:cNvPr id="24" name="コンテンツ プレースホルダー 2">
              <a:extLst>
                <a:ext uri="{FF2B5EF4-FFF2-40B4-BE49-F238E27FC236}">
                  <a16:creationId xmlns:a16="http://schemas.microsoft.com/office/drawing/2014/main" id="{7A738F10-86E7-4292-823C-33AF51F245F1}"/>
                </a:ext>
              </a:extLst>
            </p:cNvPr>
            <p:cNvSpPr txBox="1">
              <a:spLocks/>
            </p:cNvSpPr>
            <p:nvPr/>
          </p:nvSpPr>
          <p:spPr>
            <a:xfrm>
              <a:off x="12464660" y="2875529"/>
              <a:ext cx="11272271" cy="3369878"/>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a:extLst>
                <a:ext uri="{FF2B5EF4-FFF2-40B4-BE49-F238E27FC236}">
                  <a16:creationId xmlns:a16="http://schemas.microsoft.com/office/drawing/2014/main" id="{25EF5DD8-5AAA-33D2-FFA0-5A876008031A}"/>
                </a:ext>
              </a:extLst>
            </p:cNvPr>
            <p:cNvGrpSpPr/>
            <p:nvPr/>
          </p:nvGrpSpPr>
          <p:grpSpPr>
            <a:xfrm>
              <a:off x="12618930" y="3064303"/>
              <a:ext cx="10963729" cy="2763654"/>
              <a:chOff x="-3944983" y="2866525"/>
              <a:chExt cx="10963729" cy="2763654"/>
            </a:xfrm>
          </p:grpSpPr>
          <p:sp>
            <p:nvSpPr>
              <p:cNvPr id="26" name="四角形: 角を丸くする 25">
                <a:extLst>
                  <a:ext uri="{FF2B5EF4-FFF2-40B4-BE49-F238E27FC236}">
                    <a16:creationId xmlns:a16="http://schemas.microsoft.com/office/drawing/2014/main" id="{4E3D9A22-60E0-A80A-B4BE-2209A1EF5975}"/>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27" name="正方形/長方形 26">
                <a:extLst>
                  <a:ext uri="{FF2B5EF4-FFF2-40B4-BE49-F238E27FC236}">
                    <a16:creationId xmlns:a16="http://schemas.microsoft.com/office/drawing/2014/main" id="{E50ED975-84FF-C5F6-00C2-12C7CB791958}"/>
                  </a:ext>
                </a:extLst>
              </p:cNvPr>
              <p:cNvSpPr/>
              <p:nvPr/>
            </p:nvSpPr>
            <p:spPr>
              <a:xfrm>
                <a:off x="-3944983" y="3161211"/>
                <a:ext cx="5312229" cy="246896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保有個人情報の提供に関する措置状況</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1F97CCED-6763-E143-D375-746FA9768D35}"/>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34" name="正方形/長方形 33">
                <a:extLst>
                  <a:ext uri="{FF2B5EF4-FFF2-40B4-BE49-F238E27FC236}">
                    <a16:creationId xmlns:a16="http://schemas.microsoft.com/office/drawing/2014/main" id="{28B8D97A-5FEF-5180-2C61-89144C2F677A}"/>
                  </a:ext>
                </a:extLst>
              </p:cNvPr>
              <p:cNvSpPr/>
              <p:nvPr/>
            </p:nvSpPr>
            <p:spPr>
              <a:xfrm>
                <a:off x="1545436" y="3161210"/>
                <a:ext cx="5473310" cy="2468968"/>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保有個人情報の提供を受ける者に対する措置要求に関する規定や手順書等の整備状況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行政機関等以外の者に保有個人情報を提供する場合における利用目的、根拠法令、記録範囲及び記録項目、利用形態等について提供先との間で書面を取り交わしているか</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必要に応じて提供前又は随時に実地の調査等を行っているか、措置状況を確認してその結果を記録しているか、改善要求等の措置を講じているか</a:t>
                </a:r>
              </a:p>
            </p:txBody>
          </p:sp>
        </p:grpSp>
      </p:grpSp>
    </p:spTree>
    <p:extLst>
      <p:ext uri="{BB962C8B-B14F-4D97-AF65-F5344CB8AC3E}">
        <p14:creationId xmlns:p14="http://schemas.microsoft.com/office/powerpoint/2010/main" val="3846611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９</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8" y="857688"/>
            <a:ext cx="3623743" cy="389666"/>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10 </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個人情報の取扱いの委託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0" name="グループ化 39">
            <a:extLst>
              <a:ext uri="{FF2B5EF4-FFF2-40B4-BE49-F238E27FC236}">
                <a16:creationId xmlns:a16="http://schemas.microsoft.com/office/drawing/2014/main" id="{539A6605-C7BD-4FCC-59ED-7B342E816FB7}"/>
              </a:ext>
            </a:extLst>
          </p:cNvPr>
          <p:cNvGrpSpPr/>
          <p:nvPr/>
        </p:nvGrpSpPr>
        <p:grpSpPr>
          <a:xfrm>
            <a:off x="673755" y="1247354"/>
            <a:ext cx="11272271" cy="4789324"/>
            <a:chOff x="12464660" y="2875528"/>
            <a:chExt cx="11272271" cy="4789324"/>
          </a:xfrm>
        </p:grpSpPr>
        <p:sp>
          <p:nvSpPr>
            <p:cNvPr id="39" name="コンテンツ プレースホルダー 2">
              <a:extLst>
                <a:ext uri="{FF2B5EF4-FFF2-40B4-BE49-F238E27FC236}">
                  <a16:creationId xmlns:a16="http://schemas.microsoft.com/office/drawing/2014/main" id="{809F2BF0-DBF2-E1FF-7751-26E206F43736}"/>
                </a:ext>
              </a:extLst>
            </p:cNvPr>
            <p:cNvSpPr txBox="1">
              <a:spLocks/>
            </p:cNvSpPr>
            <p:nvPr/>
          </p:nvSpPr>
          <p:spPr>
            <a:xfrm>
              <a:off x="12464660" y="2875528"/>
              <a:ext cx="11272271" cy="4789324"/>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9" name="グループ化 28">
              <a:extLst>
                <a:ext uri="{FF2B5EF4-FFF2-40B4-BE49-F238E27FC236}">
                  <a16:creationId xmlns:a16="http://schemas.microsoft.com/office/drawing/2014/main" id="{A118D348-87C2-5F04-203D-3A5BD7E527FB}"/>
                </a:ext>
              </a:extLst>
            </p:cNvPr>
            <p:cNvGrpSpPr/>
            <p:nvPr/>
          </p:nvGrpSpPr>
          <p:grpSpPr>
            <a:xfrm>
              <a:off x="12618930" y="3064303"/>
              <a:ext cx="10963729" cy="1824457"/>
              <a:chOff x="-3944983" y="2866525"/>
              <a:chExt cx="10963729" cy="1824457"/>
            </a:xfrm>
          </p:grpSpPr>
          <p:sp>
            <p:nvSpPr>
              <p:cNvPr id="30" name="四角形: 角を丸くする 29">
                <a:extLst>
                  <a:ext uri="{FF2B5EF4-FFF2-40B4-BE49-F238E27FC236}">
                    <a16:creationId xmlns:a16="http://schemas.microsoft.com/office/drawing/2014/main" id="{7835511E-FD86-4310-5B64-F2432DFFABC5}"/>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その１</a:t>
                </a:r>
              </a:p>
            </p:txBody>
          </p:sp>
          <p:sp>
            <p:nvSpPr>
              <p:cNvPr id="31" name="正方形/長方形 30">
                <a:extLst>
                  <a:ext uri="{FF2B5EF4-FFF2-40B4-BE49-F238E27FC236}">
                    <a16:creationId xmlns:a16="http://schemas.microsoft.com/office/drawing/2014/main" id="{E200E724-15B5-33F3-74B4-F59E5F199A7C}"/>
                  </a:ext>
                </a:extLst>
              </p:cNvPr>
              <p:cNvSpPr/>
              <p:nvPr/>
            </p:nvSpPr>
            <p:spPr>
              <a:xfrm>
                <a:off x="-3944983" y="3161211"/>
                <a:ext cx="5312229" cy="152977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委託先の監督の状況</a:t>
                </a:r>
                <a:endParaRPr kumimoji="1" lang="ja-JP" altLang="en-US">
                  <a:solidFill>
                    <a:schemeClr val="tx1"/>
                  </a:solidFill>
                </a:endParaRPr>
              </a:p>
            </p:txBody>
          </p:sp>
          <p:sp>
            <p:nvSpPr>
              <p:cNvPr id="32" name="四角形: 角を丸くする 31">
                <a:extLst>
                  <a:ext uri="{FF2B5EF4-FFF2-40B4-BE49-F238E27FC236}">
                    <a16:creationId xmlns:a16="http://schemas.microsoft.com/office/drawing/2014/main" id="{FE815C6D-79C9-1EEB-C746-27BE98F3611D}"/>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33" name="正方形/長方形 32">
                <a:extLst>
                  <a:ext uri="{FF2B5EF4-FFF2-40B4-BE49-F238E27FC236}">
                    <a16:creationId xmlns:a16="http://schemas.microsoft.com/office/drawing/2014/main" id="{78C58F4F-5562-D7B4-0ACA-100C73B567C7}"/>
                  </a:ext>
                </a:extLst>
              </p:cNvPr>
              <p:cNvSpPr/>
              <p:nvPr/>
            </p:nvSpPr>
            <p:spPr>
              <a:xfrm>
                <a:off x="1545436" y="3161210"/>
                <a:ext cx="5473310" cy="152977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eaLnBrk="0">
                  <a:buFont typeface="Wingdings" panose="05000000000000000000" pitchFamily="2" charset="2"/>
                  <a:buChar char="Ø"/>
                </a:pPr>
                <a:r>
                  <a:rPr kumimoji="1" lang="ja-JP" altLang="en-US">
                    <a:solidFill>
                      <a:schemeClr val="tx1"/>
                    </a:solidFill>
                  </a:rPr>
                  <a:t>業務の委託等に関する規定及び手順書又はマニュアル等の整備状況</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委託先の選定基準</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委託先の選定時における必要な安全管理措置の措置状況</a:t>
                </a:r>
              </a:p>
            </p:txBody>
          </p:sp>
        </p:grpSp>
      </p:grpSp>
      <p:grpSp>
        <p:nvGrpSpPr>
          <p:cNvPr id="25" name="グループ化 24">
            <a:extLst>
              <a:ext uri="{FF2B5EF4-FFF2-40B4-BE49-F238E27FC236}">
                <a16:creationId xmlns:a16="http://schemas.microsoft.com/office/drawing/2014/main" id="{5845AB7B-2AF9-E468-945D-527E95191134}"/>
              </a:ext>
            </a:extLst>
          </p:cNvPr>
          <p:cNvGrpSpPr/>
          <p:nvPr/>
        </p:nvGrpSpPr>
        <p:grpSpPr>
          <a:xfrm>
            <a:off x="828025" y="3716783"/>
            <a:ext cx="10963729" cy="2061717"/>
            <a:chOff x="-3944983" y="2866525"/>
            <a:chExt cx="10963729" cy="2061717"/>
          </a:xfrm>
        </p:grpSpPr>
        <p:sp>
          <p:nvSpPr>
            <p:cNvPr id="26" name="四角形: 角を丸くする 25">
              <a:extLst>
                <a:ext uri="{FF2B5EF4-FFF2-40B4-BE49-F238E27FC236}">
                  <a16:creationId xmlns:a16="http://schemas.microsoft.com/office/drawing/2014/main" id="{50B281C4-4E90-406D-117C-22C44F69BDD7}"/>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その２</a:t>
              </a:r>
            </a:p>
          </p:txBody>
        </p:sp>
        <p:sp>
          <p:nvSpPr>
            <p:cNvPr id="27" name="正方形/長方形 26">
              <a:extLst>
                <a:ext uri="{FF2B5EF4-FFF2-40B4-BE49-F238E27FC236}">
                  <a16:creationId xmlns:a16="http://schemas.microsoft.com/office/drawing/2014/main" id="{1C0BBA22-3C90-E27D-9A78-607A0E1651BE}"/>
                </a:ext>
              </a:extLst>
            </p:cNvPr>
            <p:cNvSpPr/>
            <p:nvPr/>
          </p:nvSpPr>
          <p:spPr>
            <a:xfrm>
              <a:off x="-3944983" y="3161211"/>
              <a:ext cx="5312229" cy="176703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委託先の選定につき、明記する事項、書面で確認する事項、委託する個人情報の範囲や取扱状況</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3807B7C0-F8CD-F68A-21E7-48D9F1949B61}"/>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34" name="正方形/長方形 33">
              <a:extLst>
                <a:ext uri="{FF2B5EF4-FFF2-40B4-BE49-F238E27FC236}">
                  <a16:creationId xmlns:a16="http://schemas.microsoft.com/office/drawing/2014/main" id="{1AA5C2D0-514D-AED3-4C84-6C9D45362F3F}"/>
                </a:ext>
              </a:extLst>
            </p:cNvPr>
            <p:cNvSpPr/>
            <p:nvPr/>
          </p:nvSpPr>
          <p:spPr>
            <a:xfrm>
              <a:off x="1545436" y="3161210"/>
              <a:ext cx="5473310" cy="176703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委託契約書の締結状況、契約書における明記事項として、秘密保持、目的外利用の禁止、再委託や複製の制限、安全管理措置の状況、漏えい等発生事案への対応</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委託する業務範囲が必要最小限であるかどうか</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委託先への実地検査の状況</a:t>
              </a:r>
            </a:p>
          </p:txBody>
        </p:sp>
      </p:grpSp>
    </p:spTree>
    <p:extLst>
      <p:ext uri="{BB962C8B-B14F-4D97-AF65-F5344CB8AC3E}">
        <p14:creationId xmlns:p14="http://schemas.microsoft.com/office/powerpoint/2010/main" val="220633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項目別のポイント</a:t>
                </a:r>
                <a:r>
                  <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10</a:t>
                </a: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8" y="857688"/>
            <a:ext cx="3623743" cy="389666"/>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10 </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個人情報の取扱いの委託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4" name="グループ化 23">
            <a:extLst>
              <a:ext uri="{FF2B5EF4-FFF2-40B4-BE49-F238E27FC236}">
                <a16:creationId xmlns:a16="http://schemas.microsoft.com/office/drawing/2014/main" id="{B1D9DEC3-F45E-7642-D9B8-A37671E212A9}"/>
              </a:ext>
            </a:extLst>
          </p:cNvPr>
          <p:cNvGrpSpPr/>
          <p:nvPr/>
        </p:nvGrpSpPr>
        <p:grpSpPr>
          <a:xfrm>
            <a:off x="673755" y="1247353"/>
            <a:ext cx="11272271" cy="4556545"/>
            <a:chOff x="12464660" y="2875527"/>
            <a:chExt cx="11272271" cy="4556545"/>
          </a:xfrm>
        </p:grpSpPr>
        <p:sp>
          <p:nvSpPr>
            <p:cNvPr id="25" name="コンテンツ プレースホルダー 2">
              <a:extLst>
                <a:ext uri="{FF2B5EF4-FFF2-40B4-BE49-F238E27FC236}">
                  <a16:creationId xmlns:a16="http://schemas.microsoft.com/office/drawing/2014/main" id="{78E76279-915D-1C89-C76E-13685CEB1779}"/>
                </a:ext>
              </a:extLst>
            </p:cNvPr>
            <p:cNvSpPr txBox="1">
              <a:spLocks/>
            </p:cNvSpPr>
            <p:nvPr/>
          </p:nvSpPr>
          <p:spPr>
            <a:xfrm>
              <a:off x="12464660" y="2875527"/>
              <a:ext cx="11272271" cy="455654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6" name="グループ化 25">
              <a:extLst>
                <a:ext uri="{FF2B5EF4-FFF2-40B4-BE49-F238E27FC236}">
                  <a16:creationId xmlns:a16="http://schemas.microsoft.com/office/drawing/2014/main" id="{E53910AF-D2E3-A55A-1644-F79971E58DF4}"/>
                </a:ext>
              </a:extLst>
            </p:cNvPr>
            <p:cNvGrpSpPr/>
            <p:nvPr/>
          </p:nvGrpSpPr>
          <p:grpSpPr>
            <a:xfrm>
              <a:off x="12618930" y="3064303"/>
              <a:ext cx="10963729" cy="3580370"/>
              <a:chOff x="-3944983" y="2866525"/>
              <a:chExt cx="10963729" cy="3580370"/>
            </a:xfrm>
          </p:grpSpPr>
          <p:sp>
            <p:nvSpPr>
              <p:cNvPr id="27" name="四角形: 角を丸くする 26">
                <a:extLst>
                  <a:ext uri="{FF2B5EF4-FFF2-40B4-BE49-F238E27FC236}">
                    <a16:creationId xmlns:a16="http://schemas.microsoft.com/office/drawing/2014/main" id="{79B4B9F8-2BB3-33D9-6A5C-0B94DD1D59B7}"/>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その３</a:t>
                </a:r>
              </a:p>
            </p:txBody>
          </p:sp>
          <p:sp>
            <p:nvSpPr>
              <p:cNvPr id="28" name="正方形/長方形 27">
                <a:extLst>
                  <a:ext uri="{FF2B5EF4-FFF2-40B4-BE49-F238E27FC236}">
                    <a16:creationId xmlns:a16="http://schemas.microsoft.com/office/drawing/2014/main" id="{52CA8F7C-B10A-217D-B30A-A0147A12F776}"/>
                  </a:ext>
                </a:extLst>
              </p:cNvPr>
              <p:cNvSpPr/>
              <p:nvPr/>
            </p:nvSpPr>
            <p:spPr>
              <a:xfrm>
                <a:off x="-3944983" y="3161211"/>
                <a:ext cx="5312229" cy="328568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700">
                    <a:solidFill>
                      <a:schemeClr val="tx1"/>
                    </a:solidFill>
                  </a:rPr>
                  <a:t>再委託の要件、再委託の際の措置及び再委託先の監督の状況、業務を派遣労働者に行わせている場合の秘密保持義務等の措置状況、保有個人情報を提供する際に必要に応じて講じる措置</a:t>
                </a:r>
                <a:endParaRPr kumimoji="1" lang="ja-JP" altLang="en-US" sz="1700">
                  <a:solidFill>
                    <a:schemeClr val="tx1"/>
                  </a:solidFill>
                </a:endParaRPr>
              </a:p>
            </p:txBody>
          </p:sp>
          <p:sp>
            <p:nvSpPr>
              <p:cNvPr id="29" name="四角形: 角を丸くする 28">
                <a:extLst>
                  <a:ext uri="{FF2B5EF4-FFF2-40B4-BE49-F238E27FC236}">
                    <a16:creationId xmlns:a16="http://schemas.microsoft.com/office/drawing/2014/main" id="{F77A3EE4-9255-7BF7-B373-88596EE149BD}"/>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30" name="正方形/長方形 29">
                <a:extLst>
                  <a:ext uri="{FF2B5EF4-FFF2-40B4-BE49-F238E27FC236}">
                    <a16:creationId xmlns:a16="http://schemas.microsoft.com/office/drawing/2014/main" id="{6EED88B3-2EBD-263F-E527-8DB4FB215219}"/>
                  </a:ext>
                </a:extLst>
              </p:cNvPr>
              <p:cNvSpPr/>
              <p:nvPr/>
            </p:nvSpPr>
            <p:spPr>
              <a:xfrm>
                <a:off x="1545436" y="3161210"/>
                <a:ext cx="5473310" cy="328568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保有個人情報の取扱いに係る業務の再委託の有無</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再委託先に係る必要な選定の措置</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再委託契約書における明記事項として秘密保持、目的外利用の禁止、再委託や複製の制限、安全管理措置の状況、漏えい等発生事案への対応</a:t>
                </a:r>
                <a:endParaRPr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再委託先への実地検査の状況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労働者派遣契約書における秘密保持義務等個人情報の取扱いに関する事項</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保有個人情報を提供する際に必要に応じ、特定の個人を識別することができる記載の全部又は一部を削除し、又は別の記号等に置き換える等の措置の状況</a:t>
                </a:r>
              </a:p>
            </p:txBody>
          </p:sp>
        </p:grpSp>
      </p:grpSp>
    </p:spTree>
    <p:extLst>
      <p:ext uri="{BB962C8B-B14F-4D97-AF65-F5344CB8AC3E}">
        <p14:creationId xmlns:p14="http://schemas.microsoft.com/office/powerpoint/2010/main" val="193566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a:t>
                </a:r>
                <a:r>
                  <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11</a:t>
                </a: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21" name="角丸四角形 23">
            <a:extLst>
              <a:ext uri="{FF2B5EF4-FFF2-40B4-BE49-F238E27FC236}">
                <a16:creationId xmlns:a16="http://schemas.microsoft.com/office/drawing/2014/main" id="{769A4E23-01CB-4316-9050-270BA8B6F9B0}"/>
              </a:ext>
            </a:extLst>
          </p:cNvPr>
          <p:cNvSpPr/>
          <p:nvPr/>
        </p:nvSpPr>
        <p:spPr>
          <a:xfrm>
            <a:off x="660159" y="857688"/>
            <a:ext cx="3360690" cy="389673"/>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11 </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サイバーセキュリティの確保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989AEDFE-3609-8F4E-D3E4-82CC533894F3}"/>
              </a:ext>
            </a:extLst>
          </p:cNvPr>
          <p:cNvGrpSpPr/>
          <p:nvPr/>
        </p:nvGrpSpPr>
        <p:grpSpPr>
          <a:xfrm>
            <a:off x="673754" y="1247361"/>
            <a:ext cx="11272271" cy="2060915"/>
            <a:chOff x="12464660" y="2875528"/>
            <a:chExt cx="11272271" cy="2060915"/>
          </a:xfrm>
        </p:grpSpPr>
        <p:sp>
          <p:nvSpPr>
            <p:cNvPr id="9" name="コンテンツ プレースホルダー 2">
              <a:extLst>
                <a:ext uri="{FF2B5EF4-FFF2-40B4-BE49-F238E27FC236}">
                  <a16:creationId xmlns:a16="http://schemas.microsoft.com/office/drawing/2014/main" id="{557B3342-D0FB-35A6-9BA4-2A88BE8EDB5D}"/>
                </a:ext>
              </a:extLst>
            </p:cNvPr>
            <p:cNvSpPr txBox="1">
              <a:spLocks/>
            </p:cNvSpPr>
            <p:nvPr/>
          </p:nvSpPr>
          <p:spPr>
            <a:xfrm>
              <a:off x="12464660" y="2875528"/>
              <a:ext cx="11272271" cy="2060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404AE6BE-F6A5-5F8D-1A6A-DFCF115AF9B2}"/>
                </a:ext>
              </a:extLst>
            </p:cNvPr>
            <p:cNvGrpSpPr/>
            <p:nvPr/>
          </p:nvGrpSpPr>
          <p:grpSpPr>
            <a:xfrm>
              <a:off x="12618930" y="3064303"/>
              <a:ext cx="10963729" cy="1458459"/>
              <a:chOff x="-3944983" y="2866525"/>
              <a:chExt cx="10963729" cy="1458459"/>
            </a:xfrm>
          </p:grpSpPr>
          <p:sp>
            <p:nvSpPr>
              <p:cNvPr id="18" name="四角形: 角を丸くする 17">
                <a:extLst>
                  <a:ext uri="{FF2B5EF4-FFF2-40B4-BE49-F238E27FC236}">
                    <a16:creationId xmlns:a16="http://schemas.microsoft.com/office/drawing/2014/main" id="{3169CB89-534C-5EE6-C670-100AA5747F4E}"/>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19" name="正方形/長方形 18">
                <a:extLst>
                  <a:ext uri="{FF2B5EF4-FFF2-40B4-BE49-F238E27FC236}">
                    <a16:creationId xmlns:a16="http://schemas.microsoft.com/office/drawing/2014/main" id="{CD0722A6-2B7E-2180-F141-1698AC5DBEA9}"/>
                  </a:ext>
                </a:extLst>
              </p:cNvPr>
              <p:cNvSpPr/>
              <p:nvPr/>
            </p:nvSpPr>
            <p:spPr>
              <a:xfrm>
                <a:off x="-3944983" y="3161211"/>
                <a:ext cx="5312229" cy="116377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サイバーセキュリティに関する対策の基準</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B418D5A5-E22C-30D0-6225-3675C5675D48}"/>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8A2243B5-42A0-B012-23B4-053750709DF9}"/>
                  </a:ext>
                </a:extLst>
              </p:cNvPr>
              <p:cNvSpPr/>
              <p:nvPr/>
            </p:nvSpPr>
            <p:spPr>
              <a:xfrm>
                <a:off x="1545436" y="3161210"/>
                <a:ext cx="5473310" cy="11637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サイバーセキュリティに関する対策の基準等に関する規定及び手順書やマニュアルの整備状況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取り扱う保有個人情報の性質等に照らして適正なサイバーセキュリティの水準を確保しているか</a:t>
                </a:r>
              </a:p>
            </p:txBody>
          </p:sp>
        </p:grpSp>
      </p:grpSp>
      <p:sp>
        <p:nvSpPr>
          <p:cNvPr id="30" name="角丸四角形 23">
            <a:extLst>
              <a:ext uri="{FF2B5EF4-FFF2-40B4-BE49-F238E27FC236}">
                <a16:creationId xmlns:a16="http://schemas.microsoft.com/office/drawing/2014/main" id="{769A4E23-01CB-4316-9050-270BA8B6F9B0}"/>
              </a:ext>
            </a:extLst>
          </p:cNvPr>
          <p:cNvSpPr/>
          <p:nvPr/>
        </p:nvSpPr>
        <p:spPr>
          <a:xfrm>
            <a:off x="673754" y="3577886"/>
            <a:ext cx="3648793" cy="395591"/>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12 </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安全管理上の問題への対応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1" name="グループ化 30">
            <a:extLst>
              <a:ext uri="{FF2B5EF4-FFF2-40B4-BE49-F238E27FC236}">
                <a16:creationId xmlns:a16="http://schemas.microsoft.com/office/drawing/2014/main" id="{E3FC03D4-70C6-5B0B-0013-D5EC1707C89C}"/>
              </a:ext>
            </a:extLst>
          </p:cNvPr>
          <p:cNvGrpSpPr/>
          <p:nvPr/>
        </p:nvGrpSpPr>
        <p:grpSpPr>
          <a:xfrm>
            <a:off x="660159" y="3970525"/>
            <a:ext cx="11272271" cy="2060915"/>
            <a:chOff x="12464660" y="2875528"/>
            <a:chExt cx="11272271" cy="2060915"/>
          </a:xfrm>
        </p:grpSpPr>
        <p:sp>
          <p:nvSpPr>
            <p:cNvPr id="32" name="コンテンツ プレースホルダー 2">
              <a:extLst>
                <a:ext uri="{FF2B5EF4-FFF2-40B4-BE49-F238E27FC236}">
                  <a16:creationId xmlns:a16="http://schemas.microsoft.com/office/drawing/2014/main" id="{5B0A3D05-31E3-AC85-A956-279AA0D90424}"/>
                </a:ext>
              </a:extLst>
            </p:cNvPr>
            <p:cNvSpPr txBox="1">
              <a:spLocks/>
            </p:cNvSpPr>
            <p:nvPr/>
          </p:nvSpPr>
          <p:spPr>
            <a:xfrm>
              <a:off x="12464660" y="2875528"/>
              <a:ext cx="11272271" cy="2060915"/>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33" name="グループ化 32">
              <a:extLst>
                <a:ext uri="{FF2B5EF4-FFF2-40B4-BE49-F238E27FC236}">
                  <a16:creationId xmlns:a16="http://schemas.microsoft.com/office/drawing/2014/main" id="{594FF5C0-891E-9D68-46C2-D08B880CF100}"/>
                </a:ext>
              </a:extLst>
            </p:cNvPr>
            <p:cNvGrpSpPr/>
            <p:nvPr/>
          </p:nvGrpSpPr>
          <p:grpSpPr>
            <a:xfrm>
              <a:off x="12618930" y="3064303"/>
              <a:ext cx="10963729" cy="1631900"/>
              <a:chOff x="-3944983" y="2866525"/>
              <a:chExt cx="10963729" cy="1631900"/>
            </a:xfrm>
          </p:grpSpPr>
          <p:sp>
            <p:nvSpPr>
              <p:cNvPr id="34" name="四角形: 角を丸くする 33">
                <a:extLst>
                  <a:ext uri="{FF2B5EF4-FFF2-40B4-BE49-F238E27FC236}">
                    <a16:creationId xmlns:a16="http://schemas.microsoft.com/office/drawing/2014/main" id="{4815C8F2-6856-8B13-4263-0AFEE35EDB94}"/>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ポイントその１</a:t>
                </a:r>
              </a:p>
            </p:txBody>
          </p:sp>
          <p:sp>
            <p:nvSpPr>
              <p:cNvPr id="35" name="正方形/長方形 34">
                <a:extLst>
                  <a:ext uri="{FF2B5EF4-FFF2-40B4-BE49-F238E27FC236}">
                    <a16:creationId xmlns:a16="http://schemas.microsoft.com/office/drawing/2014/main" id="{A93F719B-B7C3-FDFB-09E1-753959F4CED2}"/>
                  </a:ext>
                </a:extLst>
              </p:cNvPr>
              <p:cNvSpPr/>
              <p:nvPr/>
            </p:nvSpPr>
            <p:spPr>
              <a:xfrm>
                <a:off x="-3944983" y="3161211"/>
                <a:ext cx="5312229" cy="133721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漏えい等事案に対応する体制等の整備、事案発生の状況や、訓練の状況</a:t>
                </a:r>
                <a:endParaRPr kumimoji="1" lang="ja-JP" altLang="en-US">
                  <a:solidFill>
                    <a:schemeClr val="tx1"/>
                  </a:solidFill>
                </a:endParaRPr>
              </a:p>
            </p:txBody>
          </p:sp>
          <p:sp>
            <p:nvSpPr>
              <p:cNvPr id="36" name="四角形: 角を丸くする 35">
                <a:extLst>
                  <a:ext uri="{FF2B5EF4-FFF2-40B4-BE49-F238E27FC236}">
                    <a16:creationId xmlns:a16="http://schemas.microsoft.com/office/drawing/2014/main" id="{9118B1C1-E0BE-284E-6A49-960A56C2810D}"/>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37" name="正方形/長方形 36">
                <a:extLst>
                  <a:ext uri="{FF2B5EF4-FFF2-40B4-BE49-F238E27FC236}">
                    <a16:creationId xmlns:a16="http://schemas.microsoft.com/office/drawing/2014/main" id="{ACD94FDA-9C0D-E5E5-5666-033EBAC82069}"/>
                  </a:ext>
                </a:extLst>
              </p:cNvPr>
              <p:cNvSpPr/>
              <p:nvPr/>
            </p:nvSpPr>
            <p:spPr>
              <a:xfrm>
                <a:off x="1545436" y="3161210"/>
                <a:ext cx="5473310" cy="1337215"/>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a:solidFill>
                      <a:schemeClr val="tx1"/>
                    </a:solidFill>
                  </a:rPr>
                  <a:t>漏えい等事案への対応等に関する規定及び手順書又はマニュアル等の整備状況</a:t>
                </a:r>
                <a:endParaRPr kumimoji="1" lang="en-US" altLang="ja-JP">
                  <a:solidFill>
                    <a:schemeClr val="tx1"/>
                  </a:solidFill>
                </a:endParaRPr>
              </a:p>
              <a:p>
                <a:pPr marL="285750" indent="-285750">
                  <a:buFont typeface="Wingdings" panose="05000000000000000000" pitchFamily="2" charset="2"/>
                  <a:buChar char="Ø"/>
                </a:pPr>
                <a:r>
                  <a:rPr kumimoji="1" lang="ja-JP" altLang="en-US">
                    <a:solidFill>
                      <a:schemeClr val="tx1"/>
                    </a:solidFill>
                  </a:rPr>
                  <a:t>関係者における定期的な確認や訓練等の実施状況　等</a:t>
                </a:r>
              </a:p>
            </p:txBody>
          </p:sp>
        </p:grpSp>
      </p:grpSp>
    </p:spTree>
    <p:extLst>
      <p:ext uri="{BB962C8B-B14F-4D97-AF65-F5344CB8AC3E}">
        <p14:creationId xmlns:p14="http://schemas.microsoft.com/office/powerpoint/2010/main" val="65275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a:solidFill>
                      <a:prstClr val="black">
                        <a:lumMod val="85000"/>
                        <a:lumOff val="15000"/>
                      </a:prstClr>
                    </a:solidFill>
                    <a:latin typeface="Meiryo UI" panose="020B0604030504040204" pitchFamily="50" charset="-128"/>
                    <a:ea typeface="Meiryo UI" panose="020B0604030504040204" pitchFamily="50" charset="-128"/>
                  </a:rPr>
                  <a:t>項目別</a:t>
                </a: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のポイント</a:t>
                </a:r>
                <a:r>
                  <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12</a:t>
                </a: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FA65AC46-4F44-5FD2-6C59-FA8114318AB0}"/>
              </a:ext>
            </a:extLst>
          </p:cNvPr>
          <p:cNvGrpSpPr/>
          <p:nvPr/>
        </p:nvGrpSpPr>
        <p:grpSpPr>
          <a:xfrm>
            <a:off x="682308" y="4270217"/>
            <a:ext cx="11272271" cy="2524579"/>
            <a:chOff x="12464660" y="2875528"/>
            <a:chExt cx="11272271" cy="2524579"/>
          </a:xfrm>
        </p:grpSpPr>
        <p:sp>
          <p:nvSpPr>
            <p:cNvPr id="24" name="コンテンツ プレースホルダー 2">
              <a:extLst>
                <a:ext uri="{FF2B5EF4-FFF2-40B4-BE49-F238E27FC236}">
                  <a16:creationId xmlns:a16="http://schemas.microsoft.com/office/drawing/2014/main" id="{27AB19E9-EF8F-6127-7B17-895A171F3235}"/>
                </a:ext>
              </a:extLst>
            </p:cNvPr>
            <p:cNvSpPr txBox="1">
              <a:spLocks/>
            </p:cNvSpPr>
            <p:nvPr/>
          </p:nvSpPr>
          <p:spPr>
            <a:xfrm>
              <a:off x="12464660" y="2875528"/>
              <a:ext cx="11272271" cy="2524579"/>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a:extLst>
                <a:ext uri="{FF2B5EF4-FFF2-40B4-BE49-F238E27FC236}">
                  <a16:creationId xmlns:a16="http://schemas.microsoft.com/office/drawing/2014/main" id="{26A70CC7-2F77-8444-1828-9716B23A9D3E}"/>
                </a:ext>
              </a:extLst>
            </p:cNvPr>
            <p:cNvGrpSpPr/>
            <p:nvPr/>
          </p:nvGrpSpPr>
          <p:grpSpPr>
            <a:xfrm>
              <a:off x="12618930" y="3064303"/>
              <a:ext cx="10963729" cy="2244932"/>
              <a:chOff x="-3944983" y="2866525"/>
              <a:chExt cx="10963729" cy="2244932"/>
            </a:xfrm>
          </p:grpSpPr>
          <p:sp>
            <p:nvSpPr>
              <p:cNvPr id="26" name="四角形: 角を丸くする 25">
                <a:extLst>
                  <a:ext uri="{FF2B5EF4-FFF2-40B4-BE49-F238E27FC236}">
                    <a16:creationId xmlns:a16="http://schemas.microsoft.com/office/drawing/2014/main" id="{49A4931E-CC3A-6A53-EA85-9B0A6A1BDCB5}"/>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a:t>
                </a:r>
              </a:p>
            </p:txBody>
          </p:sp>
          <p:sp>
            <p:nvSpPr>
              <p:cNvPr id="27" name="正方形/長方形 26">
                <a:extLst>
                  <a:ext uri="{FF2B5EF4-FFF2-40B4-BE49-F238E27FC236}">
                    <a16:creationId xmlns:a16="http://schemas.microsoft.com/office/drawing/2014/main" id="{135225C3-5715-ACC6-FD04-B4399E8543E9}"/>
                  </a:ext>
                </a:extLst>
              </p:cNvPr>
              <p:cNvSpPr/>
              <p:nvPr/>
            </p:nvSpPr>
            <p:spPr>
              <a:xfrm>
                <a:off x="-3944983" y="3161211"/>
                <a:ext cx="5312229" cy="1950246"/>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監査及び点検の実施状況、評価及び見直しについての措置状況</a:t>
                </a: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B94F6488-2B0C-A868-CE34-CEFB6BB02660}"/>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9" name="正方形/長方形 28">
                <a:extLst>
                  <a:ext uri="{FF2B5EF4-FFF2-40B4-BE49-F238E27FC236}">
                    <a16:creationId xmlns:a16="http://schemas.microsoft.com/office/drawing/2014/main" id="{B693565D-E320-2502-D232-8D198F4072D7}"/>
                  </a:ext>
                </a:extLst>
              </p:cNvPr>
              <p:cNvSpPr/>
              <p:nvPr/>
            </p:nvSpPr>
            <p:spPr>
              <a:xfrm>
                <a:off x="1545436" y="3161210"/>
                <a:ext cx="5473310" cy="195024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a:solidFill>
                      <a:schemeClr val="tx1"/>
                    </a:solidFill>
                  </a:rPr>
                  <a:t>監査に係る規定及び手順書又はマニュアル等の整備状況、保有個人情報の管理の状況についての定期及び必要に応じた随時の外部監査を含む監査の実施状況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保有個人情報の記録媒体、処理経路、保管方法等についての定期及び必要に応じた随時の点検の実施状況</a:t>
                </a:r>
                <a:endParaRPr kumimoji="1" lang="en-US" altLang="ja-JP" sz="1600">
                  <a:solidFill>
                    <a:schemeClr val="tx1"/>
                  </a:solidFill>
                </a:endParaRPr>
              </a:p>
              <a:p>
                <a:pPr marL="285750" indent="-285750">
                  <a:buFont typeface="Wingdings" panose="05000000000000000000" pitchFamily="2" charset="2"/>
                  <a:buChar char="Ø"/>
                </a:pPr>
                <a:r>
                  <a:rPr kumimoji="1" lang="ja-JP" altLang="en-US" sz="1600">
                    <a:solidFill>
                      <a:schemeClr val="tx1"/>
                    </a:solidFill>
                  </a:rPr>
                  <a:t>保有個人情報の適切な管理のための措置についての評価及びその見直し等の措置状況</a:t>
                </a:r>
              </a:p>
            </p:txBody>
          </p:sp>
        </p:grpSp>
      </p:grpSp>
      <p:grpSp>
        <p:nvGrpSpPr>
          <p:cNvPr id="2" name="グループ化 1">
            <a:extLst>
              <a:ext uri="{FF2B5EF4-FFF2-40B4-BE49-F238E27FC236}">
                <a16:creationId xmlns:a16="http://schemas.microsoft.com/office/drawing/2014/main" id="{21665041-AAE0-71C9-2A67-B2F969FA5E92}"/>
              </a:ext>
            </a:extLst>
          </p:cNvPr>
          <p:cNvGrpSpPr/>
          <p:nvPr/>
        </p:nvGrpSpPr>
        <p:grpSpPr>
          <a:xfrm>
            <a:off x="673755" y="1247361"/>
            <a:ext cx="11272271" cy="2601639"/>
            <a:chOff x="12464660" y="2875528"/>
            <a:chExt cx="11272271" cy="2601639"/>
          </a:xfrm>
        </p:grpSpPr>
        <p:sp>
          <p:nvSpPr>
            <p:cNvPr id="9" name="コンテンツ プレースホルダー 2">
              <a:extLst>
                <a:ext uri="{FF2B5EF4-FFF2-40B4-BE49-F238E27FC236}">
                  <a16:creationId xmlns:a16="http://schemas.microsoft.com/office/drawing/2014/main" id="{BA709241-DE21-FEC3-0ABA-8D141002B6F6}"/>
                </a:ext>
              </a:extLst>
            </p:cNvPr>
            <p:cNvSpPr txBox="1">
              <a:spLocks/>
            </p:cNvSpPr>
            <p:nvPr/>
          </p:nvSpPr>
          <p:spPr>
            <a:xfrm>
              <a:off x="12464660" y="2875528"/>
              <a:ext cx="11272271" cy="2601639"/>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r>
                <a:rPr kumimoji="1" lang="ja-JP" altLang="en-US"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a:t>
              </a: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
                  <a:prstClr val="black">
                    <a:lumMod val="65000"/>
                    <a:lumOff val="35000"/>
                  </a:prstClr>
                </a:buClr>
                <a:buSzTx/>
                <a:buFont typeface="Arial" panose="020B0604020202020204" pitchFamily="34" charset="0"/>
                <a:buNone/>
                <a:tabLst/>
                <a:defRPr/>
              </a:pPr>
              <a:endParaRPr kumimoji="1" lang="en-US" altLang="ja-JP" sz="1800" b="0" i="0" u="sng"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1998E164-ADE8-7834-520A-B3FE6388534B}"/>
                </a:ext>
              </a:extLst>
            </p:cNvPr>
            <p:cNvGrpSpPr/>
            <p:nvPr/>
          </p:nvGrpSpPr>
          <p:grpSpPr>
            <a:xfrm>
              <a:off x="12618930" y="3064303"/>
              <a:ext cx="10963729" cy="2323064"/>
              <a:chOff x="-3944983" y="2866525"/>
              <a:chExt cx="10963729" cy="2323064"/>
            </a:xfrm>
          </p:grpSpPr>
          <p:sp>
            <p:nvSpPr>
              <p:cNvPr id="18" name="四角形: 角を丸くする 17">
                <a:extLst>
                  <a:ext uri="{FF2B5EF4-FFF2-40B4-BE49-F238E27FC236}">
                    <a16:creationId xmlns:a16="http://schemas.microsoft.com/office/drawing/2014/main" id="{531BFBD8-5EB9-3A89-0A3B-C66D058A9E5F}"/>
                  </a:ext>
                </a:extLst>
              </p:cNvPr>
              <p:cNvSpPr/>
              <p:nvPr/>
            </p:nvSpPr>
            <p:spPr>
              <a:xfrm>
                <a:off x="-3944983" y="2909455"/>
                <a:ext cx="1589710" cy="251755"/>
              </a:xfrm>
              <a:prstGeom prst="roundRect">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ポイント　その２</a:t>
                </a:r>
              </a:p>
            </p:txBody>
          </p:sp>
          <p:sp>
            <p:nvSpPr>
              <p:cNvPr id="19" name="正方形/長方形 18">
                <a:extLst>
                  <a:ext uri="{FF2B5EF4-FFF2-40B4-BE49-F238E27FC236}">
                    <a16:creationId xmlns:a16="http://schemas.microsoft.com/office/drawing/2014/main" id="{B6394426-7D3E-D02E-4625-EB26F2F544B0}"/>
                  </a:ext>
                </a:extLst>
              </p:cNvPr>
              <p:cNvSpPr/>
              <p:nvPr/>
            </p:nvSpPr>
            <p:spPr>
              <a:xfrm>
                <a:off x="-3944983" y="3161211"/>
                <a:ext cx="5312229" cy="202837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事案に係る各種報告、本人通知や再発防止措置及び公表の状況</a:t>
                </a:r>
                <a:endParaRPr kumimoji="1" lang="ja-JP" altLang="en-US">
                  <a:solidFill>
                    <a:schemeClr val="tx1"/>
                  </a:solidFill>
                </a:endParaRPr>
              </a:p>
            </p:txBody>
          </p:sp>
          <p:sp>
            <p:nvSpPr>
              <p:cNvPr id="20" name="四角形: 角を丸くする 19">
                <a:extLst>
                  <a:ext uri="{FF2B5EF4-FFF2-40B4-BE49-F238E27FC236}">
                    <a16:creationId xmlns:a16="http://schemas.microsoft.com/office/drawing/2014/main" id="{74A60E44-88FD-90C2-BAFA-E467ED6F7D53}"/>
                  </a:ext>
                </a:extLst>
              </p:cNvPr>
              <p:cNvSpPr/>
              <p:nvPr/>
            </p:nvSpPr>
            <p:spPr>
              <a:xfrm>
                <a:off x="1545436" y="2866525"/>
                <a:ext cx="1589710" cy="294684"/>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主な確認項目</a:t>
                </a:r>
              </a:p>
            </p:txBody>
          </p:sp>
          <p:sp>
            <p:nvSpPr>
              <p:cNvPr id="22" name="正方形/長方形 21">
                <a:extLst>
                  <a:ext uri="{FF2B5EF4-FFF2-40B4-BE49-F238E27FC236}">
                    <a16:creationId xmlns:a16="http://schemas.microsoft.com/office/drawing/2014/main" id="{66D106AA-6455-2100-875B-C10A22BE29D5}"/>
                  </a:ext>
                </a:extLst>
              </p:cNvPr>
              <p:cNvSpPr/>
              <p:nvPr/>
            </p:nvSpPr>
            <p:spPr>
              <a:xfrm>
                <a:off x="1545436" y="3161209"/>
                <a:ext cx="5473310" cy="2028380"/>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700">
                    <a:solidFill>
                      <a:schemeClr val="tx1"/>
                    </a:solidFill>
                  </a:rPr>
                  <a:t>保有個人情報の漏えい等安全管理の上で問題となる事案又は問題となる事案の発生のおそれを認識した場合における報告状況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体制の整備、研修の実施、訓練の実施等といった被害の拡大防止又は復旧等のための必要な措置の状況</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個人情報保護委員会への報告</a:t>
                </a:r>
                <a:endParaRPr kumimoji="1" lang="en-US" altLang="ja-JP" sz="1700">
                  <a:solidFill>
                    <a:schemeClr val="tx1"/>
                  </a:solidFill>
                </a:endParaRPr>
              </a:p>
              <a:p>
                <a:pPr marL="285750" indent="-285750">
                  <a:buFont typeface="Wingdings" panose="05000000000000000000" pitchFamily="2" charset="2"/>
                  <a:buChar char="Ø"/>
                </a:pPr>
                <a:r>
                  <a:rPr kumimoji="1" lang="ja-JP" altLang="en-US" sz="1700">
                    <a:solidFill>
                      <a:schemeClr val="tx1"/>
                    </a:solidFill>
                  </a:rPr>
                  <a:t>本人への通知に係る対応状況、当該事案の公表状況</a:t>
                </a:r>
              </a:p>
            </p:txBody>
          </p:sp>
        </p:grpSp>
      </p:grpSp>
      <p:sp>
        <p:nvSpPr>
          <p:cNvPr id="30" name="角丸四角形 23">
            <a:extLst>
              <a:ext uri="{FF2B5EF4-FFF2-40B4-BE49-F238E27FC236}">
                <a16:creationId xmlns:a16="http://schemas.microsoft.com/office/drawing/2014/main" id="{769A4E23-01CB-4316-9050-270BA8B6F9B0}"/>
              </a:ext>
            </a:extLst>
          </p:cNvPr>
          <p:cNvSpPr/>
          <p:nvPr/>
        </p:nvSpPr>
        <p:spPr>
          <a:xfrm>
            <a:off x="670704" y="841744"/>
            <a:ext cx="3648793" cy="395591"/>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12 </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安全管理上の問題への対応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角丸四角形 23">
            <a:extLst>
              <a:ext uri="{FF2B5EF4-FFF2-40B4-BE49-F238E27FC236}">
                <a16:creationId xmlns:a16="http://schemas.microsoft.com/office/drawing/2014/main" id="{64395F1B-E51F-3BE7-A795-11D45BEEB0F6}"/>
              </a:ext>
            </a:extLst>
          </p:cNvPr>
          <p:cNvSpPr/>
          <p:nvPr/>
        </p:nvSpPr>
        <p:spPr>
          <a:xfrm>
            <a:off x="673755" y="3912204"/>
            <a:ext cx="2759446" cy="358013"/>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13</a:t>
            </a:r>
            <a:r>
              <a:rPr kumimoji="1" lang="ja-JP" altLang="en-US" sz="18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監査及び点検の実施　</a:t>
            </a:r>
            <a:endParaRPr kumimoji="1" lang="ja-JP" altLang="en-US" sz="18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5762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963150" y="649287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B879BB6-6AB1-48E6-861B-9C0367F7DA25}"/>
              </a:ext>
            </a:extLst>
          </p:cNvPr>
          <p:cNvGrpSpPr/>
          <p:nvPr/>
        </p:nvGrpSpPr>
        <p:grpSpPr>
          <a:xfrm>
            <a:off x="259565" y="0"/>
            <a:ext cx="11754635" cy="6858002"/>
            <a:chOff x="1262865" y="0"/>
            <a:chExt cx="11754635" cy="6858002"/>
          </a:xfrm>
        </p:grpSpPr>
        <p:grpSp>
          <p:nvGrpSpPr>
            <p:cNvPr id="7" name="グループ化 6">
              <a:extLst>
                <a:ext uri="{FF2B5EF4-FFF2-40B4-BE49-F238E27FC236}">
                  <a16:creationId xmlns:a16="http://schemas.microsoft.com/office/drawing/2014/main" id="{47BA7D64-DED2-F33D-8021-BEC64FE5C3F7}"/>
                </a:ext>
              </a:extLst>
            </p:cNvPr>
            <p:cNvGrpSpPr/>
            <p:nvPr/>
          </p:nvGrpSpPr>
          <p:grpSpPr>
            <a:xfrm>
              <a:off x="1262865" y="1"/>
              <a:ext cx="11754635" cy="6858001"/>
              <a:chOff x="1262865" y="1"/>
              <a:chExt cx="11754635" cy="6858001"/>
            </a:xfrm>
          </p:grpSpPr>
          <p:sp>
            <p:nvSpPr>
              <p:cNvPr id="10" name="タイトル 1"/>
              <p:cNvSpPr txBox="1">
                <a:spLocks/>
              </p:cNvSpPr>
              <p:nvPr/>
            </p:nvSpPr>
            <p:spPr>
              <a:xfrm>
                <a:off x="1608881" y="62632"/>
                <a:ext cx="9314606" cy="5085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rPr>
                  <a:t>参考</a:t>
                </a:r>
                <a:r>
                  <a:rPr lang="ja-JP" altLang="en-US" sz="3200">
                    <a:solidFill>
                      <a:prstClr val="black">
                        <a:lumMod val="85000"/>
                        <a:lumOff val="15000"/>
                      </a:prstClr>
                    </a:solidFill>
                    <a:latin typeface="Meiryo UI" panose="020B0604030504040204" pitchFamily="50" charset="-128"/>
                    <a:ea typeface="Meiryo UI" panose="020B0604030504040204" pitchFamily="50" charset="-128"/>
                  </a:rPr>
                  <a:t>資料</a:t>
                </a:r>
                <a:endParaRPr kumimoji="1" lang="en-US" altLang="ja-JP" sz="3200" b="0"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j-cs"/>
                </a:endParaRPr>
              </a:p>
            </p:txBody>
          </p:sp>
          <p:grpSp>
            <p:nvGrpSpPr>
              <p:cNvPr id="6" name="グループ化 5">
                <a:extLst>
                  <a:ext uri="{FF2B5EF4-FFF2-40B4-BE49-F238E27FC236}">
                    <a16:creationId xmlns:a16="http://schemas.microsoft.com/office/drawing/2014/main" id="{0E426C42-719B-1746-92A1-9141572FF084}"/>
                  </a:ext>
                </a:extLst>
              </p:cNvPr>
              <p:cNvGrpSpPr/>
              <p:nvPr/>
            </p:nvGrpSpPr>
            <p:grpSpPr>
              <a:xfrm>
                <a:off x="1262865" y="1"/>
                <a:ext cx="11754635" cy="6858001"/>
                <a:chOff x="1262865" y="1"/>
                <a:chExt cx="11754635" cy="6858001"/>
              </a:xfrm>
            </p:grpSpPr>
            <p:sp>
              <p:nvSpPr>
                <p:cNvPr id="11" name="正方形/長方形 10"/>
                <p:cNvSpPr/>
                <p:nvPr/>
              </p:nvSpPr>
              <p:spPr>
                <a:xfrm>
                  <a:off x="1262865" y="685882"/>
                  <a:ext cx="338013" cy="6172120"/>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sp>
              <p:nvSpPr>
                <p:cNvPr id="12" name="正方形/長方形 11"/>
                <p:cNvSpPr/>
                <p:nvPr/>
              </p:nvSpPr>
              <p:spPr>
                <a:xfrm>
                  <a:off x="1262865" y="1"/>
                  <a:ext cx="354019" cy="62769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DE2D62D2-1E5A-9965-1BDA-D9D82BEA4D5F}"/>
                    </a:ext>
                  </a:extLst>
                </p:cNvPr>
                <p:cNvGrpSpPr/>
                <p:nvPr/>
              </p:nvGrpSpPr>
              <p:grpSpPr>
                <a:xfrm>
                  <a:off x="1608881" y="627692"/>
                  <a:ext cx="11408619" cy="58189"/>
                  <a:chOff x="1608881" y="1299991"/>
                  <a:chExt cx="11408619" cy="58189"/>
                </a:xfrm>
              </p:grpSpPr>
              <p:cxnSp>
                <p:nvCxnSpPr>
                  <p:cNvPr id="13" name="直線コネクタ 12"/>
                  <p:cNvCxnSpPr>
                    <a:cxnSpLocks/>
                  </p:cNvCxnSpPr>
                  <p:nvPr/>
                </p:nvCxnSpPr>
                <p:spPr>
                  <a:xfrm flipH="1">
                    <a:off x="1608881" y="1299991"/>
                    <a:ext cx="11408619"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H="1">
                    <a:off x="1608881" y="1358180"/>
                    <a:ext cx="11408619"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15" name="正方形/長方形 14"/>
                <p:cNvSpPr/>
                <p:nvPr/>
              </p:nvSpPr>
              <p:spPr>
                <a:xfrm>
                  <a:off x="1262865" y="6268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Meiryo UI" panose="020B0604030504040204" pitchFamily="50" charset="-128"/>
                    <a:cs typeface="+mn-cs"/>
                  </a:endParaRPr>
                </a:p>
              </p:txBody>
            </p:sp>
          </p:grpSp>
        </p:gr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2">
            <a:extLst>
              <a:ext uri="{FF2B5EF4-FFF2-40B4-BE49-F238E27FC236}">
                <a16:creationId xmlns:a16="http://schemas.microsoft.com/office/drawing/2014/main" id="{BA709241-DE21-FEC3-0ABA-8D141002B6F6}"/>
              </a:ext>
            </a:extLst>
          </p:cNvPr>
          <p:cNvSpPr txBox="1">
            <a:spLocks/>
          </p:cNvSpPr>
          <p:nvPr/>
        </p:nvSpPr>
        <p:spPr>
          <a:xfrm>
            <a:off x="660164" y="1208461"/>
            <a:ext cx="11272271" cy="2025628"/>
          </a:xfrm>
          <a:prstGeom prst="rect">
            <a:avLst/>
          </a:prstGeom>
          <a:solidFill>
            <a:schemeClr val="bg1"/>
          </a:solidFill>
          <a:ln w="12700">
            <a:solidFill>
              <a:schemeClr val="tx1">
                <a:lumMod val="65000"/>
                <a:lumOff val="35000"/>
              </a:schemeClr>
            </a:solidFill>
          </a:ln>
        </p:spPr>
        <p:txBody>
          <a:bodyPr vert="horz" lIns="91440" tIns="144000" rIns="91440" bIns="144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55600" indent="-355600">
              <a:lnSpc>
                <a:spcPts val="2200"/>
              </a:lnSpc>
              <a:buFont typeface="Wingdings" panose="05000000000000000000" pitchFamily="2" charset="2"/>
              <a:buChar char="u"/>
            </a:pPr>
            <a:r>
              <a:rPr kumimoji="1" lang="ja-JP" altLang="en-US" sz="2000">
                <a:latin typeface="Meiryo UI" panose="020B0604030504040204" pitchFamily="50" charset="-128"/>
                <a:ea typeface="Meiryo UI" panose="020B0604030504040204" pitchFamily="50" charset="-128"/>
              </a:rPr>
              <a:t>地方公共団体等における監査のためのチェックリスト ～保有個人情報の適正な取扱いのために～</a:t>
            </a:r>
            <a:endParaRPr kumimoji="1" lang="en-US" altLang="ja-JP" sz="2000">
              <a:latin typeface="Meiryo UI" panose="020B0604030504040204" pitchFamily="50" charset="-128"/>
              <a:ea typeface="Meiryo UI" panose="020B0604030504040204" pitchFamily="50" charset="-128"/>
            </a:endParaRPr>
          </a:p>
          <a:p>
            <a:pPr marL="269875" indent="0">
              <a:lnSpc>
                <a:spcPts val="2200"/>
              </a:lnSpc>
              <a:buNone/>
            </a:pPr>
            <a:r>
              <a:rPr kumimoji="1" lang="ja-JP" altLang="en-US" sz="2000">
                <a:latin typeface="Meiryo UI" panose="020B0604030504040204" pitchFamily="50" charset="-128"/>
                <a:ea typeface="Meiryo UI" panose="020B0604030504040204" pitchFamily="50" charset="-128"/>
              </a:rPr>
              <a:t>（参考）監査チェックリスト・監査資料</a:t>
            </a:r>
            <a:endParaRPr kumimoji="1" lang="en-US" altLang="ja-JP" sz="2000">
              <a:latin typeface="Meiryo UI" panose="020B0604030504040204" pitchFamily="50" charset="-128"/>
              <a:ea typeface="Meiryo UI" panose="020B0604030504040204" pitchFamily="50" charset="-128"/>
            </a:endParaRPr>
          </a:p>
          <a:p>
            <a:pPr marL="269875" indent="0">
              <a:lnSpc>
                <a:spcPts val="2200"/>
              </a:lnSpc>
              <a:buNone/>
            </a:pPr>
            <a:r>
              <a:rPr kumimoji="1" lang="ja-JP" altLang="en-US" sz="2000">
                <a:latin typeface="Meiryo UI" panose="020B0604030504040204" pitchFamily="50" charset="-128"/>
                <a:ea typeface="Meiryo UI" panose="020B0604030504040204" pitchFamily="50" charset="-128"/>
              </a:rPr>
              <a:t>（参考）監査チェックリスト活用方法の参考例</a:t>
            </a:r>
            <a:endParaRPr kumimoji="1" lang="en-US" altLang="ja-JP" sz="2000">
              <a:latin typeface="Meiryo UI" panose="020B0604030504040204" pitchFamily="50" charset="-128"/>
              <a:ea typeface="Meiryo UI" panose="020B0604030504040204" pitchFamily="50" charset="-128"/>
            </a:endParaRPr>
          </a:p>
          <a:p>
            <a:pPr marL="0" indent="355600">
              <a:lnSpc>
                <a:spcPct val="150000"/>
              </a:lnSpc>
              <a:buNone/>
            </a:pPr>
            <a:r>
              <a:rPr kumimoji="1" lang="en-US" altLang="ja-JP" sz="2000">
                <a:latin typeface="Meiryo UI" panose="020B0604030504040204" pitchFamily="50" charset="-128"/>
                <a:ea typeface="Meiryo UI" panose="020B0604030504040204" pitchFamily="50" charset="-128"/>
                <a:hlinkClick r:id="rId3"/>
              </a:rPr>
              <a:t>https://www.ppc.go.jp/personalinfo/kensyuushiryou_gyousei/</a:t>
            </a:r>
            <a:endParaRPr kumimoji="1" lang="en-US" altLang="ja-JP" sz="20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813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1621077" y="2033521"/>
            <a:ext cx="8174277" cy="136638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a:solidFill>
                  <a:prstClr val="black">
                    <a:lumMod val="85000"/>
                    <a:lumOff val="15000"/>
                  </a:prstClr>
                </a:solidFill>
                <a:latin typeface="Meiryo UI" panose="020B0604030504040204" pitchFamily="50" charset="-128"/>
                <a:ea typeface="Meiryo UI" panose="020B0604030504040204" pitchFamily="50" charset="-128"/>
              </a:rPr>
              <a:t>３</a:t>
            </a:r>
            <a:r>
              <a:rPr lang="en-US" altLang="ja-JP" sz="480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4800" dirty="0">
                <a:solidFill>
                  <a:prstClr val="black">
                    <a:lumMod val="85000"/>
                    <a:lumOff val="15000"/>
                  </a:prstClr>
                </a:solidFill>
                <a:latin typeface="Meiryo UI" panose="020B0604030504040204" pitchFamily="50" charset="-128"/>
                <a:ea typeface="Meiryo UI" panose="020B0604030504040204" pitchFamily="50" charset="-128"/>
              </a:rPr>
              <a:t>　個人情報保護委員会による</a:t>
            </a:r>
            <a:endParaRPr lang="en-US" altLang="ja-JP" sz="4800" dirty="0">
              <a:solidFill>
                <a:prstClr val="black">
                  <a:lumMod val="85000"/>
                  <a:lumOff val="15000"/>
                </a:prstClr>
              </a:solidFill>
              <a:latin typeface="Meiryo UI" panose="020B0604030504040204" pitchFamily="50" charset="-128"/>
              <a:ea typeface="Meiryo UI" panose="020B0604030504040204" pitchFamily="50" charset="-128"/>
            </a:endParaRPr>
          </a:p>
          <a:p>
            <a:pPr algn="ctr"/>
            <a:r>
              <a:rPr lang="ja-JP" altLang="en-US" sz="4800" dirty="0">
                <a:solidFill>
                  <a:prstClr val="black">
                    <a:lumMod val="85000"/>
                    <a:lumOff val="15000"/>
                  </a:prstClr>
                </a:solidFill>
                <a:latin typeface="Meiryo UI" panose="020B0604030504040204" pitchFamily="50" charset="-128"/>
                <a:ea typeface="Meiryo UI" panose="020B0604030504040204" pitchFamily="50" charset="-128"/>
              </a:rPr>
              <a:t>　　実地調査における指摘ポイント</a:t>
            </a:r>
          </a:p>
        </p:txBody>
      </p:sp>
      <p:sp>
        <p:nvSpPr>
          <p:cNvPr id="2" name="スライド番号プレースホルダー 1"/>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26</a:t>
            </a:fld>
            <a:endParaRPr lang="ja-JP" altLang="en-US">
              <a:solidFill>
                <a:prstClr val="black">
                  <a:tint val="75000"/>
                </a:prstClr>
              </a:solidFill>
              <a:latin typeface="Calibri" panose="020F0502020204030204"/>
              <a:ea typeface="游ゴシック" panose="020B0400000000000000" pitchFamily="50" charset="-128"/>
            </a:endParaRPr>
          </a:p>
        </p:txBody>
      </p:sp>
      <p:cxnSp>
        <p:nvCxnSpPr>
          <p:cNvPr id="5" name="直線コネクタ 4"/>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20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a:solidFill>
                  <a:prstClr val="black">
                    <a:lumMod val="65000"/>
                    <a:lumOff val="35000"/>
                  </a:prstClr>
                </a:solidFill>
                <a:latin typeface="Meiryo UI" panose="020B0604030504040204" pitchFamily="50" charset="-128"/>
                <a:ea typeface="Meiryo UI" panose="020B0604030504040204" pitchFamily="50" charset="-128"/>
              </a:rPr>
              <a:t>個人情報保護委員会による実地調査について</a:t>
            </a:r>
            <a:endParaRPr lang="en-US" altLang="ja-JP" sz="32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27</a:t>
            </a:fld>
            <a:endParaRPr lang="ja-JP" altLang="en-US">
              <a:solidFill>
                <a:prstClr val="black">
                  <a:tint val="75000"/>
                </a:prstClr>
              </a:solidFill>
              <a:latin typeface="ＭＳ Ｐゴシック"/>
              <a:ea typeface="ＭＳ Ｐゴシック"/>
            </a:endParaRPr>
          </a:p>
        </p:txBody>
      </p:sp>
      <p:sp>
        <p:nvSpPr>
          <p:cNvPr id="7" name="コンテンツ プレースホルダー 2">
            <a:extLst>
              <a:ext uri="{FF2B5EF4-FFF2-40B4-BE49-F238E27FC236}">
                <a16:creationId xmlns:a16="http://schemas.microsoft.com/office/drawing/2014/main" id="{E774D301-0D69-99DC-6E8E-27CEC43D0332}"/>
              </a:ext>
            </a:extLst>
          </p:cNvPr>
          <p:cNvSpPr txBox="1">
            <a:spLocks/>
          </p:cNvSpPr>
          <p:nvPr/>
        </p:nvSpPr>
        <p:spPr>
          <a:xfrm>
            <a:off x="1762127" y="1938556"/>
            <a:ext cx="9161361" cy="4824194"/>
          </a:xfrm>
          <a:prstGeom prst="rect">
            <a:avLst/>
          </a:prstGeom>
          <a:noFill/>
          <a:ln w="12700" cap="flat" cmpd="sng" algn="ctr">
            <a:solidFill>
              <a:sysClr val="windowText" lastClr="000000"/>
            </a:solidFill>
            <a:prstDash val="sysDash"/>
          </a:ln>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844083" fontAlgn="base">
              <a:lnSpc>
                <a:spcPct val="100000"/>
              </a:lnSpc>
              <a:spcBef>
                <a:spcPts val="0"/>
              </a:spcBef>
              <a:spcAft>
                <a:spcPts val="1200"/>
              </a:spcAft>
              <a:buNone/>
              <a:defRPr/>
            </a:pPr>
            <a:r>
              <a:rPr lang="ja-JP" altLang="en-US" sz="1800" dirty="0">
                <a:solidFill>
                  <a:srgbClr val="595959"/>
                </a:solidFill>
                <a:latin typeface="Meiryo UI" panose="020B0604030504040204" pitchFamily="50" charset="-128"/>
                <a:ea typeface="Meiryo UI" panose="020B0604030504040204" pitchFamily="50" charset="-128"/>
              </a:rPr>
              <a:t>○個人情報の保護に関する法律（平成</a:t>
            </a:r>
            <a:r>
              <a:rPr lang="en-US" altLang="ja-JP" sz="1800" dirty="0">
                <a:solidFill>
                  <a:srgbClr val="595959"/>
                </a:solidFill>
                <a:latin typeface="Meiryo UI" panose="020B0604030504040204" pitchFamily="50" charset="-128"/>
                <a:ea typeface="Meiryo UI" panose="020B0604030504040204" pitchFamily="50" charset="-128"/>
              </a:rPr>
              <a:t>15</a:t>
            </a:r>
            <a:r>
              <a:rPr lang="ja-JP" altLang="en-US" sz="1800" dirty="0">
                <a:solidFill>
                  <a:srgbClr val="595959"/>
                </a:solidFill>
                <a:latin typeface="Meiryo UI" panose="020B0604030504040204" pitchFamily="50" charset="-128"/>
                <a:ea typeface="Meiryo UI" panose="020B0604030504040204" pitchFamily="50" charset="-128"/>
              </a:rPr>
              <a:t>年法律第</a:t>
            </a:r>
            <a:r>
              <a:rPr lang="en-US" altLang="ja-JP" sz="1800" dirty="0">
                <a:solidFill>
                  <a:srgbClr val="595959"/>
                </a:solidFill>
                <a:latin typeface="Meiryo UI" panose="020B0604030504040204" pitchFamily="50" charset="-128"/>
                <a:ea typeface="Meiryo UI" panose="020B0604030504040204" pitchFamily="50" charset="-128"/>
              </a:rPr>
              <a:t>57</a:t>
            </a:r>
            <a:r>
              <a:rPr lang="ja-JP" altLang="en-US" sz="1800" dirty="0">
                <a:solidFill>
                  <a:srgbClr val="595959"/>
                </a:solidFill>
                <a:latin typeface="Meiryo UI" panose="020B0604030504040204" pitchFamily="50" charset="-128"/>
                <a:ea typeface="Meiryo UI" panose="020B0604030504040204" pitchFamily="50" charset="-128"/>
              </a:rPr>
              <a:t>号）</a:t>
            </a:r>
            <a:r>
              <a:rPr lang="en-US" altLang="ja-JP" sz="1800" dirty="0">
                <a:solidFill>
                  <a:srgbClr val="595959"/>
                </a:solidFill>
                <a:latin typeface="Meiryo UI" panose="020B0604030504040204" pitchFamily="50" charset="-128"/>
                <a:ea typeface="Meiryo UI" panose="020B0604030504040204" pitchFamily="50" charset="-128"/>
              </a:rPr>
              <a:t>(</a:t>
            </a:r>
            <a:r>
              <a:rPr lang="ja-JP" altLang="en-US" sz="1800" dirty="0">
                <a:solidFill>
                  <a:srgbClr val="595959"/>
                </a:solidFill>
                <a:latin typeface="Meiryo UI" panose="020B0604030504040204" pitchFamily="50" charset="-128"/>
                <a:ea typeface="Meiryo UI" panose="020B0604030504040204" pitchFamily="50" charset="-128"/>
              </a:rPr>
              <a:t>抄</a:t>
            </a:r>
            <a:r>
              <a:rPr lang="en-US" altLang="ja-JP" sz="1800" dirty="0">
                <a:solidFill>
                  <a:srgbClr val="595959"/>
                </a:solidFill>
                <a:latin typeface="Meiryo UI" panose="020B0604030504040204" pitchFamily="50" charset="-128"/>
                <a:ea typeface="Meiryo UI" panose="020B0604030504040204" pitchFamily="50" charset="-128"/>
              </a:rPr>
              <a:t>)</a:t>
            </a:r>
          </a:p>
          <a:p>
            <a:pPr marL="0" indent="0" defTabSz="844083" fontAlgn="base">
              <a:lnSpc>
                <a:spcPct val="100000"/>
              </a:lnSpc>
              <a:spcBef>
                <a:spcPts val="0"/>
              </a:spcBef>
              <a:spcAft>
                <a:spcPct val="0"/>
              </a:spcAft>
              <a:buNone/>
              <a:defRPr/>
            </a:pPr>
            <a:r>
              <a:rPr lang="ja-JP" altLang="en-US" sz="1800" dirty="0">
                <a:solidFill>
                  <a:srgbClr val="595959"/>
                </a:solidFill>
                <a:latin typeface="Meiryo UI" panose="020B0604030504040204" pitchFamily="50" charset="-128"/>
                <a:ea typeface="Meiryo UI" panose="020B0604030504040204" pitchFamily="50" charset="-128"/>
              </a:rPr>
              <a:t>　</a:t>
            </a:r>
            <a:r>
              <a:rPr lang="en-US" altLang="ja-JP" sz="1800" dirty="0">
                <a:solidFill>
                  <a:srgbClr val="595959"/>
                </a:solidFill>
                <a:latin typeface="Meiryo UI" panose="020B0604030504040204" pitchFamily="50" charset="-128"/>
                <a:ea typeface="Meiryo UI" panose="020B0604030504040204" pitchFamily="50" charset="-128"/>
              </a:rPr>
              <a:t>(</a:t>
            </a:r>
            <a:r>
              <a:rPr lang="ja-JP" altLang="en-US" sz="1800" dirty="0">
                <a:solidFill>
                  <a:srgbClr val="595959"/>
                </a:solidFill>
                <a:latin typeface="Meiryo UI" panose="020B0604030504040204" pitchFamily="50" charset="-128"/>
                <a:ea typeface="Meiryo UI" panose="020B0604030504040204" pitchFamily="50" charset="-128"/>
              </a:rPr>
              <a:t>資料の提出の要求及び実地調査</a:t>
            </a:r>
            <a:r>
              <a:rPr lang="en-US" altLang="ja-JP" sz="1800" dirty="0">
                <a:solidFill>
                  <a:srgbClr val="595959"/>
                </a:solidFill>
                <a:latin typeface="Meiryo UI" panose="020B0604030504040204" pitchFamily="50" charset="-128"/>
                <a:ea typeface="Meiryo UI" panose="020B0604030504040204" pitchFamily="50" charset="-128"/>
              </a:rPr>
              <a:t>)</a:t>
            </a:r>
          </a:p>
          <a:p>
            <a:pPr marL="266700" indent="-266700" defTabSz="844083" fontAlgn="base">
              <a:lnSpc>
                <a:spcPct val="100000"/>
              </a:lnSpc>
              <a:spcBef>
                <a:spcPts val="0"/>
              </a:spcBef>
              <a:spcAft>
                <a:spcPct val="0"/>
              </a:spcAft>
              <a:buNone/>
              <a:defRPr/>
            </a:pPr>
            <a:r>
              <a:rPr lang="ja-JP" altLang="en-US" sz="1800" dirty="0">
                <a:solidFill>
                  <a:srgbClr val="595959"/>
                </a:solidFill>
                <a:latin typeface="Meiryo UI" panose="020B0604030504040204" pitchFamily="50" charset="-128"/>
                <a:ea typeface="Meiryo UI" panose="020B0604030504040204" pitchFamily="50" charset="-128"/>
              </a:rPr>
              <a:t>第</a:t>
            </a:r>
            <a:r>
              <a:rPr lang="en-US" altLang="ja-JP" sz="1800" dirty="0">
                <a:solidFill>
                  <a:srgbClr val="595959"/>
                </a:solidFill>
                <a:latin typeface="Meiryo UI" panose="020B0604030504040204" pitchFamily="50" charset="-128"/>
                <a:ea typeface="Meiryo UI" panose="020B0604030504040204" pitchFamily="50" charset="-128"/>
              </a:rPr>
              <a:t>156</a:t>
            </a:r>
            <a:r>
              <a:rPr lang="ja-JP" altLang="en-US" sz="1800" dirty="0">
                <a:solidFill>
                  <a:srgbClr val="595959"/>
                </a:solidFill>
                <a:latin typeface="Meiryo UI" panose="020B0604030504040204" pitchFamily="50" charset="-128"/>
                <a:ea typeface="Meiryo UI" panose="020B0604030504040204" pitchFamily="50" charset="-128"/>
              </a:rPr>
              <a:t>条　</a:t>
            </a:r>
            <a:r>
              <a:rPr lang="ja-JP" altLang="en-US" sz="1800" dirty="0">
                <a:solidFill>
                  <a:srgbClr val="FF0000"/>
                </a:solidFill>
                <a:latin typeface="Meiryo UI" panose="020B0604030504040204" pitchFamily="50" charset="-128"/>
                <a:ea typeface="Meiryo UI" panose="020B0604030504040204" pitchFamily="50" charset="-128"/>
              </a:rPr>
              <a:t>委員会は、</a:t>
            </a:r>
            <a:r>
              <a:rPr lang="ja-JP" altLang="en-US" sz="1800" dirty="0">
                <a:solidFill>
                  <a:srgbClr val="595959"/>
                </a:solidFill>
                <a:latin typeface="Meiryo UI" panose="020B0604030504040204" pitchFamily="50" charset="-128"/>
                <a:ea typeface="Meiryo UI" panose="020B0604030504040204" pitchFamily="50" charset="-128"/>
              </a:rPr>
              <a:t>前章の規定の円滑な運用を確保するため必要があると認めるときは、行政機関の長等</a:t>
            </a:r>
            <a:r>
              <a:rPr lang="en-US" altLang="ja-JP" sz="1800" dirty="0">
                <a:solidFill>
                  <a:srgbClr val="595959"/>
                </a:solidFill>
                <a:latin typeface="Meiryo UI" panose="020B0604030504040204" pitchFamily="50" charset="-128"/>
                <a:ea typeface="Meiryo UI" panose="020B0604030504040204" pitchFamily="50" charset="-128"/>
              </a:rPr>
              <a:t>(</a:t>
            </a:r>
            <a:r>
              <a:rPr lang="ja-JP" altLang="en-US" sz="1800" dirty="0">
                <a:solidFill>
                  <a:srgbClr val="595959"/>
                </a:solidFill>
                <a:latin typeface="Meiryo UI" panose="020B0604030504040204" pitchFamily="50" charset="-128"/>
                <a:ea typeface="Meiryo UI" panose="020B0604030504040204" pitchFamily="50" charset="-128"/>
              </a:rPr>
              <a:t>会計検査院長を除く。以下この款において同じ。</a:t>
            </a:r>
            <a:r>
              <a:rPr lang="en-US" altLang="ja-JP" sz="1800" dirty="0">
                <a:solidFill>
                  <a:srgbClr val="595959"/>
                </a:solidFill>
                <a:latin typeface="Meiryo UI" panose="020B0604030504040204" pitchFamily="50" charset="-128"/>
                <a:ea typeface="Meiryo UI" panose="020B0604030504040204" pitchFamily="50" charset="-128"/>
              </a:rPr>
              <a:t>)</a:t>
            </a:r>
            <a:r>
              <a:rPr lang="ja-JP" altLang="en-US" sz="1800" dirty="0">
                <a:solidFill>
                  <a:srgbClr val="595959"/>
                </a:solidFill>
                <a:latin typeface="Meiryo UI" panose="020B0604030504040204" pitchFamily="50" charset="-128"/>
                <a:ea typeface="Meiryo UI" panose="020B0604030504040204" pitchFamily="50" charset="-128"/>
              </a:rPr>
              <a:t>に対し、行政機関等における個人情報等の取扱いに関する事務の実施状況について、資料の提出及び説明を求め、</a:t>
            </a:r>
            <a:r>
              <a:rPr lang="ja-JP" altLang="en-US" sz="1800" dirty="0">
                <a:solidFill>
                  <a:srgbClr val="FF0000"/>
                </a:solidFill>
                <a:latin typeface="Meiryo UI" panose="020B0604030504040204" pitchFamily="50" charset="-128"/>
                <a:ea typeface="Meiryo UI" panose="020B0604030504040204" pitchFamily="50" charset="-128"/>
              </a:rPr>
              <a:t>又はその職員に実地調査をさせることができる</a:t>
            </a:r>
            <a:r>
              <a:rPr lang="ja-JP" altLang="en-US" sz="1800" dirty="0">
                <a:solidFill>
                  <a:srgbClr val="595959"/>
                </a:solidFill>
                <a:latin typeface="Meiryo UI" panose="020B0604030504040204" pitchFamily="50" charset="-128"/>
                <a:ea typeface="Meiryo UI" panose="020B0604030504040204" pitchFamily="50" charset="-128"/>
              </a:rPr>
              <a:t>。</a:t>
            </a:r>
            <a:endParaRPr lang="en-US" altLang="ja-JP" sz="1800" dirty="0">
              <a:solidFill>
                <a:srgbClr val="595959"/>
              </a:solidFill>
              <a:latin typeface="Meiryo UI" panose="020B0604030504040204" pitchFamily="50" charset="-128"/>
              <a:ea typeface="Meiryo UI" panose="020B0604030504040204" pitchFamily="50" charset="-128"/>
            </a:endParaRPr>
          </a:p>
          <a:p>
            <a:pPr marL="0" indent="0" defTabSz="844083" fontAlgn="base">
              <a:lnSpc>
                <a:spcPct val="100000"/>
              </a:lnSpc>
              <a:spcBef>
                <a:spcPts val="0"/>
              </a:spcBef>
              <a:spcAft>
                <a:spcPct val="0"/>
              </a:spcAft>
              <a:buNone/>
              <a:defRPr/>
            </a:pPr>
            <a:endParaRPr lang="en-US" altLang="ja-JP" sz="1800" b="1" dirty="0">
              <a:solidFill>
                <a:srgbClr val="595959"/>
              </a:solidFill>
              <a:latin typeface="Meiryo UI" panose="020B0604030504040204" pitchFamily="50" charset="-128"/>
              <a:ea typeface="Meiryo UI" panose="020B0604030504040204" pitchFamily="50" charset="-128"/>
            </a:endParaRPr>
          </a:p>
          <a:p>
            <a:pPr marL="0" indent="0" defTabSz="844083" fontAlgn="base">
              <a:lnSpc>
                <a:spcPct val="100000"/>
              </a:lnSpc>
              <a:spcBef>
                <a:spcPts val="0"/>
              </a:spcBef>
              <a:spcAft>
                <a:spcPts val="1200"/>
              </a:spcAft>
              <a:buNone/>
              <a:defRPr/>
            </a:pPr>
            <a:r>
              <a:rPr lang="ja-JP" altLang="en-US" sz="1800" dirty="0">
                <a:solidFill>
                  <a:srgbClr val="595959"/>
                </a:solidFill>
                <a:latin typeface="Meiryo UI" panose="020B0604030504040204" pitchFamily="50" charset="-128"/>
                <a:ea typeface="Meiryo UI" panose="020B0604030504040204" pitchFamily="50" charset="-128"/>
              </a:rPr>
              <a:t>○行政手続における特定の個人を識別するための番号の利用等に関する法律</a:t>
            </a:r>
            <a:br>
              <a:rPr lang="en-US" altLang="ja-JP" sz="1800" dirty="0">
                <a:solidFill>
                  <a:srgbClr val="595959"/>
                </a:solidFill>
                <a:latin typeface="Meiryo UI" panose="020B0604030504040204" pitchFamily="50" charset="-128"/>
                <a:ea typeface="Meiryo UI" panose="020B0604030504040204" pitchFamily="50" charset="-128"/>
              </a:rPr>
            </a:br>
            <a:r>
              <a:rPr lang="ja-JP" altLang="en-US" sz="1800" dirty="0">
                <a:solidFill>
                  <a:srgbClr val="595959"/>
                </a:solidFill>
                <a:latin typeface="Meiryo UI" panose="020B0604030504040204" pitchFamily="50" charset="-128"/>
                <a:ea typeface="Meiryo UI" panose="020B0604030504040204" pitchFamily="50" charset="-128"/>
              </a:rPr>
              <a:t>（平成</a:t>
            </a:r>
            <a:r>
              <a:rPr lang="en-US" altLang="ja-JP" sz="1800" dirty="0">
                <a:solidFill>
                  <a:srgbClr val="595959"/>
                </a:solidFill>
                <a:latin typeface="Meiryo UI" panose="020B0604030504040204" pitchFamily="50" charset="-128"/>
                <a:ea typeface="Meiryo UI" panose="020B0604030504040204" pitchFamily="50" charset="-128"/>
              </a:rPr>
              <a:t>25</a:t>
            </a:r>
            <a:r>
              <a:rPr lang="ja-JP" altLang="en-US" sz="1800" dirty="0">
                <a:solidFill>
                  <a:srgbClr val="595959"/>
                </a:solidFill>
                <a:latin typeface="Meiryo UI" panose="020B0604030504040204" pitchFamily="50" charset="-128"/>
                <a:ea typeface="Meiryo UI" panose="020B0604030504040204" pitchFamily="50" charset="-128"/>
              </a:rPr>
              <a:t>年法律第</a:t>
            </a:r>
            <a:r>
              <a:rPr lang="en-US" altLang="ja-JP" sz="1800" dirty="0">
                <a:solidFill>
                  <a:srgbClr val="595959"/>
                </a:solidFill>
                <a:latin typeface="Meiryo UI" panose="020B0604030504040204" pitchFamily="50" charset="-128"/>
                <a:ea typeface="Meiryo UI" panose="020B0604030504040204" pitchFamily="50" charset="-128"/>
              </a:rPr>
              <a:t>27</a:t>
            </a:r>
            <a:r>
              <a:rPr lang="ja-JP" altLang="en-US" sz="1800" dirty="0">
                <a:solidFill>
                  <a:srgbClr val="595959"/>
                </a:solidFill>
                <a:latin typeface="Meiryo UI" panose="020B0604030504040204" pitchFamily="50" charset="-128"/>
                <a:ea typeface="Meiryo UI" panose="020B0604030504040204" pitchFamily="50" charset="-128"/>
              </a:rPr>
              <a:t>号）</a:t>
            </a:r>
            <a:r>
              <a:rPr lang="en-US" altLang="ja-JP" sz="1800" dirty="0">
                <a:solidFill>
                  <a:srgbClr val="595959"/>
                </a:solidFill>
                <a:latin typeface="Meiryo UI" panose="020B0604030504040204" pitchFamily="50" charset="-128"/>
                <a:ea typeface="Meiryo UI" panose="020B0604030504040204" pitchFamily="50" charset="-128"/>
              </a:rPr>
              <a:t>(</a:t>
            </a:r>
            <a:r>
              <a:rPr lang="ja-JP" altLang="en-US" sz="1800" dirty="0">
                <a:solidFill>
                  <a:srgbClr val="595959"/>
                </a:solidFill>
                <a:latin typeface="Meiryo UI" panose="020B0604030504040204" pitchFamily="50" charset="-128"/>
                <a:ea typeface="Meiryo UI" panose="020B0604030504040204" pitchFamily="50" charset="-128"/>
              </a:rPr>
              <a:t>抄</a:t>
            </a:r>
            <a:r>
              <a:rPr lang="en-US" altLang="ja-JP" sz="1800" dirty="0">
                <a:solidFill>
                  <a:srgbClr val="595959"/>
                </a:solidFill>
                <a:latin typeface="Meiryo UI" panose="020B0604030504040204" pitchFamily="50" charset="-128"/>
                <a:ea typeface="Meiryo UI" panose="020B0604030504040204" pitchFamily="50" charset="-128"/>
              </a:rPr>
              <a:t>)</a:t>
            </a:r>
          </a:p>
          <a:p>
            <a:pPr marL="0" indent="0" defTabSz="844083" fontAlgn="base">
              <a:lnSpc>
                <a:spcPct val="100000"/>
              </a:lnSpc>
              <a:spcBef>
                <a:spcPts val="0"/>
              </a:spcBef>
              <a:spcAft>
                <a:spcPct val="0"/>
              </a:spcAft>
              <a:buNone/>
              <a:defRPr/>
            </a:pPr>
            <a:r>
              <a:rPr lang="ja-JP" altLang="en-US" sz="1800" b="1" dirty="0">
                <a:solidFill>
                  <a:srgbClr val="595959"/>
                </a:solidFill>
                <a:latin typeface="Meiryo UI" panose="020B0604030504040204" pitchFamily="50" charset="-128"/>
                <a:ea typeface="Meiryo UI" panose="020B0604030504040204" pitchFamily="50" charset="-128"/>
              </a:rPr>
              <a:t>　</a:t>
            </a:r>
            <a:r>
              <a:rPr lang="en-US" altLang="ja-JP" sz="1800" dirty="0">
                <a:solidFill>
                  <a:srgbClr val="595959"/>
                </a:solidFill>
                <a:latin typeface="Meiryo UI" panose="020B0604030504040204" pitchFamily="50" charset="-128"/>
                <a:ea typeface="Meiryo UI" panose="020B0604030504040204" pitchFamily="50" charset="-128"/>
              </a:rPr>
              <a:t>(</a:t>
            </a:r>
            <a:r>
              <a:rPr lang="ja-JP" altLang="en-US" sz="1800" dirty="0">
                <a:solidFill>
                  <a:srgbClr val="595959"/>
                </a:solidFill>
                <a:latin typeface="Meiryo UI" panose="020B0604030504040204" pitchFamily="50" charset="-128"/>
                <a:ea typeface="Meiryo UI" panose="020B0604030504040204" pitchFamily="50" charset="-128"/>
              </a:rPr>
              <a:t>報告及び立入検査</a:t>
            </a:r>
            <a:r>
              <a:rPr lang="en-US" altLang="ja-JP" sz="1800" dirty="0">
                <a:solidFill>
                  <a:srgbClr val="595959"/>
                </a:solidFill>
                <a:latin typeface="Meiryo UI" panose="020B0604030504040204" pitchFamily="50" charset="-128"/>
                <a:ea typeface="Meiryo UI" panose="020B0604030504040204" pitchFamily="50" charset="-128"/>
              </a:rPr>
              <a:t>)</a:t>
            </a:r>
          </a:p>
          <a:p>
            <a:pPr marL="266700" indent="-266700" defTabSz="844083" fontAlgn="base">
              <a:lnSpc>
                <a:spcPct val="100000"/>
              </a:lnSpc>
              <a:spcBef>
                <a:spcPts val="0"/>
              </a:spcBef>
              <a:spcAft>
                <a:spcPct val="0"/>
              </a:spcAft>
              <a:buNone/>
              <a:defRPr/>
            </a:pPr>
            <a:r>
              <a:rPr lang="ja-JP" altLang="en-US" sz="1800" dirty="0">
                <a:solidFill>
                  <a:srgbClr val="595959"/>
                </a:solidFill>
                <a:latin typeface="Meiryo UI" panose="020B0604030504040204" pitchFamily="50" charset="-128"/>
                <a:ea typeface="Meiryo UI" panose="020B0604030504040204" pitchFamily="50" charset="-128"/>
              </a:rPr>
              <a:t>第</a:t>
            </a:r>
            <a:r>
              <a:rPr lang="en-US" altLang="ja-JP" sz="1800" dirty="0">
                <a:solidFill>
                  <a:srgbClr val="595959"/>
                </a:solidFill>
                <a:latin typeface="Meiryo UI" panose="020B0604030504040204" pitchFamily="50" charset="-128"/>
                <a:ea typeface="Meiryo UI" panose="020B0604030504040204" pitchFamily="50" charset="-128"/>
              </a:rPr>
              <a:t>35</a:t>
            </a:r>
            <a:r>
              <a:rPr lang="ja-JP" altLang="en-US" sz="1800" dirty="0">
                <a:solidFill>
                  <a:srgbClr val="595959"/>
                </a:solidFill>
                <a:latin typeface="Meiryo UI" panose="020B0604030504040204" pitchFamily="50" charset="-128"/>
                <a:ea typeface="Meiryo UI" panose="020B0604030504040204" pitchFamily="50" charset="-128"/>
              </a:rPr>
              <a:t>条　</a:t>
            </a:r>
            <a:r>
              <a:rPr lang="ja-JP" altLang="en-US" sz="1800" dirty="0">
                <a:solidFill>
                  <a:srgbClr val="FF0000"/>
                </a:solidFill>
                <a:latin typeface="Meiryo UI" panose="020B0604030504040204" pitchFamily="50" charset="-128"/>
                <a:ea typeface="Meiryo UI" panose="020B0604030504040204" pitchFamily="50" charset="-128"/>
              </a:rPr>
              <a:t>委員会は、</a:t>
            </a:r>
            <a:r>
              <a:rPr lang="ja-JP" altLang="en-US" sz="1800" dirty="0">
                <a:solidFill>
                  <a:srgbClr val="595959"/>
                </a:solidFill>
                <a:latin typeface="Meiryo UI" panose="020B0604030504040204" pitchFamily="50" charset="-128"/>
                <a:ea typeface="Meiryo UI" panose="020B0604030504040204" pitchFamily="50" charset="-128"/>
              </a:rPr>
              <a:t>この法律の施行に必要な限度において、特定個人情報を取り扱う者その他の関係者に対し、特定個人情報の取扱いに関し、必要な報告若しくは　資料の提出を求め、又は</a:t>
            </a:r>
            <a:r>
              <a:rPr lang="ja-JP" altLang="en-US" sz="1800" dirty="0">
                <a:solidFill>
                  <a:srgbClr val="FF0000"/>
                </a:solidFill>
                <a:latin typeface="Meiryo UI" panose="020B0604030504040204" pitchFamily="50" charset="-128"/>
                <a:ea typeface="Meiryo UI" panose="020B0604030504040204" pitchFamily="50" charset="-128"/>
              </a:rPr>
              <a:t>その職員に、当該特定個人情報を取り扱う者その他の関　係者の事務所その他必要な場所に立ち入らせ、特定個人情報の取扱いに関し質問させ、若しくは帳簿書類その他の物件を検査させることができる</a:t>
            </a:r>
            <a:r>
              <a:rPr lang="ja-JP" altLang="en-US" sz="1800" dirty="0">
                <a:solidFill>
                  <a:srgbClr val="595959"/>
                </a:solidFill>
                <a:latin typeface="Meiryo UI" panose="020B0604030504040204" pitchFamily="50" charset="-128"/>
                <a:ea typeface="Meiryo UI" panose="020B0604030504040204" pitchFamily="50" charset="-128"/>
              </a:rPr>
              <a:t>。</a:t>
            </a:r>
            <a:endParaRPr lang="en-US" altLang="ja-JP" sz="1800" dirty="0">
              <a:solidFill>
                <a:srgbClr val="595959"/>
              </a:solidFill>
              <a:latin typeface="Meiryo UI" panose="020B0604030504040204" pitchFamily="50" charset="-128"/>
              <a:ea typeface="Meiryo UI" panose="020B0604030504040204" pitchFamily="50" charset="-128"/>
            </a:endParaRPr>
          </a:p>
          <a:p>
            <a:pPr marL="266700" indent="-266700" defTabSz="844083" fontAlgn="base">
              <a:lnSpc>
                <a:spcPct val="100000"/>
              </a:lnSpc>
              <a:spcBef>
                <a:spcPts val="0"/>
              </a:spcBef>
              <a:spcAft>
                <a:spcPct val="0"/>
              </a:spcAft>
              <a:buNone/>
              <a:defRPr/>
            </a:pPr>
            <a:r>
              <a:rPr lang="ja-JP" altLang="en-US" sz="1800" dirty="0">
                <a:solidFill>
                  <a:srgbClr val="595959"/>
                </a:solidFill>
                <a:latin typeface="Meiryo UI" panose="020B0604030504040204" pitchFamily="50" charset="-128"/>
                <a:ea typeface="Meiryo UI" panose="020B0604030504040204" pitchFamily="50" charset="-128"/>
              </a:rPr>
              <a:t>２・３　（略）</a:t>
            </a:r>
            <a:endParaRPr lang="en-US" altLang="ja-JP" sz="1800" dirty="0">
              <a:solidFill>
                <a:srgbClr val="59595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9FB966D-4D0B-1489-55F3-468D67DC8BEE}"/>
              </a:ext>
            </a:extLst>
          </p:cNvPr>
          <p:cNvSpPr txBox="1"/>
          <p:nvPr/>
        </p:nvSpPr>
        <p:spPr>
          <a:xfrm>
            <a:off x="1762127" y="1460780"/>
            <a:ext cx="8569975" cy="369332"/>
          </a:xfrm>
          <a:prstGeom prst="rect">
            <a:avLst/>
          </a:prstGeom>
          <a:noFill/>
        </p:spPr>
        <p:txBody>
          <a:bodyPr wrap="none" rtlCol="0">
            <a:spAutoFit/>
          </a:bodyPr>
          <a:lstStyle/>
          <a:p>
            <a:pPr defTabSz="457200">
              <a:defRPr/>
            </a:pPr>
            <a:r>
              <a:rPr lang="ja-JP" altLang="en-US" dirty="0">
                <a:solidFill>
                  <a:srgbClr val="595959"/>
                </a:solidFill>
                <a:latin typeface="Meiryo UI" panose="020B0604030504040204" pitchFamily="50" charset="-128"/>
                <a:ea typeface="Meiryo UI" panose="020B0604030504040204" pitchFamily="50" charset="-128"/>
              </a:rPr>
              <a:t>個人情報保護委員会では、個人情報保護法やマイナンバー法に基づき、実地調査を実施。</a:t>
            </a:r>
          </a:p>
        </p:txBody>
      </p:sp>
    </p:spTree>
    <p:extLst>
      <p:ext uri="{BB962C8B-B14F-4D97-AF65-F5344CB8AC3E}">
        <p14:creationId xmlns:p14="http://schemas.microsoft.com/office/powerpoint/2010/main" val="2267755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3200">
                <a:solidFill>
                  <a:prstClr val="black">
                    <a:lumMod val="65000"/>
                    <a:lumOff val="35000"/>
                  </a:prstClr>
                </a:solidFill>
                <a:latin typeface="Meiryo UI" panose="020B0604030504040204" pitchFamily="50" charset="-128"/>
                <a:ea typeface="Meiryo UI" panose="020B0604030504040204" pitchFamily="50" charset="-128"/>
              </a:rPr>
              <a:t>個人情報保護委員会による実地調査について</a:t>
            </a:r>
            <a:endParaRPr lang="en-US" altLang="ja-JP" sz="3200">
              <a:solidFill>
                <a:prstClr val="black">
                  <a:lumMod val="65000"/>
                  <a:lumOff val="35000"/>
                </a:prstClr>
              </a:solidFill>
              <a:latin typeface="Meiryo UI" panose="020B0604030504040204" pitchFamily="50" charset="-128"/>
              <a:ea typeface="Meiryo UI" panose="020B0604030504040204" pitchFamily="50" charset="-128"/>
            </a:endParaRPr>
          </a:p>
          <a:p>
            <a:pPr>
              <a:defRPr/>
            </a:pPr>
            <a:r>
              <a:rPr lang="ja-JP" altLang="en-US" sz="160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600">
                <a:solidFill>
                  <a:prstClr val="black">
                    <a:lumMod val="65000"/>
                    <a:lumOff val="35000"/>
                  </a:prstClr>
                </a:solidFill>
                <a:latin typeface="Meiryo UI" panose="020B0604030504040204" pitchFamily="50" charset="-128"/>
                <a:ea typeface="Meiryo UI" panose="020B0604030504040204" pitchFamily="50" charset="-128"/>
                <a:hlinkClick r:id="rId3"/>
              </a:rPr>
              <a:t>令和６年度 個人情報保護委員会における監視・監督方針</a:t>
            </a:r>
            <a:r>
              <a:rPr lang="ja-JP" altLang="en-US" sz="1600">
                <a:solidFill>
                  <a:prstClr val="black">
                    <a:lumMod val="65000"/>
                    <a:lumOff val="35000"/>
                  </a:prstClr>
                </a:solidFill>
                <a:latin typeface="Meiryo UI" panose="020B0604030504040204" pitchFamily="50" charset="-128"/>
                <a:ea typeface="Meiryo UI" panose="020B0604030504040204" pitchFamily="50" charset="-128"/>
              </a:rPr>
              <a:t>・抜粋）</a:t>
            </a:r>
            <a:endParaRPr lang="en-US" altLang="ja-JP" sz="16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28</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4D32A03B-1477-1D8B-22C8-D18CD7891762}"/>
              </a:ext>
            </a:extLst>
          </p:cNvPr>
          <p:cNvSpPr txBox="1"/>
          <p:nvPr/>
        </p:nvSpPr>
        <p:spPr>
          <a:xfrm>
            <a:off x="1637456" y="1417313"/>
            <a:ext cx="9314603" cy="5324535"/>
          </a:xfrm>
          <a:prstGeom prst="rect">
            <a:avLst/>
          </a:prstGeom>
          <a:noFill/>
        </p:spPr>
        <p:txBody>
          <a:bodyPr wrap="square">
            <a:spAutoFit/>
          </a:bodyPr>
          <a:lstStyle/>
          <a:p>
            <a:pPr defTabSz="457200">
              <a:defRPr/>
            </a:pPr>
            <a:r>
              <a:rPr kumimoji="0" lang="ja-JP" altLang="en-US" sz="1600" dirty="0">
                <a:solidFill>
                  <a:srgbClr val="595959"/>
                </a:solidFill>
                <a:latin typeface="Meiryo UI" panose="020B0604030504040204" pitchFamily="50" charset="-128"/>
                <a:ea typeface="Meiryo UI" panose="020B0604030504040204" pitchFamily="50" charset="-128"/>
              </a:rPr>
              <a:t>１．個人情報保護法に係る監視・監督の方針</a:t>
            </a:r>
            <a:endParaRPr kumimoji="0" lang="en-US" altLang="ja-JP" sz="1600" dirty="0">
              <a:solidFill>
                <a:srgbClr val="595959"/>
              </a:solidFill>
              <a:latin typeface="Meiryo UI" panose="020B0604030504040204" pitchFamily="50" charset="-128"/>
              <a:ea typeface="Meiryo UI" panose="020B0604030504040204" pitchFamily="50" charset="-128"/>
            </a:endParaRPr>
          </a:p>
          <a:p>
            <a:pPr defTabSz="457200">
              <a:defRPr/>
            </a:pPr>
            <a:endParaRPr kumimoji="0" lang="en-US" altLang="ja-JP" sz="1600" dirty="0">
              <a:solidFill>
                <a:srgbClr val="595959"/>
              </a:solidFill>
              <a:latin typeface="Meiryo UI" panose="020B0604030504040204" pitchFamily="50" charset="-128"/>
              <a:ea typeface="Meiryo UI" panose="020B0604030504040204" pitchFamily="50" charset="-128"/>
            </a:endParaRPr>
          </a:p>
          <a:p>
            <a:pPr defTabSz="457200">
              <a:defRPr/>
            </a:pPr>
            <a:r>
              <a:rPr kumimoji="0" lang="ja-JP" altLang="en-US" sz="1600" dirty="0">
                <a:solidFill>
                  <a:srgbClr val="595959"/>
                </a:solidFill>
                <a:latin typeface="Meiryo UI" panose="020B0604030504040204" pitchFamily="50" charset="-128"/>
                <a:ea typeface="Meiryo UI" panose="020B0604030504040204" pitchFamily="50" charset="-128"/>
              </a:rPr>
              <a:t>（２）実地調査</a:t>
            </a:r>
            <a:endParaRPr kumimoji="0" lang="en-US" altLang="ja-JP" sz="1600" dirty="0">
              <a:solidFill>
                <a:srgbClr val="595959"/>
              </a:solidFill>
              <a:latin typeface="Meiryo UI" panose="020B0604030504040204" pitchFamily="50" charset="-128"/>
              <a:ea typeface="Meiryo UI" panose="020B0604030504040204" pitchFamily="50" charset="-128"/>
            </a:endParaRPr>
          </a:p>
          <a:p>
            <a:pPr marL="180975" defTabSz="457200">
              <a:spcAft>
                <a:spcPts val="600"/>
              </a:spcAft>
              <a:defRPr/>
            </a:pPr>
            <a:r>
              <a:rPr kumimoji="0" lang="ja-JP" altLang="en-US" sz="1600" dirty="0">
                <a:solidFill>
                  <a:srgbClr val="595959"/>
                </a:solidFill>
                <a:latin typeface="Meiryo UI" panose="020B0604030504040204" pitchFamily="50" charset="-128"/>
                <a:ea typeface="Meiryo UI" panose="020B0604030504040204" pitchFamily="50" charset="-128"/>
              </a:rPr>
              <a:t>　行政機関等は、民間部門と異なり、法令等により個人情報等を取得する権限を有し、また、保有する個人情報が多大となり得ることから、透明性と信頼性の確保が特に重要であることを踏まえ、</a:t>
            </a:r>
            <a:r>
              <a:rPr kumimoji="0" lang="ja-JP" altLang="en-US" sz="1600" b="1" u="sng" dirty="0">
                <a:solidFill>
                  <a:srgbClr val="FF0000"/>
                </a:solidFill>
                <a:latin typeface="Meiryo UI" panose="020B0604030504040204" pitchFamily="50" charset="-128"/>
                <a:ea typeface="Meiryo UI" panose="020B0604030504040204" pitchFamily="50" charset="-128"/>
              </a:rPr>
              <a:t>委員会において議決した調査計画に基づき、調査対象機関を選定して計画的な実地調査を行う</a:t>
            </a:r>
            <a:r>
              <a:rPr kumimoji="0" lang="ja-JP" altLang="en-US" sz="1600" dirty="0">
                <a:solidFill>
                  <a:srgbClr val="595959"/>
                </a:solidFill>
                <a:latin typeface="Meiryo UI" panose="020B0604030504040204" pitchFamily="50" charset="-128"/>
                <a:ea typeface="Meiryo UI" panose="020B0604030504040204" pitchFamily="50" charset="-128"/>
              </a:rPr>
              <a:t>。調査の実施に当たっては、行政手続における特定の個人を識別するための番号の利用等に関する法律（平成 </a:t>
            </a:r>
            <a:r>
              <a:rPr kumimoji="0" lang="en-US" altLang="ja-JP" sz="1600" dirty="0">
                <a:solidFill>
                  <a:srgbClr val="595959"/>
                </a:solidFill>
                <a:latin typeface="Meiryo UI" panose="020B0604030504040204" pitchFamily="50" charset="-128"/>
                <a:ea typeface="Meiryo UI" panose="020B0604030504040204" pitchFamily="50" charset="-128"/>
              </a:rPr>
              <a:t>25 </a:t>
            </a:r>
            <a:r>
              <a:rPr kumimoji="0" lang="ja-JP" altLang="en-US" sz="1600" dirty="0">
                <a:solidFill>
                  <a:srgbClr val="595959"/>
                </a:solidFill>
                <a:latin typeface="Meiryo UI" panose="020B0604030504040204" pitchFamily="50" charset="-128"/>
                <a:ea typeface="Meiryo UI" panose="020B0604030504040204" pitchFamily="50" charset="-128"/>
              </a:rPr>
              <a:t>年法律第 </a:t>
            </a:r>
            <a:r>
              <a:rPr kumimoji="0" lang="en-US" altLang="ja-JP" sz="1600" dirty="0">
                <a:solidFill>
                  <a:srgbClr val="595959"/>
                </a:solidFill>
                <a:latin typeface="Meiryo UI" panose="020B0604030504040204" pitchFamily="50" charset="-128"/>
                <a:ea typeface="Meiryo UI" panose="020B0604030504040204" pitchFamily="50" charset="-128"/>
              </a:rPr>
              <a:t>27 </a:t>
            </a:r>
            <a:r>
              <a:rPr kumimoji="0" lang="ja-JP" altLang="en-US" sz="1600" dirty="0">
                <a:solidFill>
                  <a:srgbClr val="595959"/>
                </a:solidFill>
                <a:latin typeface="Meiryo UI" panose="020B0604030504040204" pitchFamily="50" charset="-128"/>
                <a:ea typeface="Meiryo UI" panose="020B0604030504040204" pitchFamily="50" charset="-128"/>
              </a:rPr>
              <a:t>号。以下「マイナンバー法」という。）の規定に基づく立入検査と一体的に行う等、効果的かつ効率的に実施していく。</a:t>
            </a:r>
            <a:r>
              <a:rPr kumimoji="0" lang="ja-JP" altLang="en-US" sz="1600" dirty="0">
                <a:latin typeface="Meiryo UI" panose="020B0604030504040204" pitchFamily="50" charset="-128"/>
                <a:ea typeface="Meiryo UI" panose="020B0604030504040204" pitchFamily="50" charset="-128"/>
              </a:rPr>
              <a:t>令和６年度においては、約</a:t>
            </a:r>
            <a:r>
              <a:rPr kumimoji="0" lang="en-US" altLang="ja-JP" sz="1600" dirty="0">
                <a:latin typeface="Meiryo UI" panose="020B0604030504040204" pitchFamily="50" charset="-128"/>
                <a:ea typeface="Meiryo UI" panose="020B0604030504040204" pitchFamily="50" charset="-128"/>
              </a:rPr>
              <a:t>50</a:t>
            </a:r>
            <a:r>
              <a:rPr kumimoji="0" lang="ja-JP" altLang="en-US" sz="1600" dirty="0">
                <a:latin typeface="Meiryo UI" panose="020B0604030504040204" pitchFamily="50" charset="-128"/>
                <a:ea typeface="Meiryo UI" panose="020B0604030504040204" pitchFamily="50" charset="-128"/>
              </a:rPr>
              <a:t>～</a:t>
            </a:r>
            <a:r>
              <a:rPr kumimoji="0" lang="en-US" altLang="ja-JP" sz="1600" dirty="0">
                <a:latin typeface="Meiryo UI" panose="020B0604030504040204" pitchFamily="50" charset="-128"/>
                <a:ea typeface="Meiryo UI" panose="020B0604030504040204" pitchFamily="50" charset="-128"/>
              </a:rPr>
              <a:t>60</a:t>
            </a:r>
            <a:r>
              <a:rPr kumimoji="0" lang="ja-JP" altLang="en-US" sz="1600" dirty="0">
                <a:latin typeface="Meiryo UI" panose="020B0604030504040204" pitchFamily="50" charset="-128"/>
                <a:ea typeface="Meiryo UI" panose="020B0604030504040204" pitchFamily="50" charset="-128"/>
              </a:rPr>
              <a:t>機関を対象として実地調査を行う予定である。</a:t>
            </a:r>
            <a:endParaRPr kumimoji="0" lang="en-US" altLang="ja-JP" sz="1600" dirty="0">
              <a:latin typeface="Meiryo UI" panose="020B0604030504040204" pitchFamily="50" charset="-128"/>
              <a:ea typeface="Meiryo UI" panose="020B0604030504040204" pitchFamily="50" charset="-128"/>
            </a:endParaRPr>
          </a:p>
          <a:p>
            <a:pPr marL="180975" defTabSz="457200">
              <a:spcAft>
                <a:spcPts val="600"/>
              </a:spcAft>
              <a:defRPr/>
            </a:pPr>
            <a:r>
              <a:rPr kumimoji="0" lang="ja-JP" altLang="en-US" sz="1600" dirty="0">
                <a:solidFill>
                  <a:srgbClr val="595959"/>
                </a:solidFill>
                <a:latin typeface="Meiryo UI" panose="020B0604030504040204" pitchFamily="50" charset="-128"/>
                <a:ea typeface="Meiryo UI" panose="020B0604030504040204" pitchFamily="50" charset="-128"/>
              </a:rPr>
              <a:t>（中略）</a:t>
            </a:r>
          </a:p>
          <a:p>
            <a:pPr marL="180975" defTabSz="457200">
              <a:spcAft>
                <a:spcPts val="600"/>
              </a:spcAft>
              <a:defRPr/>
            </a:pPr>
            <a:r>
              <a:rPr kumimoji="0" lang="ja-JP" altLang="en-US" sz="1600" dirty="0">
                <a:solidFill>
                  <a:srgbClr val="595959"/>
                </a:solidFill>
                <a:latin typeface="Meiryo UI" panose="020B0604030504040204" pitchFamily="50" charset="-128"/>
                <a:ea typeface="Meiryo UI" panose="020B0604030504040204" pitchFamily="50" charset="-128"/>
              </a:rPr>
              <a:t>　</a:t>
            </a:r>
            <a:r>
              <a:rPr kumimoji="0" lang="ja-JP" altLang="en-US" sz="1600" b="1" u="sng" dirty="0">
                <a:solidFill>
                  <a:srgbClr val="FF0000"/>
                </a:solidFill>
                <a:latin typeface="Meiryo UI" panose="020B0604030504040204" pitchFamily="50" charset="-128"/>
                <a:ea typeface="Meiryo UI" panose="020B0604030504040204" pitchFamily="50" charset="-128"/>
              </a:rPr>
              <a:t>これらの調査により</a:t>
            </a:r>
            <a:r>
              <a:rPr kumimoji="0" lang="ja-JP" altLang="en-US" sz="1600" dirty="0">
                <a:solidFill>
                  <a:srgbClr val="595959"/>
                </a:solidFill>
                <a:latin typeface="Meiryo UI" panose="020B0604030504040204" pitchFamily="50" charset="-128"/>
                <a:ea typeface="Meiryo UI" panose="020B0604030504040204" pitchFamily="50" charset="-128"/>
              </a:rPr>
              <a:t>、委員会は、個人情報保護法及び委員会が公表している各種ガイドライン等に照らし、</a:t>
            </a:r>
            <a:r>
              <a:rPr kumimoji="0" lang="ja-JP" altLang="en-US" sz="1600" b="1" u="sng" dirty="0">
                <a:solidFill>
                  <a:srgbClr val="FF0000"/>
                </a:solidFill>
                <a:latin typeface="Meiryo UI" panose="020B0604030504040204" pitchFamily="50" charset="-128"/>
                <a:ea typeface="Meiryo UI" panose="020B0604030504040204" pitchFamily="50" charset="-128"/>
              </a:rPr>
              <a:t>不適切又は違法な個人情報等の取扱いがなされているか否かを明らかにし、機動的に必要な指導・助言、勧告等を行う</a:t>
            </a:r>
            <a:r>
              <a:rPr kumimoji="0" lang="ja-JP" altLang="en-US" sz="1600" dirty="0">
                <a:solidFill>
                  <a:srgbClr val="595959"/>
                </a:solidFill>
                <a:latin typeface="Meiryo UI" panose="020B0604030504040204" pitchFamily="50" charset="-128"/>
                <a:ea typeface="Meiryo UI" panose="020B0604030504040204" pitchFamily="50" charset="-128"/>
              </a:rPr>
              <a:t>。</a:t>
            </a:r>
            <a:endParaRPr kumimoji="0" lang="en-US" altLang="ja-JP" sz="1600" dirty="0">
              <a:solidFill>
                <a:srgbClr val="595959"/>
              </a:solidFill>
              <a:latin typeface="Meiryo UI" panose="020B0604030504040204" pitchFamily="50" charset="-128"/>
              <a:ea typeface="Meiryo UI" panose="020B0604030504040204" pitchFamily="50" charset="-128"/>
            </a:endParaRPr>
          </a:p>
          <a:p>
            <a:pPr marL="180975" defTabSz="457200">
              <a:spcAft>
                <a:spcPts val="600"/>
              </a:spcAft>
              <a:defRPr/>
            </a:pPr>
            <a:r>
              <a:rPr kumimoji="0" lang="ja-JP" altLang="en-US" sz="1600" dirty="0">
                <a:solidFill>
                  <a:srgbClr val="595959"/>
                </a:solidFill>
                <a:latin typeface="Meiryo UI" panose="020B0604030504040204" pitchFamily="50" charset="-128"/>
                <a:ea typeface="Meiryo UI" panose="020B0604030504040204" pitchFamily="50" charset="-128"/>
              </a:rPr>
              <a:t>　実地調査において不備事項が確認された行政機関等に対しては、必要に応じて、当該行政機関等のマネジメント層との間でハイレベルのリスクコミュニケーションの場を設け、改善に向けた的確かつ迅速な取組を促すとともに、リスク管理等に関する意見交換を実施することで、調査では明確になり難いガバナンス面等の課題についても把握し、アドバイス等の支援を実施する。</a:t>
            </a:r>
          </a:p>
          <a:p>
            <a:pPr marL="180975" defTabSz="457200">
              <a:spcAft>
                <a:spcPts val="600"/>
              </a:spcAft>
              <a:defRPr/>
            </a:pPr>
            <a:r>
              <a:rPr kumimoji="0" lang="ja-JP" altLang="en-US" sz="1600" dirty="0">
                <a:solidFill>
                  <a:srgbClr val="595959"/>
                </a:solidFill>
                <a:latin typeface="Meiryo UI" panose="020B0604030504040204" pitchFamily="50" charset="-128"/>
                <a:ea typeface="Meiryo UI" panose="020B0604030504040204" pitchFamily="50" charset="-128"/>
              </a:rPr>
              <a:t>　また、</a:t>
            </a:r>
            <a:r>
              <a:rPr kumimoji="0" lang="ja-JP" altLang="en-US" sz="1600" b="1" u="sng" dirty="0">
                <a:solidFill>
                  <a:srgbClr val="FF0000"/>
                </a:solidFill>
                <a:latin typeface="Meiryo UI" panose="020B0604030504040204" pitchFamily="50" charset="-128"/>
                <a:ea typeface="Meiryo UI" panose="020B0604030504040204" pitchFamily="50" charset="-128"/>
              </a:rPr>
              <a:t>実地調査の対象とした機関名、指摘事項の概要等については、原則として、</a:t>
            </a:r>
            <a:r>
              <a:rPr kumimoji="0" lang="ja-JP" altLang="en-US" sz="1600" dirty="0">
                <a:solidFill>
                  <a:srgbClr val="595959"/>
                </a:solidFill>
                <a:latin typeface="Meiryo UI" panose="020B0604030504040204" pitchFamily="50" charset="-128"/>
                <a:ea typeface="Meiryo UI" panose="020B0604030504040204" pitchFamily="50" charset="-128"/>
              </a:rPr>
              <a:t>「上半期における個人情報保護委員会の活動実績」及び個人情報保護法第</a:t>
            </a:r>
            <a:r>
              <a:rPr kumimoji="0" lang="en-US" altLang="ja-JP" sz="1600" dirty="0">
                <a:solidFill>
                  <a:srgbClr val="595959"/>
                </a:solidFill>
                <a:latin typeface="Meiryo UI" panose="020B0604030504040204" pitchFamily="50" charset="-128"/>
                <a:ea typeface="Meiryo UI" panose="020B0604030504040204" pitchFamily="50" charset="-128"/>
              </a:rPr>
              <a:t>168 </a:t>
            </a:r>
            <a:r>
              <a:rPr kumimoji="0" lang="ja-JP" altLang="en-US" sz="1600" dirty="0">
                <a:solidFill>
                  <a:srgbClr val="595959"/>
                </a:solidFill>
                <a:latin typeface="Meiryo UI" panose="020B0604030504040204" pitchFamily="50" charset="-128"/>
                <a:ea typeface="Meiryo UI" panose="020B0604030504040204" pitchFamily="50" charset="-128"/>
              </a:rPr>
              <a:t>条の規定に基づき毎年国会に報告する「個人情報保護委員会年次報告」に記載し、</a:t>
            </a:r>
            <a:r>
              <a:rPr kumimoji="0" lang="ja-JP" altLang="en-US" sz="1600" b="1" u="sng" dirty="0">
                <a:solidFill>
                  <a:srgbClr val="FF0000"/>
                </a:solidFill>
                <a:latin typeface="Meiryo UI" panose="020B0604030504040204" pitchFamily="50" charset="-128"/>
                <a:ea typeface="Meiryo UI" panose="020B0604030504040204" pitchFamily="50" charset="-128"/>
              </a:rPr>
              <a:t>委員会ウェブサイト等で公表することとする</a:t>
            </a:r>
            <a:r>
              <a:rPr kumimoji="0" lang="ja-JP" altLang="en-US" sz="1600" dirty="0">
                <a:solidFill>
                  <a:srgbClr val="595959"/>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2935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3200" dirty="0">
                <a:solidFill>
                  <a:prstClr val="black">
                    <a:lumMod val="65000"/>
                    <a:lumOff val="35000"/>
                  </a:prstClr>
                </a:solidFill>
                <a:latin typeface="Meiryo UI" panose="020B0604030504040204" pitchFamily="50" charset="-128"/>
                <a:ea typeface="Meiryo UI" panose="020B0604030504040204" pitchFamily="50" charset="-128"/>
              </a:rPr>
              <a:t>個人情報保護委員会による実地調査の結果について</a:t>
            </a:r>
            <a:endParaRPr lang="en-US" altLang="ja-JP" sz="3200" dirty="0">
              <a:solidFill>
                <a:prstClr val="black">
                  <a:lumMod val="65000"/>
                  <a:lumOff val="35000"/>
                </a:prstClr>
              </a:solidFill>
              <a:latin typeface="Meiryo UI" panose="020B0604030504040204" pitchFamily="50" charset="-128"/>
              <a:ea typeface="Meiryo UI" panose="020B0604030504040204" pitchFamily="50" charset="-128"/>
            </a:endParaRPr>
          </a:p>
          <a:p>
            <a:pPr>
              <a:spcAft>
                <a:spcPts val="1200"/>
              </a:spcAft>
              <a:defRPr/>
            </a:pPr>
            <a:r>
              <a:rPr lang="ja-JP" altLang="en-US" sz="2000" dirty="0">
                <a:solidFill>
                  <a:prstClr val="black">
                    <a:lumMod val="65000"/>
                    <a:lumOff val="35000"/>
                  </a:prstClr>
                </a:solidFill>
                <a:latin typeface="Meiryo UI" panose="020B0604030504040204" pitchFamily="50" charset="-128"/>
                <a:ea typeface="Meiryo UI" panose="020B0604030504040204" pitchFamily="50" charset="-128"/>
              </a:rPr>
              <a:t>（各調査等項目において不備事項が認められた割合）</a:t>
            </a:r>
            <a:endParaRPr lang="en-US" altLang="ja-JP" sz="20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29</a:t>
            </a:fld>
            <a:endParaRPr lang="ja-JP" altLang="en-US">
              <a:solidFill>
                <a:prstClr val="black">
                  <a:tint val="75000"/>
                </a:prstClr>
              </a:solidFill>
              <a:latin typeface="ＭＳ Ｐゴシック"/>
              <a:ea typeface="ＭＳ Ｐゴシック"/>
            </a:endParaRPr>
          </a:p>
        </p:txBody>
      </p:sp>
      <p:graphicFrame>
        <p:nvGraphicFramePr>
          <p:cNvPr id="11" name="表 10">
            <a:extLst>
              <a:ext uri="{FF2B5EF4-FFF2-40B4-BE49-F238E27FC236}">
                <a16:creationId xmlns:a16="http://schemas.microsoft.com/office/drawing/2014/main" id="{3BC87E9D-2AB8-55D1-7FDD-CCF175152A11}"/>
              </a:ext>
            </a:extLst>
          </p:cNvPr>
          <p:cNvGraphicFramePr>
            <a:graphicFrameLocks noGrp="1"/>
          </p:cNvGraphicFramePr>
          <p:nvPr/>
        </p:nvGraphicFramePr>
        <p:xfrm>
          <a:off x="6396873" y="1656667"/>
          <a:ext cx="4414832" cy="4722636"/>
        </p:xfrm>
        <a:graphic>
          <a:graphicData uri="http://schemas.openxmlformats.org/drawingml/2006/table">
            <a:tbl>
              <a:tblPr firstRow="1" firstCol="1" bandRow="1"/>
              <a:tblGrid>
                <a:gridCol w="1718427">
                  <a:extLst>
                    <a:ext uri="{9D8B030D-6E8A-4147-A177-3AD203B41FA5}">
                      <a16:colId xmlns:a16="http://schemas.microsoft.com/office/drawing/2014/main" val="1835577063"/>
                    </a:ext>
                  </a:extLst>
                </a:gridCol>
                <a:gridCol w="1227485">
                  <a:extLst>
                    <a:ext uri="{9D8B030D-6E8A-4147-A177-3AD203B41FA5}">
                      <a16:colId xmlns:a16="http://schemas.microsoft.com/office/drawing/2014/main" val="2080234331"/>
                    </a:ext>
                  </a:extLst>
                </a:gridCol>
                <a:gridCol w="1468920">
                  <a:extLst>
                    <a:ext uri="{9D8B030D-6E8A-4147-A177-3AD203B41FA5}">
                      <a16:colId xmlns:a16="http://schemas.microsoft.com/office/drawing/2014/main" val="311310888"/>
                    </a:ext>
                  </a:extLst>
                </a:gridCol>
              </a:tblGrid>
              <a:tr h="238661">
                <a:tc>
                  <a:txBody>
                    <a:bodyPr/>
                    <a:lstStyle/>
                    <a:p>
                      <a:pPr algn="ctr"/>
                      <a:r>
                        <a:rPr lang="ja-JP" sz="1400" kern="100" dirty="0">
                          <a:solidFill>
                            <a:schemeClr val="bg1"/>
                          </a:solidFill>
                          <a:effectLst/>
                          <a:latin typeface="Meiryo UI" panose="020B0604030504040204" pitchFamily="50" charset="-128"/>
                          <a:ea typeface="Meiryo UI" panose="020B0604030504040204" pitchFamily="50" charset="-128"/>
                          <a:cs typeface="Arial" panose="020B0604020202020204" pitchFamily="34" charset="0"/>
                        </a:rPr>
                        <a:t>調査等項目</a:t>
                      </a:r>
                    </a:p>
                  </a:txBody>
                  <a:tcPr marL="48953" marR="489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地方公共団体</a:t>
                      </a:r>
                    </a:p>
                  </a:txBody>
                  <a:tcPr marL="48953" marR="489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安全管理措置等の種類</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83234718"/>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漏えい等の防止及び外部からの不正アクセスの防止</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技術的安全管理措置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03234"/>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電子媒体の管理及び使用</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32</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(15)</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物理的安全管理措置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151924"/>
                  </a:ext>
                </a:extLst>
              </a:tr>
              <a:tr h="715986">
                <a:tc>
                  <a:txBody>
                    <a:bodyPr/>
                    <a:lstStyle/>
                    <a:p>
                      <a:pPr algn="just"/>
                      <a:r>
                        <a:rPr lang="ja-JP"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アカウント及びアクセス権の管理</a:t>
                      </a: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51</a:t>
                      </a: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(24)</a:t>
                      </a:r>
                      <a:endPar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技術的安全管理措置</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126310"/>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端末及びサーバの管理</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36</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(17)</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物理的安全管理措置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444253"/>
                  </a:ext>
                </a:extLst>
              </a:tr>
              <a:tr h="715986">
                <a:tc>
                  <a:txBody>
                    <a:bodyPr/>
                    <a:lstStyle/>
                    <a:p>
                      <a:pPr algn="just"/>
                      <a:r>
                        <a:rPr lang="ja-JP"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ログの分析</a:t>
                      </a: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79</a:t>
                      </a:r>
                      <a:r>
                        <a:rPr lang="ja-JP"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(37)</a:t>
                      </a:r>
                      <a:endParaRPr lang="ja-JP"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技術的安全管理措置</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894037"/>
                  </a:ext>
                </a:extLst>
              </a:tr>
              <a:tr h="715986">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その他</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17</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(8)</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その他</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p>
                      <a:pPr marL="0" indent="0" algn="l"/>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（委託及び再委託を含む）</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206863"/>
                  </a:ext>
                </a:extLst>
              </a:tr>
            </a:tbl>
          </a:graphicData>
        </a:graphic>
      </p:graphicFrame>
      <p:sp>
        <p:nvSpPr>
          <p:cNvPr id="12" name="Rectangle 4">
            <a:extLst>
              <a:ext uri="{FF2B5EF4-FFF2-40B4-BE49-F238E27FC236}">
                <a16:creationId xmlns:a16="http://schemas.microsoft.com/office/drawing/2014/main" id="{C587AD87-85C0-6B7F-78C8-04586425D847}"/>
              </a:ext>
            </a:extLst>
          </p:cNvPr>
          <p:cNvSpPr>
            <a:spLocks noChangeArrowheads="1"/>
          </p:cNvSpPr>
          <p:nvPr/>
        </p:nvSpPr>
        <p:spPr bwMode="auto">
          <a:xfrm>
            <a:off x="6266184" y="6450479"/>
            <a:ext cx="48013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defRPr/>
            </a:pPr>
            <a:r>
              <a:rPr kumimoji="0" lang="ja-JP" altLang="ja-JP" sz="10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（注）（　）内は不備事項が認められた実地調査等の先数を計上している。</a:t>
            </a:r>
            <a:endParaRPr kumimoji="0" lang="ja-JP" altLang="ja-JP" dirty="0">
              <a:solidFill>
                <a:prstClr val="black"/>
              </a:solidFill>
              <a:latin typeface="Arial" panose="020B0604020202020204" pitchFamily="34" charset="0"/>
              <a:ea typeface="游ゴシック" panose="020B0400000000000000" pitchFamily="50" charset="-128"/>
            </a:endParaRPr>
          </a:p>
        </p:txBody>
      </p:sp>
      <p:graphicFrame>
        <p:nvGraphicFramePr>
          <p:cNvPr id="20" name="表 19">
            <a:extLst>
              <a:ext uri="{FF2B5EF4-FFF2-40B4-BE49-F238E27FC236}">
                <a16:creationId xmlns:a16="http://schemas.microsoft.com/office/drawing/2014/main" id="{653C88E4-A0C5-14EB-47DE-FA58768271F2}"/>
              </a:ext>
            </a:extLst>
          </p:cNvPr>
          <p:cNvGraphicFramePr>
            <a:graphicFrameLocks noGrp="1"/>
          </p:cNvGraphicFramePr>
          <p:nvPr/>
        </p:nvGraphicFramePr>
        <p:xfrm>
          <a:off x="1795462" y="1656667"/>
          <a:ext cx="4414832" cy="4776912"/>
        </p:xfrm>
        <a:graphic>
          <a:graphicData uri="http://schemas.openxmlformats.org/drawingml/2006/table">
            <a:tbl>
              <a:tblPr firstRow="1" firstCol="1" bandRow="1"/>
              <a:tblGrid>
                <a:gridCol w="1738313">
                  <a:extLst>
                    <a:ext uri="{9D8B030D-6E8A-4147-A177-3AD203B41FA5}">
                      <a16:colId xmlns:a16="http://schemas.microsoft.com/office/drawing/2014/main" val="3944802131"/>
                    </a:ext>
                  </a:extLst>
                </a:gridCol>
                <a:gridCol w="1207599">
                  <a:extLst>
                    <a:ext uri="{9D8B030D-6E8A-4147-A177-3AD203B41FA5}">
                      <a16:colId xmlns:a16="http://schemas.microsoft.com/office/drawing/2014/main" val="4251273393"/>
                    </a:ext>
                  </a:extLst>
                </a:gridCol>
                <a:gridCol w="1468920">
                  <a:extLst>
                    <a:ext uri="{9D8B030D-6E8A-4147-A177-3AD203B41FA5}">
                      <a16:colId xmlns:a16="http://schemas.microsoft.com/office/drawing/2014/main" val="4067467191"/>
                    </a:ext>
                  </a:extLst>
                </a:gridCol>
              </a:tblGrid>
              <a:tr h="206117">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調査等項目</a:t>
                      </a:r>
                    </a:p>
                  </a:txBody>
                  <a:tcPr marL="48953" marR="48953"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地方公共団体</a:t>
                      </a:r>
                    </a:p>
                  </a:txBody>
                  <a:tcPr marL="48953" marR="48953"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tc>
                  <a:txBody>
                    <a:bodyPr/>
                    <a:lstStyle/>
                    <a:p>
                      <a:pPr algn="ctr"/>
                      <a:r>
                        <a:rPr lang="ja-JP" sz="1400" kern="100">
                          <a:solidFill>
                            <a:schemeClr val="bg1"/>
                          </a:solidFill>
                          <a:effectLst/>
                          <a:latin typeface="Meiryo UI" panose="020B0604030504040204" pitchFamily="50" charset="-128"/>
                          <a:ea typeface="Meiryo UI" panose="020B0604030504040204" pitchFamily="50" charset="-128"/>
                          <a:cs typeface="Arial" panose="020B0604020202020204" pitchFamily="34" charset="0"/>
                        </a:rPr>
                        <a:t>安全管理措置等の種類</a:t>
                      </a: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07774308"/>
                  </a:ext>
                </a:extLst>
              </a:tr>
              <a:tr h="618352">
                <a:tc>
                  <a:txBody>
                    <a:bodyPr/>
                    <a:lstStyle/>
                    <a:p>
                      <a:pPr algn="just"/>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規程の整備状況</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34</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(16)</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729903"/>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組織体制の整備状況</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23</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(11)</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089620"/>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漏えい等事案等発生時等の対応体制</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26</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(12)</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134728"/>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教育研修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30</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(14)</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人的安全管理措置</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605115"/>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監査・点検</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26</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(12)</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組織的安全管理措置</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239444"/>
                  </a:ext>
                </a:extLst>
              </a:tr>
              <a:tr h="618352">
                <a:tc>
                  <a:txBody>
                    <a:bodyPr/>
                    <a:lstStyle/>
                    <a:p>
                      <a:pPr algn="just"/>
                      <a:r>
                        <a:rPr lang="ja-JP" sz="1400" b="1" kern="1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委託及び再委託</a:t>
                      </a: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57</a:t>
                      </a: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(27)</a:t>
                      </a:r>
                      <a:endPar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その他</a:t>
                      </a:r>
                      <a:endParaRPr lang="en-US" alt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endParaRPr>
                    </a:p>
                    <a:p>
                      <a:pPr marL="0" marR="76200" indent="0" algn="l">
                        <a:spcAft>
                          <a:spcPts val="0"/>
                        </a:spcAft>
                      </a:pPr>
                      <a:r>
                        <a:rPr lang="ja-JP" sz="1400" b="1" kern="10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（委託及び再委託を含む）</a:t>
                      </a: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85924"/>
                  </a:ext>
                </a:extLst>
              </a:tr>
              <a:tr h="618352">
                <a:tc>
                  <a:txBody>
                    <a:bodyPr/>
                    <a:lstStyle/>
                    <a:p>
                      <a:pPr algn="just"/>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書類の保管及び廃棄</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indent="127000" algn="r">
                        <a:spcAft>
                          <a:spcPts val="0"/>
                        </a:spcAft>
                      </a:pPr>
                      <a:r>
                        <a:rPr lang="en-US" alt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28</a:t>
                      </a:r>
                      <a:r>
                        <a:rPr lang="ja-JP"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400" kern="1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(13)</a:t>
                      </a:r>
                      <a:endParaRPr lang="ja-JP" sz="1400" kern="10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0" indent="0" algn="l">
                        <a:spcAft>
                          <a:spcPts val="0"/>
                        </a:spcAft>
                      </a:pPr>
                      <a:r>
                        <a:rPr lang="ja-JP" sz="1400" kern="1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物理的安全管理措置</a:t>
                      </a:r>
                      <a:endParaRPr lang="ja-JP" sz="14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953" marR="48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076489"/>
                  </a:ext>
                </a:extLst>
              </a:tr>
            </a:tbl>
          </a:graphicData>
        </a:graphic>
      </p:graphicFrame>
      <p:sp>
        <p:nvSpPr>
          <p:cNvPr id="24" name="テキスト ボックス 23">
            <a:extLst>
              <a:ext uri="{FF2B5EF4-FFF2-40B4-BE49-F238E27FC236}">
                <a16:creationId xmlns:a16="http://schemas.microsoft.com/office/drawing/2014/main" id="{26831705-01C5-211D-EB5F-677E352EF885}"/>
              </a:ext>
            </a:extLst>
          </p:cNvPr>
          <p:cNvSpPr txBox="1"/>
          <p:nvPr/>
        </p:nvSpPr>
        <p:spPr>
          <a:xfrm>
            <a:off x="1704300" y="6444697"/>
            <a:ext cx="7311445" cy="307777"/>
          </a:xfrm>
          <a:prstGeom prst="rect">
            <a:avLst/>
          </a:prstGeom>
          <a:noFill/>
        </p:spPr>
        <p:txBody>
          <a:bodyPr wrap="square">
            <a:spAutoFit/>
          </a:bodyPr>
          <a:lstStyle/>
          <a:p>
            <a:pPr defTabSz="457200">
              <a:defRPr/>
            </a:pPr>
            <a:r>
              <a:rPr kumimoji="0" lang="en-US" altLang="ja-JP" sz="1400" dirty="0">
                <a:solidFill>
                  <a:prstClr val="black"/>
                </a:solidFill>
                <a:latin typeface="Meiryo UI" panose="020B0604030504040204" pitchFamily="50" charset="-128"/>
                <a:ea typeface="Meiryo UI" panose="020B0604030504040204" pitchFamily="50" charset="-128"/>
              </a:rPr>
              <a:t>(</a:t>
            </a:r>
            <a:r>
              <a:rPr kumimoji="0" lang="ja-JP" altLang="en-US" sz="1400" dirty="0">
                <a:solidFill>
                  <a:prstClr val="black"/>
                </a:solidFill>
                <a:latin typeface="Meiryo UI" panose="020B0604030504040204" pitchFamily="50" charset="-128"/>
                <a:ea typeface="Meiryo UI" panose="020B0604030504040204" pitchFamily="50" charset="-128"/>
              </a:rPr>
              <a:t>出典：</a:t>
            </a:r>
            <a:r>
              <a:rPr kumimoji="0" lang="zh-TW" altLang="en-US" sz="1400" dirty="0">
                <a:solidFill>
                  <a:prstClr val="black"/>
                </a:solidFill>
                <a:latin typeface="Meiryo UI" panose="020B0604030504040204" pitchFamily="50" charset="-128"/>
                <a:ea typeface="Meiryo UI" panose="020B0604030504040204" pitchFamily="50" charset="-128"/>
              </a:rPr>
              <a:t>令和５年度個人情報保護委員会 年次報告</a:t>
            </a:r>
            <a:r>
              <a:rPr kumimoji="0" lang="ja-JP" altLang="en-US" sz="1400" dirty="0">
                <a:solidFill>
                  <a:prstClr val="black"/>
                </a:solidFill>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3453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保護管理者の役割とは</a:t>
            </a:r>
          </a:p>
        </p:txBody>
      </p:sp>
      <p:sp>
        <p:nvSpPr>
          <p:cNvPr id="17" name="スライド番号プレースホルダー 16"/>
          <p:cNvSpPr>
            <a:spLocks noGrp="1"/>
          </p:cNvSpPr>
          <p:nvPr>
            <p:ph type="sldNum" sz="quarter" idx="12"/>
          </p:nvPr>
        </p:nvSpPr>
        <p:spPr>
          <a:xfrm>
            <a:off x="8569789" y="6467702"/>
            <a:ext cx="2228850" cy="365125"/>
          </a:xfrm>
        </p:spPr>
        <p:txBody>
          <a:bodyPr/>
          <a:lstStyle/>
          <a:p>
            <a:pPr defTabSz="457200">
              <a:defRPr/>
            </a:pPr>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defRPr/>
              </a:pPr>
              <a:t>3</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dirty="0">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836087EE-B13F-4E10-9DEA-7A4CE9CF1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766" y="2444631"/>
            <a:ext cx="1105682" cy="1968739"/>
          </a:xfrm>
          <a:prstGeom prst="rect">
            <a:avLst/>
          </a:prstGeom>
        </p:spPr>
      </p:pic>
      <p:pic>
        <p:nvPicPr>
          <p:cNvPr id="14" name="図 13">
            <a:extLst>
              <a:ext uri="{FF2B5EF4-FFF2-40B4-BE49-F238E27FC236}">
                <a16:creationId xmlns:a16="http://schemas.microsoft.com/office/drawing/2014/main" id="{90056796-5CFB-42BB-99F1-AAD8A051AC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4831" y="2718650"/>
            <a:ext cx="1687180" cy="1495176"/>
          </a:xfrm>
          <a:prstGeom prst="rect">
            <a:avLst/>
          </a:prstGeom>
          <a:effectLst>
            <a:glow rad="101600">
              <a:schemeClr val="accent1">
                <a:satMod val="175000"/>
                <a:alpha val="40000"/>
              </a:schemeClr>
            </a:glow>
          </a:effectLst>
        </p:spPr>
      </p:pic>
      <p:grpSp>
        <p:nvGrpSpPr>
          <p:cNvPr id="15" name="グループ化 14">
            <a:extLst>
              <a:ext uri="{FF2B5EF4-FFF2-40B4-BE49-F238E27FC236}">
                <a16:creationId xmlns:a16="http://schemas.microsoft.com/office/drawing/2014/main" id="{EB0EDCE9-F59D-40B4-BB03-B28CEF611E7E}"/>
              </a:ext>
            </a:extLst>
          </p:cNvPr>
          <p:cNvGrpSpPr/>
          <p:nvPr/>
        </p:nvGrpSpPr>
        <p:grpSpPr>
          <a:xfrm>
            <a:off x="2050859" y="4284533"/>
            <a:ext cx="955233" cy="889630"/>
            <a:chOff x="6088253" y="2120578"/>
            <a:chExt cx="2000786" cy="1945402"/>
          </a:xfrm>
        </p:grpSpPr>
        <p:pic>
          <p:nvPicPr>
            <p:cNvPr id="16" name="図 15">
              <a:extLst>
                <a:ext uri="{FF2B5EF4-FFF2-40B4-BE49-F238E27FC236}">
                  <a16:creationId xmlns:a16="http://schemas.microsoft.com/office/drawing/2014/main" id="{00D40B6E-FBD8-4453-8C3D-3733E2AAE7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253" y="2228868"/>
              <a:ext cx="1853700" cy="1837112"/>
            </a:xfrm>
            <a:prstGeom prst="rect">
              <a:avLst/>
            </a:prstGeom>
          </p:spPr>
        </p:pic>
        <p:pic>
          <p:nvPicPr>
            <p:cNvPr id="19" name="図 18">
              <a:extLst>
                <a:ext uri="{FF2B5EF4-FFF2-40B4-BE49-F238E27FC236}">
                  <a16:creationId xmlns:a16="http://schemas.microsoft.com/office/drawing/2014/main" id="{2EAE1F29-193D-47E0-BCBF-C011AECAC0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8483" y="2120578"/>
              <a:ext cx="1710556" cy="1762512"/>
            </a:xfrm>
            <a:prstGeom prst="rect">
              <a:avLst/>
            </a:prstGeom>
          </p:spPr>
        </p:pic>
      </p:grpSp>
      <p:grpSp>
        <p:nvGrpSpPr>
          <p:cNvPr id="21" name="グループ化 20">
            <a:extLst>
              <a:ext uri="{FF2B5EF4-FFF2-40B4-BE49-F238E27FC236}">
                <a16:creationId xmlns:a16="http://schemas.microsoft.com/office/drawing/2014/main" id="{670F6734-5DC8-445C-B0BC-14B0B4BF2E92}"/>
              </a:ext>
            </a:extLst>
          </p:cNvPr>
          <p:cNvGrpSpPr/>
          <p:nvPr/>
        </p:nvGrpSpPr>
        <p:grpSpPr>
          <a:xfrm>
            <a:off x="7149130" y="4965478"/>
            <a:ext cx="2219730" cy="1620381"/>
            <a:chOff x="7126132" y="4710326"/>
            <a:chExt cx="2219730" cy="1620381"/>
          </a:xfrm>
        </p:grpSpPr>
        <p:grpSp>
          <p:nvGrpSpPr>
            <p:cNvPr id="22" name="グループ化 21">
              <a:extLst>
                <a:ext uri="{FF2B5EF4-FFF2-40B4-BE49-F238E27FC236}">
                  <a16:creationId xmlns:a16="http://schemas.microsoft.com/office/drawing/2014/main" id="{15A68B50-D729-41E1-9629-633689F299D2}"/>
                </a:ext>
              </a:extLst>
            </p:cNvPr>
            <p:cNvGrpSpPr/>
            <p:nvPr/>
          </p:nvGrpSpPr>
          <p:grpSpPr>
            <a:xfrm>
              <a:off x="8185899" y="4710326"/>
              <a:ext cx="1159963" cy="1563006"/>
              <a:chOff x="6696867" y="1124019"/>
              <a:chExt cx="1529720" cy="2061239"/>
            </a:xfrm>
          </p:grpSpPr>
          <p:pic>
            <p:nvPicPr>
              <p:cNvPr id="26" name="図 25">
                <a:extLst>
                  <a:ext uri="{FF2B5EF4-FFF2-40B4-BE49-F238E27FC236}">
                    <a16:creationId xmlns:a16="http://schemas.microsoft.com/office/drawing/2014/main" id="{F88B6EDB-204D-4354-90AF-A19A9ED973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6867" y="1124019"/>
                <a:ext cx="1452551" cy="2061239"/>
              </a:xfrm>
              <a:prstGeom prst="rect">
                <a:avLst/>
              </a:prstGeom>
            </p:spPr>
          </p:pic>
          <p:pic>
            <p:nvPicPr>
              <p:cNvPr id="27" name="図 26">
                <a:extLst>
                  <a:ext uri="{FF2B5EF4-FFF2-40B4-BE49-F238E27FC236}">
                    <a16:creationId xmlns:a16="http://schemas.microsoft.com/office/drawing/2014/main" id="{6995A8BD-81F2-455A-8146-038A85FDA0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8130" y="1594100"/>
                <a:ext cx="750343" cy="44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FEA763B5-6FE3-4B1B-A049-08B0835CA0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0421" y="2330503"/>
                <a:ext cx="784757" cy="558261"/>
              </a:xfrm>
              <a:prstGeom prst="rect">
                <a:avLst/>
              </a:prstGeom>
            </p:spPr>
          </p:pic>
          <p:pic>
            <p:nvPicPr>
              <p:cNvPr id="29" name="図 28">
                <a:extLst>
                  <a:ext uri="{FF2B5EF4-FFF2-40B4-BE49-F238E27FC236}">
                    <a16:creationId xmlns:a16="http://schemas.microsoft.com/office/drawing/2014/main" id="{A8BEBA54-3877-475F-B6AF-6FE66C827D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4454" y="1504801"/>
                <a:ext cx="922133" cy="913882"/>
              </a:xfrm>
              <a:prstGeom prst="rect">
                <a:avLst/>
              </a:prstGeom>
            </p:spPr>
          </p:pic>
        </p:grpSp>
        <p:grpSp>
          <p:nvGrpSpPr>
            <p:cNvPr id="23" name="グループ化 22">
              <a:extLst>
                <a:ext uri="{FF2B5EF4-FFF2-40B4-BE49-F238E27FC236}">
                  <a16:creationId xmlns:a16="http://schemas.microsoft.com/office/drawing/2014/main" id="{D6D640B8-3164-4AD2-9531-DF45A9B0526D}"/>
                </a:ext>
              </a:extLst>
            </p:cNvPr>
            <p:cNvGrpSpPr/>
            <p:nvPr/>
          </p:nvGrpSpPr>
          <p:grpSpPr>
            <a:xfrm>
              <a:off x="7126132" y="4832107"/>
              <a:ext cx="1512887" cy="1498600"/>
              <a:chOff x="6276993" y="4772879"/>
              <a:chExt cx="1512887" cy="1498600"/>
            </a:xfrm>
          </p:grpSpPr>
          <p:pic>
            <p:nvPicPr>
              <p:cNvPr id="24" name="Picture 69">
                <a:extLst>
                  <a:ext uri="{FF2B5EF4-FFF2-40B4-BE49-F238E27FC236}">
                    <a16:creationId xmlns:a16="http://schemas.microsoft.com/office/drawing/2014/main" id="{E1BE27A8-2215-486D-8939-126576AD8555}"/>
                  </a:ext>
                </a:extLst>
              </p:cNvPr>
              <p:cNvPicPr>
                <a:picLocks noChangeAspect="1" noChangeArrowheads="1"/>
              </p:cNvPicPr>
              <p:nvPr/>
            </p:nvPicPr>
            <p:blipFill>
              <a:blip r:embed="rId11" cstate="print"/>
              <a:srcRect/>
              <a:stretch>
                <a:fillRect/>
              </a:stretch>
            </p:blipFill>
            <p:spPr bwMode="auto">
              <a:xfrm>
                <a:off x="6276993" y="4772879"/>
                <a:ext cx="1512887" cy="1498600"/>
              </a:xfrm>
              <a:prstGeom prst="rect">
                <a:avLst/>
              </a:prstGeom>
              <a:noFill/>
              <a:ln w="9525">
                <a:noFill/>
                <a:miter lim="800000"/>
                <a:headEnd/>
                <a:tailEnd/>
              </a:ln>
            </p:spPr>
          </p:pic>
          <p:pic>
            <p:nvPicPr>
              <p:cNvPr id="25" name="図 24">
                <a:extLst>
                  <a:ext uri="{FF2B5EF4-FFF2-40B4-BE49-F238E27FC236}">
                    <a16:creationId xmlns:a16="http://schemas.microsoft.com/office/drawing/2014/main" id="{1C77423A-C84A-453C-A62E-B5998713FE8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8212" y="5243068"/>
                <a:ext cx="358666" cy="562539"/>
              </a:xfrm>
              <a:prstGeom prst="rect">
                <a:avLst/>
              </a:prstGeom>
            </p:spPr>
          </p:pic>
        </p:grpSp>
      </p:grpSp>
      <p:grpSp>
        <p:nvGrpSpPr>
          <p:cNvPr id="30" name="グループ化 29">
            <a:extLst>
              <a:ext uri="{FF2B5EF4-FFF2-40B4-BE49-F238E27FC236}">
                <a16:creationId xmlns:a16="http://schemas.microsoft.com/office/drawing/2014/main" id="{E72E2E46-795C-45A4-8FFA-7DF29075530A}"/>
              </a:ext>
            </a:extLst>
          </p:cNvPr>
          <p:cNvGrpSpPr/>
          <p:nvPr/>
        </p:nvGrpSpPr>
        <p:grpSpPr>
          <a:xfrm>
            <a:off x="5971364" y="5575909"/>
            <a:ext cx="1189493" cy="1035849"/>
            <a:chOff x="5072481" y="5418156"/>
            <a:chExt cx="1189493" cy="1035849"/>
          </a:xfrm>
        </p:grpSpPr>
        <p:pic>
          <p:nvPicPr>
            <p:cNvPr id="31" name="図 30" descr="C:\Users\MOFA8179\AppData\Local\Microsoft\Windows\Temporary Internet Files\Content.IE5\6BE37JB9\MC900290936[1].wmf">
              <a:extLst>
                <a:ext uri="{FF2B5EF4-FFF2-40B4-BE49-F238E27FC236}">
                  <a16:creationId xmlns:a16="http://schemas.microsoft.com/office/drawing/2014/main" id="{0C6E8043-2C9B-457E-B71A-CE46D3A8EC9E}"/>
                </a:ext>
              </a:extLst>
            </p:cNvPr>
            <p:cNvPicPr>
              <a:picLocks noChangeAspect="1" noChangeArrowheads="1"/>
            </p:cNvPicPr>
            <p:nvPr/>
          </p:nvPicPr>
          <p:blipFill>
            <a:blip r:embed="rId13" cstate="print"/>
            <a:srcRect/>
            <a:stretch>
              <a:fillRect/>
            </a:stretch>
          </p:blipFill>
          <p:spPr bwMode="auto">
            <a:xfrm>
              <a:off x="5566083" y="5894520"/>
              <a:ext cx="695891" cy="559485"/>
            </a:xfrm>
            <a:prstGeom prst="rect">
              <a:avLst/>
            </a:prstGeom>
            <a:noFill/>
            <a:ln w="9525">
              <a:noFill/>
              <a:miter lim="800000"/>
              <a:headEnd/>
              <a:tailEnd/>
            </a:ln>
          </p:spPr>
        </p:pic>
        <p:pic>
          <p:nvPicPr>
            <p:cNvPr id="32" name="図 31">
              <a:extLst>
                <a:ext uri="{FF2B5EF4-FFF2-40B4-BE49-F238E27FC236}">
                  <a16:creationId xmlns:a16="http://schemas.microsoft.com/office/drawing/2014/main" id="{A633E5CA-DE71-4F46-9E31-C54997B9768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072481" y="5418156"/>
              <a:ext cx="582955" cy="983886"/>
            </a:xfrm>
            <a:prstGeom prst="rect">
              <a:avLst/>
            </a:prstGeom>
          </p:spPr>
        </p:pic>
      </p:grpSp>
      <p:grpSp>
        <p:nvGrpSpPr>
          <p:cNvPr id="33" name="グループ化 32">
            <a:extLst>
              <a:ext uri="{FF2B5EF4-FFF2-40B4-BE49-F238E27FC236}">
                <a16:creationId xmlns:a16="http://schemas.microsoft.com/office/drawing/2014/main" id="{914C5257-BCE6-45C0-90ED-E46BAC84B7C7}"/>
              </a:ext>
            </a:extLst>
          </p:cNvPr>
          <p:cNvGrpSpPr/>
          <p:nvPr/>
        </p:nvGrpSpPr>
        <p:grpSpPr>
          <a:xfrm>
            <a:off x="9328459" y="4581964"/>
            <a:ext cx="1433173" cy="1015505"/>
            <a:chOff x="5499922" y="5867121"/>
            <a:chExt cx="1433173" cy="1015505"/>
          </a:xfrm>
        </p:grpSpPr>
        <p:pic>
          <p:nvPicPr>
            <p:cNvPr id="34" name="Picture 704" descr="a1-a008">
              <a:extLst>
                <a:ext uri="{FF2B5EF4-FFF2-40B4-BE49-F238E27FC236}">
                  <a16:creationId xmlns:a16="http://schemas.microsoft.com/office/drawing/2014/main" id="{DC985E9B-9D1A-4ED3-9C4B-21C444C0A749}"/>
                </a:ext>
              </a:extLst>
            </p:cNvPr>
            <p:cNvPicPr>
              <a:picLocks noChangeAspect="1" noChangeArrowheads="1"/>
            </p:cNvPicPr>
            <p:nvPr/>
          </p:nvPicPr>
          <p:blipFill>
            <a:blip r:embed="rId15" cstate="print"/>
            <a:srcRect/>
            <a:stretch>
              <a:fillRect/>
            </a:stretch>
          </p:blipFill>
          <p:spPr bwMode="auto">
            <a:xfrm>
              <a:off x="5499922" y="5867121"/>
              <a:ext cx="1135062" cy="696912"/>
            </a:xfrm>
            <a:prstGeom prst="rect">
              <a:avLst/>
            </a:prstGeom>
            <a:noFill/>
            <a:ln w="9525">
              <a:noFill/>
              <a:miter lim="800000"/>
              <a:headEnd/>
              <a:tailEnd/>
            </a:ln>
          </p:spPr>
        </p:pic>
        <p:pic>
          <p:nvPicPr>
            <p:cNvPr id="35" name="Picture 10" descr="C:\Users\007325\AppData\Local\Temp\MC900434888.PNG">
              <a:extLst>
                <a:ext uri="{FF2B5EF4-FFF2-40B4-BE49-F238E27FC236}">
                  <a16:creationId xmlns:a16="http://schemas.microsoft.com/office/drawing/2014/main" id="{3384B132-048F-41E0-85DA-91F2324768D9}"/>
                </a:ext>
              </a:extLst>
            </p:cNvPr>
            <p:cNvPicPr>
              <a:picLocks noChangeAspect="1" noChangeArrowheads="1"/>
            </p:cNvPicPr>
            <p:nvPr/>
          </p:nvPicPr>
          <p:blipFill>
            <a:blip r:embed="rId16" cstate="print"/>
            <a:srcRect/>
            <a:stretch>
              <a:fillRect/>
            </a:stretch>
          </p:blipFill>
          <p:spPr bwMode="auto">
            <a:xfrm>
              <a:off x="6126068" y="6064342"/>
              <a:ext cx="807027" cy="818284"/>
            </a:xfrm>
            <a:prstGeom prst="rect">
              <a:avLst/>
            </a:prstGeom>
            <a:noFill/>
            <a:ln w="9525">
              <a:noFill/>
              <a:miter lim="800000"/>
              <a:headEnd/>
              <a:tailEnd/>
            </a:ln>
          </p:spPr>
        </p:pic>
      </p:grpSp>
      <p:grpSp>
        <p:nvGrpSpPr>
          <p:cNvPr id="36" name="グループ化 35">
            <a:extLst>
              <a:ext uri="{FF2B5EF4-FFF2-40B4-BE49-F238E27FC236}">
                <a16:creationId xmlns:a16="http://schemas.microsoft.com/office/drawing/2014/main" id="{4B39AD06-9750-4958-9604-3E4328DCE802}"/>
              </a:ext>
            </a:extLst>
          </p:cNvPr>
          <p:cNvGrpSpPr/>
          <p:nvPr/>
        </p:nvGrpSpPr>
        <p:grpSpPr>
          <a:xfrm>
            <a:off x="1793140" y="2644701"/>
            <a:ext cx="1190523" cy="1259955"/>
            <a:chOff x="387223" y="2456954"/>
            <a:chExt cx="1190523" cy="1259955"/>
          </a:xfrm>
        </p:grpSpPr>
        <p:pic>
          <p:nvPicPr>
            <p:cNvPr id="37" name="Picture 90" descr="ﾎｽﾄ">
              <a:extLst>
                <a:ext uri="{FF2B5EF4-FFF2-40B4-BE49-F238E27FC236}">
                  <a16:creationId xmlns:a16="http://schemas.microsoft.com/office/drawing/2014/main" id="{A7E37F32-9E63-4B72-B7EF-E8AC967071C5}"/>
                </a:ext>
              </a:extLst>
            </p:cNvPr>
            <p:cNvPicPr>
              <a:picLocks noChangeAspect="1" noChangeArrowheads="1"/>
            </p:cNvPicPr>
            <p:nvPr/>
          </p:nvPicPr>
          <p:blipFill>
            <a:blip r:embed="rId17" cstate="print"/>
            <a:srcRect/>
            <a:stretch>
              <a:fillRect/>
            </a:stretch>
          </p:blipFill>
          <p:spPr bwMode="auto">
            <a:xfrm>
              <a:off x="387223" y="2456954"/>
              <a:ext cx="1079500" cy="971550"/>
            </a:xfrm>
            <a:prstGeom prst="rect">
              <a:avLst/>
            </a:prstGeom>
            <a:noFill/>
            <a:ln w="9525">
              <a:noFill/>
              <a:miter lim="800000"/>
              <a:headEnd/>
              <a:tailEnd/>
            </a:ln>
          </p:spPr>
        </p:pic>
        <p:pic>
          <p:nvPicPr>
            <p:cNvPr id="38" name="Picture 31">
              <a:extLst>
                <a:ext uri="{FF2B5EF4-FFF2-40B4-BE49-F238E27FC236}">
                  <a16:creationId xmlns:a16="http://schemas.microsoft.com/office/drawing/2014/main" id="{FA769234-C7DB-4F13-A942-C3FA11F12F5C}"/>
                </a:ext>
              </a:extLst>
            </p:cNvPr>
            <p:cNvPicPr>
              <a:picLocks noChangeAspect="1" noChangeArrowheads="1"/>
            </p:cNvPicPr>
            <p:nvPr/>
          </p:nvPicPr>
          <p:blipFill>
            <a:blip r:embed="rId18"/>
            <a:srcRect/>
            <a:stretch>
              <a:fillRect/>
            </a:stretch>
          </p:blipFill>
          <p:spPr bwMode="auto">
            <a:xfrm>
              <a:off x="888771" y="2662809"/>
              <a:ext cx="688975" cy="1054100"/>
            </a:xfrm>
            <a:prstGeom prst="rect">
              <a:avLst/>
            </a:prstGeom>
            <a:noFill/>
            <a:ln w="9525">
              <a:noFill/>
              <a:miter lim="800000"/>
              <a:headEnd/>
              <a:tailEnd/>
            </a:ln>
            <a:effectLst/>
          </p:spPr>
        </p:pic>
      </p:grpSp>
      <p:grpSp>
        <p:nvGrpSpPr>
          <p:cNvPr id="39" name="グループ化 38">
            <a:extLst>
              <a:ext uri="{FF2B5EF4-FFF2-40B4-BE49-F238E27FC236}">
                <a16:creationId xmlns:a16="http://schemas.microsoft.com/office/drawing/2014/main" id="{2D6361CA-B30B-4782-9598-8876448B78F8}"/>
              </a:ext>
            </a:extLst>
          </p:cNvPr>
          <p:cNvGrpSpPr/>
          <p:nvPr/>
        </p:nvGrpSpPr>
        <p:grpSpPr>
          <a:xfrm>
            <a:off x="3237686" y="4886711"/>
            <a:ext cx="1119362" cy="1556708"/>
            <a:chOff x="316442" y="4669676"/>
            <a:chExt cx="1119362" cy="1556708"/>
          </a:xfrm>
        </p:grpSpPr>
        <p:pic>
          <p:nvPicPr>
            <p:cNvPr id="40" name="図 39">
              <a:extLst>
                <a:ext uri="{FF2B5EF4-FFF2-40B4-BE49-F238E27FC236}">
                  <a16:creationId xmlns:a16="http://schemas.microsoft.com/office/drawing/2014/main" id="{9FD8FC41-AD77-410F-97A3-78380673424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6442" y="4669676"/>
              <a:ext cx="917969" cy="1556708"/>
            </a:xfrm>
            <a:prstGeom prst="rect">
              <a:avLst/>
            </a:prstGeom>
          </p:spPr>
        </p:pic>
        <p:pic>
          <p:nvPicPr>
            <p:cNvPr id="41" name="Picture 31" descr="j0432622">
              <a:extLst>
                <a:ext uri="{FF2B5EF4-FFF2-40B4-BE49-F238E27FC236}">
                  <a16:creationId xmlns:a16="http://schemas.microsoft.com/office/drawing/2014/main" id="{57A05137-2F65-4757-8F0D-79BEF70ACB7F}"/>
                </a:ext>
              </a:extLst>
            </p:cNvPr>
            <p:cNvPicPr>
              <a:picLocks noChangeAspect="1" noChangeArrowheads="1"/>
            </p:cNvPicPr>
            <p:nvPr/>
          </p:nvPicPr>
          <p:blipFill>
            <a:blip r:embed="rId20" cstate="print"/>
            <a:srcRect/>
            <a:stretch>
              <a:fillRect/>
            </a:stretch>
          </p:blipFill>
          <p:spPr bwMode="auto">
            <a:xfrm>
              <a:off x="842079" y="5400982"/>
              <a:ext cx="593725" cy="587375"/>
            </a:xfrm>
            <a:prstGeom prst="rect">
              <a:avLst/>
            </a:prstGeom>
            <a:noFill/>
            <a:ln w="9525">
              <a:noFill/>
              <a:miter lim="800000"/>
              <a:headEnd/>
              <a:tailEnd/>
            </a:ln>
          </p:spPr>
        </p:pic>
        <p:pic>
          <p:nvPicPr>
            <p:cNvPr id="42" name="Picture 30" descr="j0432621">
              <a:extLst>
                <a:ext uri="{FF2B5EF4-FFF2-40B4-BE49-F238E27FC236}">
                  <a16:creationId xmlns:a16="http://schemas.microsoft.com/office/drawing/2014/main" id="{476AB144-F780-474A-B4AF-15A796FDE341}"/>
                </a:ext>
              </a:extLst>
            </p:cNvPr>
            <p:cNvPicPr>
              <a:picLocks noChangeAspect="1" noChangeArrowheads="1"/>
            </p:cNvPicPr>
            <p:nvPr/>
          </p:nvPicPr>
          <p:blipFill>
            <a:blip r:embed="rId21" cstate="print"/>
            <a:srcRect/>
            <a:stretch>
              <a:fillRect/>
            </a:stretch>
          </p:blipFill>
          <p:spPr bwMode="auto">
            <a:xfrm>
              <a:off x="360803" y="5567117"/>
              <a:ext cx="566737" cy="574675"/>
            </a:xfrm>
            <a:prstGeom prst="rect">
              <a:avLst/>
            </a:prstGeom>
            <a:noFill/>
            <a:ln w="9525">
              <a:noFill/>
              <a:miter lim="800000"/>
              <a:headEnd/>
              <a:tailEnd/>
            </a:ln>
          </p:spPr>
        </p:pic>
      </p:grpSp>
      <p:grpSp>
        <p:nvGrpSpPr>
          <p:cNvPr id="43" name="グループ化 42">
            <a:extLst>
              <a:ext uri="{FF2B5EF4-FFF2-40B4-BE49-F238E27FC236}">
                <a16:creationId xmlns:a16="http://schemas.microsoft.com/office/drawing/2014/main" id="{1F55CC95-CE07-4B3E-9C39-1C13A756FA83}"/>
              </a:ext>
            </a:extLst>
          </p:cNvPr>
          <p:cNvGrpSpPr/>
          <p:nvPr/>
        </p:nvGrpSpPr>
        <p:grpSpPr>
          <a:xfrm>
            <a:off x="4541669" y="5691268"/>
            <a:ext cx="931338" cy="720081"/>
            <a:chOff x="3132409" y="4670156"/>
            <a:chExt cx="1340572" cy="1055332"/>
          </a:xfrm>
        </p:grpSpPr>
        <p:pic>
          <p:nvPicPr>
            <p:cNvPr id="44" name="図 43">
              <a:extLst>
                <a:ext uri="{FF2B5EF4-FFF2-40B4-BE49-F238E27FC236}">
                  <a16:creationId xmlns:a16="http://schemas.microsoft.com/office/drawing/2014/main" id="{192D8A06-1768-4776-AEFB-8B767408FEC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32409" y="4670156"/>
              <a:ext cx="1108099" cy="1055332"/>
            </a:xfrm>
            <a:prstGeom prst="rect">
              <a:avLst/>
            </a:prstGeom>
          </p:spPr>
        </p:pic>
        <p:pic>
          <p:nvPicPr>
            <p:cNvPr id="45" name="図 44">
              <a:extLst>
                <a:ext uri="{FF2B5EF4-FFF2-40B4-BE49-F238E27FC236}">
                  <a16:creationId xmlns:a16="http://schemas.microsoft.com/office/drawing/2014/main" id="{FD87B586-E7D9-46C6-80B3-07C783F48B4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14554" y="4890738"/>
              <a:ext cx="858427" cy="791700"/>
            </a:xfrm>
            <a:prstGeom prst="rect">
              <a:avLst/>
            </a:prstGeom>
          </p:spPr>
        </p:pic>
      </p:grpSp>
      <p:cxnSp>
        <p:nvCxnSpPr>
          <p:cNvPr id="46" name="直線矢印コネクタ 45">
            <a:extLst>
              <a:ext uri="{FF2B5EF4-FFF2-40B4-BE49-F238E27FC236}">
                <a16:creationId xmlns:a16="http://schemas.microsoft.com/office/drawing/2014/main" id="{A5DE1CA3-027C-4248-BF1D-9A6A1847E3F0}"/>
              </a:ext>
            </a:extLst>
          </p:cNvPr>
          <p:cNvCxnSpPr>
            <a:cxnSpLocks/>
          </p:cNvCxnSpPr>
          <p:nvPr/>
        </p:nvCxnSpPr>
        <p:spPr>
          <a:xfrm flipV="1">
            <a:off x="6547598" y="3087377"/>
            <a:ext cx="2283189" cy="15119"/>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3572CBFC-EBE2-4082-B761-155E09D45CE4}"/>
              </a:ext>
            </a:extLst>
          </p:cNvPr>
          <p:cNvCxnSpPr/>
          <p:nvPr/>
        </p:nvCxnSpPr>
        <p:spPr>
          <a:xfrm flipH="1">
            <a:off x="3062669" y="3102496"/>
            <a:ext cx="2071340" cy="61287"/>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8AAF3941-BD19-4111-BD91-D230EB3A29F2}"/>
              </a:ext>
            </a:extLst>
          </p:cNvPr>
          <p:cNvCxnSpPr/>
          <p:nvPr/>
        </p:nvCxnSpPr>
        <p:spPr>
          <a:xfrm flipH="1">
            <a:off x="3109047" y="3326440"/>
            <a:ext cx="2181867" cy="1118633"/>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7DA31F7F-E4E3-43A4-B38E-54B1928D256A}"/>
              </a:ext>
            </a:extLst>
          </p:cNvPr>
          <p:cNvCxnSpPr/>
          <p:nvPr/>
        </p:nvCxnSpPr>
        <p:spPr>
          <a:xfrm flipH="1">
            <a:off x="4146826" y="3559407"/>
            <a:ext cx="1277553" cy="1627407"/>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AC84C93A-EE87-40C1-B432-9BC4C44869AC}"/>
              </a:ext>
            </a:extLst>
          </p:cNvPr>
          <p:cNvCxnSpPr/>
          <p:nvPr/>
        </p:nvCxnSpPr>
        <p:spPr>
          <a:xfrm flipH="1">
            <a:off x="5232238" y="3616250"/>
            <a:ext cx="311278" cy="1941062"/>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76EA4C90-A44E-4E98-B1D6-2F6A534BF79F}"/>
              </a:ext>
            </a:extLst>
          </p:cNvPr>
          <p:cNvCxnSpPr>
            <a:endCxn id="32" idx="0"/>
          </p:cNvCxnSpPr>
          <p:nvPr/>
        </p:nvCxnSpPr>
        <p:spPr>
          <a:xfrm>
            <a:off x="5955747" y="3717850"/>
            <a:ext cx="307094" cy="1858058"/>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F6C6F398-A865-4A3C-8F2B-656C052126C2}"/>
              </a:ext>
            </a:extLst>
          </p:cNvPr>
          <p:cNvCxnSpPr/>
          <p:nvPr/>
        </p:nvCxnSpPr>
        <p:spPr>
          <a:xfrm>
            <a:off x="6337264" y="3321954"/>
            <a:ext cx="2973080" cy="1445750"/>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C4D4ED9C-DB03-4716-8F73-13E6AE17ECFA}"/>
              </a:ext>
            </a:extLst>
          </p:cNvPr>
          <p:cNvCxnSpPr/>
          <p:nvPr/>
        </p:nvCxnSpPr>
        <p:spPr>
          <a:xfrm>
            <a:off x="6191051" y="3494077"/>
            <a:ext cx="1393190" cy="1609016"/>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2EBD93C9-1CB3-492B-AC2F-4F4DC5F5AD82}"/>
              </a:ext>
            </a:extLst>
          </p:cNvPr>
          <p:cNvSpPr txBox="1"/>
          <p:nvPr/>
        </p:nvSpPr>
        <p:spPr>
          <a:xfrm>
            <a:off x="5152766" y="4084005"/>
            <a:ext cx="1446858" cy="276999"/>
          </a:xfrm>
          <a:prstGeom prst="rect">
            <a:avLst/>
          </a:prstGeom>
          <a:solidFill>
            <a:schemeClr val="bg1"/>
          </a:solidFill>
          <a:ln>
            <a:solidFill>
              <a:schemeClr val="tx1"/>
            </a:solidFill>
          </a:ln>
        </p:spPr>
        <p:txBody>
          <a:bodyPr wrap="square" lIns="0" tIns="0" rIns="0" bIns="0" rtlCol="0">
            <a:spAutoFit/>
          </a:bodyPr>
          <a:lstStyle/>
          <a:p>
            <a:pPr algn="ctr" defTabSz="457200"/>
            <a:r>
              <a:rPr lang="ja-JP" altLang="en-US" dirty="0">
                <a:solidFill>
                  <a:prstClr val="black"/>
                </a:solidFill>
                <a:latin typeface="Meiryo UI" panose="020B0604030504040204" pitchFamily="50" charset="-128"/>
                <a:ea typeface="Meiryo UI" panose="020B0604030504040204" pitchFamily="50" charset="-128"/>
              </a:rPr>
              <a:t>保護管理者</a:t>
            </a:r>
          </a:p>
        </p:txBody>
      </p:sp>
      <p:sp>
        <p:nvSpPr>
          <p:cNvPr id="55" name="テキスト ボックス 54">
            <a:extLst>
              <a:ext uri="{FF2B5EF4-FFF2-40B4-BE49-F238E27FC236}">
                <a16:creationId xmlns:a16="http://schemas.microsoft.com/office/drawing/2014/main" id="{67A85685-6932-4202-BE44-FD483726ADC7}"/>
              </a:ext>
            </a:extLst>
          </p:cNvPr>
          <p:cNvSpPr txBox="1"/>
          <p:nvPr/>
        </p:nvSpPr>
        <p:spPr>
          <a:xfrm>
            <a:off x="1632836" y="3882875"/>
            <a:ext cx="1527360"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情報システム室等</a:t>
            </a:r>
          </a:p>
        </p:txBody>
      </p:sp>
      <p:sp>
        <p:nvSpPr>
          <p:cNvPr id="56" name="テキスト ボックス 55">
            <a:extLst>
              <a:ext uri="{FF2B5EF4-FFF2-40B4-BE49-F238E27FC236}">
                <a16:creationId xmlns:a16="http://schemas.microsoft.com/office/drawing/2014/main" id="{08BF424D-3C8A-46D5-9352-E48B4CAA255E}"/>
              </a:ext>
            </a:extLst>
          </p:cNvPr>
          <p:cNvSpPr txBox="1"/>
          <p:nvPr/>
        </p:nvSpPr>
        <p:spPr>
          <a:xfrm>
            <a:off x="3062037" y="6458754"/>
            <a:ext cx="1196306"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委託先</a:t>
            </a:r>
          </a:p>
        </p:txBody>
      </p:sp>
      <p:sp>
        <p:nvSpPr>
          <p:cNvPr id="57" name="テキスト ボックス 56">
            <a:extLst>
              <a:ext uri="{FF2B5EF4-FFF2-40B4-BE49-F238E27FC236}">
                <a16:creationId xmlns:a16="http://schemas.microsoft.com/office/drawing/2014/main" id="{6F028402-D1A8-4643-96F8-F5AA62A343DA}"/>
              </a:ext>
            </a:extLst>
          </p:cNvPr>
          <p:cNvSpPr txBox="1"/>
          <p:nvPr/>
        </p:nvSpPr>
        <p:spPr>
          <a:xfrm>
            <a:off x="1608882" y="5223685"/>
            <a:ext cx="1754977"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事務マニュアル等</a:t>
            </a:r>
          </a:p>
        </p:txBody>
      </p:sp>
      <p:sp>
        <p:nvSpPr>
          <p:cNvPr id="58" name="テキスト ボックス 57">
            <a:extLst>
              <a:ext uri="{FF2B5EF4-FFF2-40B4-BE49-F238E27FC236}">
                <a16:creationId xmlns:a16="http://schemas.microsoft.com/office/drawing/2014/main" id="{0C4BAA6B-D100-4082-BF99-F2D7767BAD09}"/>
              </a:ext>
            </a:extLst>
          </p:cNvPr>
          <p:cNvSpPr txBox="1"/>
          <p:nvPr/>
        </p:nvSpPr>
        <p:spPr>
          <a:xfrm>
            <a:off x="8883181" y="4235081"/>
            <a:ext cx="1950481"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執務室等</a:t>
            </a:r>
          </a:p>
        </p:txBody>
      </p:sp>
      <p:sp>
        <p:nvSpPr>
          <p:cNvPr id="59" name="テキスト ボックス 58">
            <a:extLst>
              <a:ext uri="{FF2B5EF4-FFF2-40B4-BE49-F238E27FC236}">
                <a16:creationId xmlns:a16="http://schemas.microsoft.com/office/drawing/2014/main" id="{2877585C-4C3F-4813-8D66-D4A1514EC8E8}"/>
              </a:ext>
            </a:extLst>
          </p:cNvPr>
          <p:cNvSpPr txBox="1"/>
          <p:nvPr/>
        </p:nvSpPr>
        <p:spPr>
          <a:xfrm>
            <a:off x="7302816" y="6514130"/>
            <a:ext cx="1983857"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書類等の管理</a:t>
            </a:r>
          </a:p>
        </p:txBody>
      </p:sp>
      <p:sp>
        <p:nvSpPr>
          <p:cNvPr id="60" name="テキスト ボックス 59">
            <a:extLst>
              <a:ext uri="{FF2B5EF4-FFF2-40B4-BE49-F238E27FC236}">
                <a16:creationId xmlns:a16="http://schemas.microsoft.com/office/drawing/2014/main" id="{A170E7F5-7517-4C34-86AC-43F1EE2C9893}"/>
              </a:ext>
            </a:extLst>
          </p:cNvPr>
          <p:cNvSpPr txBox="1"/>
          <p:nvPr/>
        </p:nvSpPr>
        <p:spPr>
          <a:xfrm>
            <a:off x="9168082" y="5572559"/>
            <a:ext cx="1707835"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書類等の持ち運び</a:t>
            </a:r>
          </a:p>
        </p:txBody>
      </p:sp>
      <p:sp>
        <p:nvSpPr>
          <p:cNvPr id="61" name="テキスト ボックス 60">
            <a:extLst>
              <a:ext uri="{FF2B5EF4-FFF2-40B4-BE49-F238E27FC236}">
                <a16:creationId xmlns:a16="http://schemas.microsoft.com/office/drawing/2014/main" id="{0AD588F1-A4A5-4CDD-B4E5-71D54F315001}"/>
              </a:ext>
            </a:extLst>
          </p:cNvPr>
          <p:cNvSpPr txBox="1"/>
          <p:nvPr/>
        </p:nvSpPr>
        <p:spPr>
          <a:xfrm>
            <a:off x="6103820" y="6526331"/>
            <a:ext cx="693222"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廃棄</a:t>
            </a:r>
          </a:p>
        </p:txBody>
      </p:sp>
      <p:sp>
        <p:nvSpPr>
          <p:cNvPr id="62" name="テキスト ボックス 61">
            <a:extLst>
              <a:ext uri="{FF2B5EF4-FFF2-40B4-BE49-F238E27FC236}">
                <a16:creationId xmlns:a16="http://schemas.microsoft.com/office/drawing/2014/main" id="{0CC035BD-5270-41A4-88E7-C2AF77A816E8}"/>
              </a:ext>
            </a:extLst>
          </p:cNvPr>
          <p:cNvSpPr txBox="1"/>
          <p:nvPr/>
        </p:nvSpPr>
        <p:spPr>
          <a:xfrm>
            <a:off x="4388553" y="6443420"/>
            <a:ext cx="1000566" cy="307777"/>
          </a:xfrm>
          <a:prstGeom prst="rect">
            <a:avLst/>
          </a:prstGeom>
          <a:noFill/>
          <a:ln>
            <a:noFill/>
          </a:ln>
        </p:spPr>
        <p:txBody>
          <a:bodyPr wrap="square" rtlCol="0">
            <a:spAutoFit/>
          </a:bodyPr>
          <a:lstStyle/>
          <a:p>
            <a:pPr algn="ctr" defTabSz="457200"/>
            <a:r>
              <a:rPr lang="ja-JP" altLang="en-US" sz="1400" dirty="0">
                <a:solidFill>
                  <a:prstClr val="black"/>
                </a:solidFill>
                <a:latin typeface="Meiryo UI" panose="020B0604030504040204" pitchFamily="50" charset="-128"/>
                <a:ea typeface="Meiryo UI" panose="020B0604030504040204" pitchFamily="50" charset="-128"/>
              </a:rPr>
              <a:t>利用端末</a:t>
            </a:r>
          </a:p>
        </p:txBody>
      </p:sp>
      <p:sp>
        <p:nvSpPr>
          <p:cNvPr id="63" name="吹き出し: 角を丸めた四角形 62">
            <a:extLst>
              <a:ext uri="{FF2B5EF4-FFF2-40B4-BE49-F238E27FC236}">
                <a16:creationId xmlns:a16="http://schemas.microsoft.com/office/drawing/2014/main" id="{04F11D03-6482-43BE-9D56-8D9FE3438186}"/>
              </a:ext>
            </a:extLst>
          </p:cNvPr>
          <p:cNvSpPr/>
          <p:nvPr/>
        </p:nvSpPr>
        <p:spPr>
          <a:xfrm>
            <a:off x="3109046" y="1490571"/>
            <a:ext cx="7216014" cy="752063"/>
          </a:xfrm>
          <a:prstGeom prst="wedgeRoundRectCallout">
            <a:avLst>
              <a:gd name="adj1" fmla="val -52475"/>
              <a:gd name="adj2" fmla="val -5449"/>
              <a:gd name="adj3" fmla="val 16667"/>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tlCol="0" anchor="ctr"/>
          <a:lstStyle/>
          <a:p>
            <a:pPr algn="ctr"/>
            <a:r>
              <a:rPr kumimoji="0" lang="ja-JP" altLang="en-US" b="1" kern="0" dirty="0">
                <a:solidFill>
                  <a:prstClr val="black"/>
                </a:solidFill>
                <a:latin typeface="メイリオ" panose="020B0604030504040204" pitchFamily="50" charset="-128"/>
                <a:ea typeface="メイリオ" panose="020B0604030504040204" pitchFamily="50" charset="-128"/>
              </a:rPr>
              <a:t>「保護管理者」は、保有個人情報を取り扱う各課室等に１人置かれ、課室の責任者として様々な事柄を監督します。</a:t>
            </a:r>
          </a:p>
        </p:txBody>
      </p:sp>
      <p:pic>
        <p:nvPicPr>
          <p:cNvPr id="64" name="図 63" descr="アイコン が含まれている画像&#10;&#10;自動的に生成された説明">
            <a:extLst>
              <a:ext uri="{FF2B5EF4-FFF2-40B4-BE49-F238E27FC236}">
                <a16:creationId xmlns:a16="http://schemas.microsoft.com/office/drawing/2014/main" id="{A984D903-DA58-43AE-AE39-B42865B3E05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45766" y="1373146"/>
            <a:ext cx="946662" cy="1213365"/>
          </a:xfrm>
          <a:prstGeom prst="rect">
            <a:avLst/>
          </a:prstGeom>
        </p:spPr>
      </p:pic>
    </p:spTree>
    <p:extLst>
      <p:ext uri="{BB962C8B-B14F-4D97-AF65-F5344CB8AC3E}">
        <p14:creationId xmlns:p14="http://schemas.microsoft.com/office/powerpoint/2010/main" val="210881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2800">
                <a:solidFill>
                  <a:prstClr val="black">
                    <a:lumMod val="65000"/>
                    <a:lumOff val="35000"/>
                  </a:prstClr>
                </a:solidFill>
                <a:latin typeface="Meiryo UI" panose="020B0604030504040204" pitchFamily="50" charset="-128"/>
                <a:ea typeface="Meiryo UI" panose="020B0604030504040204" pitchFamily="50" charset="-128"/>
              </a:rPr>
              <a:t>個人情報保護法に基づく実地調査における主な指導事例</a:t>
            </a:r>
            <a:endParaRPr lang="en-US" altLang="ja-JP" sz="28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30</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166CD00A-735C-14EA-5FC3-BF861E4E2A8A}"/>
              </a:ext>
            </a:extLst>
          </p:cNvPr>
          <p:cNvSpPr txBox="1"/>
          <p:nvPr/>
        </p:nvSpPr>
        <p:spPr>
          <a:xfrm>
            <a:off x="1702171" y="947877"/>
            <a:ext cx="9181196" cy="276999"/>
          </a:xfrm>
          <a:prstGeom prst="rect">
            <a:avLst/>
          </a:prstGeom>
          <a:noFill/>
        </p:spPr>
        <p:txBody>
          <a:bodyPr wrap="square">
            <a:spAutoFit/>
          </a:bodyPr>
          <a:lstStyle/>
          <a:p>
            <a:pPr defTabSz="457200">
              <a:defRPr/>
            </a:pPr>
            <a:r>
              <a:rPr kumimoji="0" lang="ja-JP" altLang="en-US" sz="1200">
                <a:solidFill>
                  <a:prstClr val="black"/>
                </a:solidFill>
                <a:latin typeface="Meiryo UI" panose="020B0604030504040204" pitchFamily="50" charset="-128"/>
                <a:ea typeface="Meiryo UI" panose="020B0604030504040204" pitchFamily="50" charset="-128"/>
              </a:rPr>
              <a:t>（出典：保有個人情報等を適正に取り扱うための取組の徹底について（令和</a:t>
            </a:r>
            <a:r>
              <a:rPr kumimoji="0" lang="en-US" altLang="ja-JP" sz="1200">
                <a:solidFill>
                  <a:prstClr val="black"/>
                </a:solidFill>
                <a:latin typeface="Meiryo UI" panose="020B0604030504040204" pitchFamily="50" charset="-128"/>
                <a:ea typeface="Meiryo UI" panose="020B0604030504040204" pitchFamily="50" charset="-128"/>
              </a:rPr>
              <a:t>5</a:t>
            </a:r>
            <a:r>
              <a:rPr kumimoji="0" lang="ja-JP" altLang="en-US" sz="1200">
                <a:solidFill>
                  <a:prstClr val="black"/>
                </a:solidFill>
                <a:latin typeface="Meiryo UI" panose="020B0604030504040204" pitchFamily="50" charset="-128"/>
                <a:ea typeface="Meiryo UI" panose="020B0604030504040204" pitchFamily="50" charset="-128"/>
              </a:rPr>
              <a:t>年</a:t>
            </a:r>
            <a:r>
              <a:rPr kumimoji="0" lang="en-US" altLang="ja-JP" sz="1200">
                <a:solidFill>
                  <a:prstClr val="black"/>
                </a:solidFill>
                <a:latin typeface="Meiryo UI" panose="020B0604030504040204" pitchFamily="50" charset="-128"/>
                <a:ea typeface="Meiryo UI" panose="020B0604030504040204" pitchFamily="50" charset="-128"/>
              </a:rPr>
              <a:t>11</a:t>
            </a:r>
            <a:r>
              <a:rPr kumimoji="0" lang="ja-JP" altLang="en-US" sz="1200">
                <a:solidFill>
                  <a:prstClr val="black"/>
                </a:solidFill>
                <a:latin typeface="Meiryo UI" panose="020B0604030504040204" pitchFamily="50" charset="-128"/>
                <a:ea typeface="Meiryo UI" panose="020B0604030504040204" pitchFamily="50" charset="-128"/>
              </a:rPr>
              <a:t>月</a:t>
            </a:r>
            <a:r>
              <a:rPr kumimoji="0" lang="en-US" altLang="ja-JP" sz="1200">
                <a:solidFill>
                  <a:prstClr val="black"/>
                </a:solidFill>
                <a:latin typeface="Meiryo UI" panose="020B0604030504040204" pitchFamily="50" charset="-128"/>
                <a:ea typeface="Meiryo UI" panose="020B0604030504040204" pitchFamily="50" charset="-128"/>
              </a:rPr>
              <a:t>8</a:t>
            </a:r>
            <a:r>
              <a:rPr kumimoji="0" lang="ja-JP" altLang="en-US" sz="1200">
                <a:solidFill>
                  <a:prstClr val="black"/>
                </a:solidFill>
                <a:latin typeface="Meiryo UI" panose="020B0604030504040204" pitchFamily="50" charset="-128"/>
                <a:ea typeface="Meiryo UI" panose="020B0604030504040204" pitchFamily="50" charset="-128"/>
              </a:rPr>
              <a:t>日付</a:t>
            </a:r>
            <a:r>
              <a:rPr kumimoji="0" lang="zh-TW" altLang="en-US" sz="1200">
                <a:solidFill>
                  <a:prstClr val="black"/>
                </a:solidFill>
                <a:latin typeface="Meiryo UI" panose="020B0604030504040204" pitchFamily="50" charset="-128"/>
                <a:ea typeface="Meiryo UI" panose="020B0604030504040204" pitchFamily="50" charset="-128"/>
              </a:rPr>
              <a:t>個人情報保護委員会事務局参事官</a:t>
            </a:r>
            <a:r>
              <a:rPr kumimoji="0" lang="ja-JP" altLang="en-US" sz="1200">
                <a:solidFill>
                  <a:prstClr val="black"/>
                </a:solidFill>
                <a:latin typeface="Meiryo UI" panose="020B0604030504040204" pitchFamily="50" charset="-128"/>
                <a:ea typeface="Meiryo UI" panose="020B0604030504040204" pitchFamily="50" charset="-128"/>
              </a:rPr>
              <a:t>通知））</a:t>
            </a:r>
          </a:p>
        </p:txBody>
      </p:sp>
      <p:graphicFrame>
        <p:nvGraphicFramePr>
          <p:cNvPr id="4" name="表 4">
            <a:extLst>
              <a:ext uri="{FF2B5EF4-FFF2-40B4-BE49-F238E27FC236}">
                <a16:creationId xmlns:a16="http://schemas.microsoft.com/office/drawing/2014/main" id="{82B8829D-A3ED-DE34-8969-1107498812D1}"/>
              </a:ext>
            </a:extLst>
          </p:cNvPr>
          <p:cNvGraphicFramePr>
            <a:graphicFrameLocks noGrp="1"/>
          </p:cNvGraphicFramePr>
          <p:nvPr/>
        </p:nvGraphicFramePr>
        <p:xfrm>
          <a:off x="1771521" y="1423038"/>
          <a:ext cx="9134605" cy="5374640"/>
        </p:xfrm>
        <a:graphic>
          <a:graphicData uri="http://schemas.openxmlformats.org/drawingml/2006/table">
            <a:tbl>
              <a:tblPr firstRow="1" bandRow="1">
                <a:tableStyleId>{5940675A-B579-460E-94D1-54222C63F5DA}</a:tableStyleId>
              </a:tblPr>
              <a:tblGrid>
                <a:gridCol w="1449235">
                  <a:extLst>
                    <a:ext uri="{9D8B030D-6E8A-4147-A177-3AD203B41FA5}">
                      <a16:colId xmlns:a16="http://schemas.microsoft.com/office/drawing/2014/main" val="1636618147"/>
                    </a:ext>
                  </a:extLst>
                </a:gridCol>
                <a:gridCol w="7685370">
                  <a:extLst>
                    <a:ext uri="{9D8B030D-6E8A-4147-A177-3AD203B41FA5}">
                      <a16:colId xmlns:a16="http://schemas.microsoft.com/office/drawing/2014/main" val="922619417"/>
                    </a:ext>
                  </a:extLst>
                </a:gridCol>
              </a:tblGrid>
              <a:tr h="370840">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項目</a:t>
                      </a:r>
                    </a:p>
                  </a:txBody>
                  <a:tcPr>
                    <a:solidFill>
                      <a:srgbClr val="002060"/>
                    </a:solidFill>
                  </a:tcPr>
                </a:tc>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指導事例</a:t>
                      </a:r>
                    </a:p>
                  </a:txBody>
                  <a:tcPr>
                    <a:solidFill>
                      <a:srgbClr val="002060"/>
                    </a:solidFill>
                  </a:tcPr>
                </a:tc>
                <a:extLst>
                  <a:ext uri="{0D108BD9-81ED-4DB2-BD59-A6C34878D82A}">
                    <a16:rowId xmlns:a16="http://schemas.microsoft.com/office/drawing/2014/main" val="345039984"/>
                  </a:ext>
                </a:extLst>
              </a:tr>
              <a:tr h="370840">
                <a:tc>
                  <a:txBody>
                    <a:bodyPr/>
                    <a:lstStyle/>
                    <a:p>
                      <a:r>
                        <a:rPr kumimoji="1" lang="ja-JP" altLang="ja-JP" sz="1400" kern="1200">
                          <a:solidFill>
                            <a:schemeClr val="dk1"/>
                          </a:solidFill>
                          <a:effectLst/>
                          <a:latin typeface="Meiryo UI" panose="020B0604030504040204" pitchFamily="50" charset="-128"/>
                          <a:ea typeface="Meiryo UI" panose="020B0604030504040204" pitchFamily="50" charset="-128"/>
                        </a:rPr>
                        <a:t>個人情報ファイル簿の作成及び公表</a:t>
                      </a:r>
                      <a:endParaRPr kumimoji="1" lang="ja-JP" altLang="en-US" sz="1400">
                        <a:latin typeface="Meiryo UI" panose="020B0604030504040204" pitchFamily="50" charset="-128"/>
                        <a:ea typeface="Meiryo UI" panose="020B0604030504040204" pitchFamily="50" charset="-128"/>
                      </a:endParaRPr>
                    </a:p>
                  </a:txBody>
                  <a:tcPr/>
                </a:tc>
                <a:tc>
                  <a:txBody>
                    <a:bodyPr/>
                    <a:lstStyle/>
                    <a:p>
                      <a:pPr marL="85725" indent="-85725"/>
                      <a:r>
                        <a:rPr kumimoji="1" lang="ja-JP" altLang="ja-JP" sz="1400" kern="1200">
                          <a:solidFill>
                            <a:schemeClr val="dk1"/>
                          </a:solidFill>
                          <a:effectLst/>
                          <a:latin typeface="Meiryo UI" panose="020B0604030504040204" pitchFamily="50" charset="-128"/>
                          <a:ea typeface="Meiryo UI" panose="020B0604030504040204" pitchFamily="50" charset="-128"/>
                        </a:rPr>
                        <a:t>・個人情報ファイル簿の作成及び公表を行っていなかった。</a:t>
                      </a:r>
                    </a:p>
                    <a:p>
                      <a:pPr marL="85725" indent="-85725"/>
                      <a:r>
                        <a:rPr kumimoji="1" lang="ja-JP" altLang="ja-JP" sz="1400" kern="1200">
                          <a:solidFill>
                            <a:schemeClr val="dk1"/>
                          </a:solidFill>
                          <a:effectLst/>
                          <a:latin typeface="Meiryo UI" panose="020B0604030504040204" pitchFamily="50" charset="-128"/>
                          <a:ea typeface="Meiryo UI" panose="020B0604030504040204" pitchFamily="50" charset="-128"/>
                        </a:rPr>
                        <a:t>・個人情報ファイル簿を管理する部署名の変更等があったにもかかわらず、個人情報ファイル簿を修正していなかった。</a:t>
                      </a:r>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02662423"/>
                  </a:ext>
                </a:extLst>
              </a:tr>
              <a:tr h="370840">
                <a:tc>
                  <a:txBody>
                    <a:bodyPr/>
                    <a:lstStyle/>
                    <a:p>
                      <a:r>
                        <a:rPr kumimoji="1" lang="ja-JP" altLang="en-US" sz="1400">
                          <a:latin typeface="Meiryo UI" panose="020B0604030504040204" pitchFamily="50" charset="-128"/>
                          <a:ea typeface="Meiryo UI" panose="020B0604030504040204" pitchFamily="50" charset="-128"/>
                        </a:rPr>
                        <a:t>漏えい時等の対応</a:t>
                      </a:r>
                    </a:p>
                  </a:txBody>
                  <a:tcPr/>
                </a:tc>
                <a:tc>
                  <a:txBody>
                    <a:bodyPr/>
                    <a:lstStyle/>
                    <a:p>
                      <a:pPr marL="85725" indent="-85725"/>
                      <a:r>
                        <a:rPr kumimoji="1" lang="ja-JP" altLang="en-US" sz="1400">
                          <a:latin typeface="Meiryo UI" panose="020B0604030504040204" pitchFamily="50" charset="-128"/>
                          <a:ea typeface="Meiryo UI" panose="020B0604030504040204" pitchFamily="50" charset="-128"/>
                        </a:rPr>
                        <a:t>・要配慮個人情報の漏えい事案について、個人の権利利益を害するおそれが小さいと判断し、当該事案を個人情報保護委員会へ報告していなかった。</a:t>
                      </a:r>
                    </a:p>
                  </a:txBody>
                  <a:tcPr/>
                </a:tc>
                <a:extLst>
                  <a:ext uri="{0D108BD9-81ED-4DB2-BD59-A6C34878D82A}">
                    <a16:rowId xmlns:a16="http://schemas.microsoft.com/office/drawing/2014/main" val="1506347031"/>
                  </a:ext>
                </a:extLst>
              </a:tr>
              <a:tr h="370840">
                <a:tc>
                  <a:txBody>
                    <a:bodyPr/>
                    <a:lstStyle/>
                    <a:p>
                      <a:r>
                        <a:rPr kumimoji="1" lang="ja-JP" altLang="en-US" sz="1400">
                          <a:latin typeface="Meiryo UI" panose="020B0604030504040204" pitchFamily="50" charset="-128"/>
                          <a:ea typeface="Meiryo UI" panose="020B0604030504040204" pitchFamily="50" charset="-128"/>
                        </a:rPr>
                        <a:t>規程の整備等</a:t>
                      </a:r>
                    </a:p>
                  </a:txBody>
                  <a:tcPr/>
                </a:tc>
                <a:tc>
                  <a:txBody>
                    <a:bodyPr/>
                    <a:lstStyle/>
                    <a:p>
                      <a:r>
                        <a:rPr kumimoji="1" lang="ja-JP" altLang="en-US" sz="1400">
                          <a:latin typeface="Meiryo UI" panose="020B0604030504040204" pitchFamily="50" charset="-128"/>
                          <a:ea typeface="Meiryo UI" panose="020B0604030504040204" pitchFamily="50" charset="-128"/>
                        </a:rPr>
                        <a:t>・個人情報の取扱いに係る取扱規程等が作成されていなかった。</a:t>
                      </a:r>
                    </a:p>
                    <a:p>
                      <a:pPr marL="85725" indent="-85725"/>
                      <a:r>
                        <a:rPr kumimoji="1" lang="ja-JP" altLang="en-US" sz="1400">
                          <a:latin typeface="Meiryo UI" panose="020B0604030504040204" pitchFamily="50" charset="-128"/>
                          <a:ea typeface="Meiryo UI" panose="020B0604030504040204" pitchFamily="50" charset="-128"/>
                        </a:rPr>
                        <a:t>・保護担当者の選任規定や事務対応ガイドに規定する研修が記載されていないなど、対策基準の内容が不十分であった。</a:t>
                      </a:r>
                    </a:p>
                  </a:txBody>
                  <a:tcPr/>
                </a:tc>
                <a:extLst>
                  <a:ext uri="{0D108BD9-81ED-4DB2-BD59-A6C34878D82A}">
                    <a16:rowId xmlns:a16="http://schemas.microsoft.com/office/drawing/2014/main" val="3393646728"/>
                  </a:ext>
                </a:extLst>
              </a:tr>
              <a:tr h="370840">
                <a:tc>
                  <a:txBody>
                    <a:bodyPr/>
                    <a:lstStyle/>
                    <a:p>
                      <a:r>
                        <a:rPr kumimoji="1" lang="ja-JP" altLang="en-US" sz="1400">
                          <a:latin typeface="Meiryo UI" panose="020B0604030504040204" pitchFamily="50" charset="-128"/>
                          <a:ea typeface="Meiryo UI" panose="020B0604030504040204" pitchFamily="50" charset="-128"/>
                        </a:rPr>
                        <a:t>組織体制の整備</a:t>
                      </a:r>
                    </a:p>
                  </a:txBody>
                  <a:tcPr/>
                </a:tc>
                <a:tc>
                  <a:txBody>
                    <a:bodyPr/>
                    <a:lstStyle/>
                    <a:p>
                      <a:r>
                        <a:rPr kumimoji="1" lang="ja-JP" altLang="en-US" sz="1400">
                          <a:latin typeface="Meiryo UI" panose="020B0604030504040204" pitchFamily="50" charset="-128"/>
                          <a:ea typeface="Meiryo UI" panose="020B0604030504040204" pitchFamily="50" charset="-128"/>
                        </a:rPr>
                        <a:t>・個人情報保護委員会への漏えい等を報告する体制・手順が整備されていなかった。</a:t>
                      </a:r>
                    </a:p>
                  </a:txBody>
                  <a:tcPr/>
                </a:tc>
                <a:extLst>
                  <a:ext uri="{0D108BD9-81ED-4DB2-BD59-A6C34878D82A}">
                    <a16:rowId xmlns:a16="http://schemas.microsoft.com/office/drawing/2014/main" val="2383155008"/>
                  </a:ext>
                </a:extLst>
              </a:tr>
              <a:tr h="370840">
                <a:tc>
                  <a:txBody>
                    <a:bodyPr/>
                    <a:lstStyle/>
                    <a:p>
                      <a:r>
                        <a:rPr kumimoji="1" lang="ja-JP" altLang="en-US" sz="1400">
                          <a:latin typeface="Meiryo UI" panose="020B0604030504040204" pitchFamily="50" charset="-128"/>
                          <a:ea typeface="Meiryo UI" panose="020B0604030504040204" pitchFamily="50" charset="-128"/>
                        </a:rPr>
                        <a:t>教育研修</a:t>
                      </a:r>
                    </a:p>
                  </a:txBody>
                  <a:tcPr/>
                </a:tc>
                <a:tc>
                  <a:txBody>
                    <a:bodyPr/>
                    <a:lstStyle/>
                    <a:p>
                      <a:r>
                        <a:rPr kumimoji="1" lang="ja-JP" altLang="en-US" sz="1400" dirty="0">
                          <a:latin typeface="Meiryo UI" panose="020B0604030504040204" pitchFamily="50" charset="-128"/>
                          <a:ea typeface="Meiryo UI" panose="020B0604030504040204" pitchFamily="50" charset="-128"/>
                        </a:rPr>
                        <a:t>・研修に関する規定を作成していなかった。</a:t>
                      </a:r>
                    </a:p>
                    <a:p>
                      <a:pPr marL="85725" indent="-85725"/>
                      <a:r>
                        <a:rPr kumimoji="1" lang="ja-JP" altLang="en-US" sz="1400" dirty="0">
                          <a:latin typeface="Meiryo UI" panose="020B0604030504040204" pitchFamily="50" charset="-128"/>
                          <a:ea typeface="Meiryo UI" panose="020B0604030504040204" pitchFamily="50" charset="-128"/>
                        </a:rPr>
                        <a:t>・研修について、保有個人情報の取扱い及び個人情報の保護に関する事項を含んでおらず、研修内容が不十分であった。</a:t>
                      </a:r>
                    </a:p>
                    <a:p>
                      <a:pPr marL="85725" indent="-85725"/>
                      <a:r>
                        <a:rPr kumimoji="1" lang="ja-JP" altLang="en-US" sz="1400" dirty="0">
                          <a:latin typeface="Meiryo UI" panose="020B0604030504040204" pitchFamily="50" charset="-128"/>
                          <a:ea typeface="Meiryo UI" panose="020B0604030504040204" pitchFamily="50" charset="-128"/>
                        </a:rPr>
                        <a:t>・以下の者に対する研修が実施されていなかった。</a:t>
                      </a:r>
                    </a:p>
                    <a:p>
                      <a:pPr marL="85725" indent="-85725"/>
                      <a:r>
                        <a:rPr kumimoji="1" lang="ja-JP" altLang="en-US" sz="1400" dirty="0">
                          <a:latin typeface="Meiryo UI" panose="020B0604030504040204" pitchFamily="50" charset="-128"/>
                          <a:ea typeface="Meiryo UI" panose="020B0604030504040204" pitchFamily="50" charset="-128"/>
                        </a:rPr>
                        <a:t>①　保有個人情報の取扱いに従事する職員</a:t>
                      </a:r>
                    </a:p>
                    <a:p>
                      <a:pPr marL="85725" indent="-85725"/>
                      <a:r>
                        <a:rPr kumimoji="1" lang="ja-JP" altLang="en-US" sz="1400" dirty="0">
                          <a:latin typeface="Meiryo UI" panose="020B0604030504040204" pitchFamily="50" charset="-128"/>
                          <a:ea typeface="Meiryo UI" panose="020B0604030504040204" pitchFamily="50" charset="-128"/>
                        </a:rPr>
                        <a:t>②　保有個人情報を取り扱う情報システムの管理に関する事務に従事する職員</a:t>
                      </a:r>
                    </a:p>
                    <a:p>
                      <a:pPr marL="85725" indent="-85725"/>
                      <a:r>
                        <a:rPr kumimoji="1" lang="ja-JP" altLang="en-US" sz="1400" dirty="0">
                          <a:latin typeface="Meiryo UI" panose="020B0604030504040204" pitchFamily="50" charset="-128"/>
                          <a:ea typeface="Meiryo UI" panose="020B0604030504040204" pitchFamily="50" charset="-128"/>
                        </a:rPr>
                        <a:t>③</a:t>
                      </a:r>
                      <a:r>
                        <a:rPr kumimoji="1" lang="ja-JP" altLang="en-US" sz="1400" b="0" dirty="0">
                          <a:solidFill>
                            <a:schemeClr val="tx1"/>
                          </a:solidFill>
                          <a:latin typeface="Meiryo UI" panose="020B0604030504040204" pitchFamily="50" charset="-128"/>
                          <a:ea typeface="Meiryo UI" panose="020B0604030504040204" pitchFamily="50" charset="-128"/>
                        </a:rPr>
                        <a:t>　保護管理者及び保護担当者</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・研修について、受講対象者を新規採用職員、新任係長級職員等のみとしているなど、一部の職員の受講にとどまり、受講すべき職員が受講していなかった。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・研修の受講対象者を把握していなかったため、一部の職員が受講していなかった。</a:t>
                      </a:r>
                    </a:p>
                    <a:p>
                      <a:pPr marL="85725" indent="-85725"/>
                      <a:r>
                        <a:rPr kumimoji="1" lang="ja-JP" altLang="en-US" sz="1400" dirty="0">
                          <a:latin typeface="Meiryo UI" panose="020B0604030504040204" pitchFamily="50" charset="-128"/>
                          <a:ea typeface="Meiryo UI" panose="020B0604030504040204" pitchFamily="50" charset="-128"/>
                        </a:rPr>
                        <a:t>・保有個人情報の取扱いに従事する職員に対する研修について、研修動画の閲覧等を指示していたものの、その受講状況を確認していなかった。また、個人データを取り扱う非常勤職員を受講対象としていなかった。</a:t>
                      </a:r>
                    </a:p>
                  </a:txBody>
                  <a:tcPr/>
                </a:tc>
                <a:extLst>
                  <a:ext uri="{0D108BD9-81ED-4DB2-BD59-A6C34878D82A}">
                    <a16:rowId xmlns:a16="http://schemas.microsoft.com/office/drawing/2014/main" val="753161218"/>
                  </a:ext>
                </a:extLst>
              </a:tr>
            </a:tbl>
          </a:graphicData>
        </a:graphic>
      </p:graphicFrame>
    </p:spTree>
    <p:extLst>
      <p:ext uri="{BB962C8B-B14F-4D97-AF65-F5344CB8AC3E}">
        <p14:creationId xmlns:p14="http://schemas.microsoft.com/office/powerpoint/2010/main" val="2451325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2800">
                <a:solidFill>
                  <a:prstClr val="black">
                    <a:lumMod val="65000"/>
                    <a:lumOff val="35000"/>
                  </a:prstClr>
                </a:solidFill>
                <a:latin typeface="Meiryo UI" panose="020B0604030504040204" pitchFamily="50" charset="-128"/>
                <a:ea typeface="Meiryo UI" panose="020B0604030504040204" pitchFamily="50" charset="-128"/>
              </a:rPr>
              <a:t>個人情報保護法に基づく実地調査における主な指導事例</a:t>
            </a:r>
            <a:endParaRPr lang="en-US" altLang="ja-JP" sz="28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31</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166CD00A-735C-14EA-5FC3-BF861E4E2A8A}"/>
              </a:ext>
            </a:extLst>
          </p:cNvPr>
          <p:cNvSpPr txBox="1"/>
          <p:nvPr/>
        </p:nvSpPr>
        <p:spPr>
          <a:xfrm>
            <a:off x="1702171" y="947877"/>
            <a:ext cx="9181196" cy="276999"/>
          </a:xfrm>
          <a:prstGeom prst="rect">
            <a:avLst/>
          </a:prstGeom>
          <a:noFill/>
        </p:spPr>
        <p:txBody>
          <a:bodyPr wrap="square">
            <a:spAutoFit/>
          </a:bodyPr>
          <a:lstStyle/>
          <a:p>
            <a:pPr defTabSz="457200">
              <a:defRPr/>
            </a:pPr>
            <a:r>
              <a:rPr kumimoji="0" lang="ja-JP" altLang="en-US" sz="1200">
                <a:solidFill>
                  <a:prstClr val="black"/>
                </a:solidFill>
                <a:latin typeface="Meiryo UI" panose="020B0604030504040204" pitchFamily="50" charset="-128"/>
                <a:ea typeface="Meiryo UI" panose="020B0604030504040204" pitchFamily="50" charset="-128"/>
              </a:rPr>
              <a:t>（出典：保有個人情報等を適正に取り扱うための取組の徹底について（令和</a:t>
            </a:r>
            <a:r>
              <a:rPr kumimoji="0" lang="en-US" altLang="ja-JP" sz="1200">
                <a:solidFill>
                  <a:prstClr val="black"/>
                </a:solidFill>
                <a:latin typeface="Meiryo UI" panose="020B0604030504040204" pitchFamily="50" charset="-128"/>
                <a:ea typeface="Meiryo UI" panose="020B0604030504040204" pitchFamily="50" charset="-128"/>
              </a:rPr>
              <a:t>5</a:t>
            </a:r>
            <a:r>
              <a:rPr kumimoji="0" lang="ja-JP" altLang="en-US" sz="1200">
                <a:solidFill>
                  <a:prstClr val="black"/>
                </a:solidFill>
                <a:latin typeface="Meiryo UI" panose="020B0604030504040204" pitchFamily="50" charset="-128"/>
                <a:ea typeface="Meiryo UI" panose="020B0604030504040204" pitchFamily="50" charset="-128"/>
              </a:rPr>
              <a:t>年</a:t>
            </a:r>
            <a:r>
              <a:rPr kumimoji="0" lang="en-US" altLang="ja-JP" sz="1200">
                <a:solidFill>
                  <a:prstClr val="black"/>
                </a:solidFill>
                <a:latin typeface="Meiryo UI" panose="020B0604030504040204" pitchFamily="50" charset="-128"/>
                <a:ea typeface="Meiryo UI" panose="020B0604030504040204" pitchFamily="50" charset="-128"/>
              </a:rPr>
              <a:t>11</a:t>
            </a:r>
            <a:r>
              <a:rPr kumimoji="0" lang="ja-JP" altLang="en-US" sz="1200">
                <a:solidFill>
                  <a:prstClr val="black"/>
                </a:solidFill>
                <a:latin typeface="Meiryo UI" panose="020B0604030504040204" pitchFamily="50" charset="-128"/>
                <a:ea typeface="Meiryo UI" panose="020B0604030504040204" pitchFamily="50" charset="-128"/>
              </a:rPr>
              <a:t>月</a:t>
            </a:r>
            <a:r>
              <a:rPr kumimoji="0" lang="en-US" altLang="ja-JP" sz="1200">
                <a:solidFill>
                  <a:prstClr val="black"/>
                </a:solidFill>
                <a:latin typeface="Meiryo UI" panose="020B0604030504040204" pitchFamily="50" charset="-128"/>
                <a:ea typeface="Meiryo UI" panose="020B0604030504040204" pitchFamily="50" charset="-128"/>
              </a:rPr>
              <a:t>8</a:t>
            </a:r>
            <a:r>
              <a:rPr kumimoji="0" lang="ja-JP" altLang="en-US" sz="1200">
                <a:solidFill>
                  <a:prstClr val="black"/>
                </a:solidFill>
                <a:latin typeface="Meiryo UI" panose="020B0604030504040204" pitchFamily="50" charset="-128"/>
                <a:ea typeface="Meiryo UI" panose="020B0604030504040204" pitchFamily="50" charset="-128"/>
              </a:rPr>
              <a:t>日付</a:t>
            </a:r>
            <a:r>
              <a:rPr kumimoji="0" lang="zh-TW" altLang="en-US" sz="1200">
                <a:solidFill>
                  <a:prstClr val="black"/>
                </a:solidFill>
                <a:latin typeface="Meiryo UI" panose="020B0604030504040204" pitchFamily="50" charset="-128"/>
                <a:ea typeface="Meiryo UI" panose="020B0604030504040204" pitchFamily="50" charset="-128"/>
              </a:rPr>
              <a:t>個人情報保護委員会事務局参事官</a:t>
            </a:r>
            <a:r>
              <a:rPr kumimoji="0" lang="ja-JP" altLang="en-US" sz="1200">
                <a:solidFill>
                  <a:prstClr val="black"/>
                </a:solidFill>
                <a:latin typeface="Meiryo UI" panose="020B0604030504040204" pitchFamily="50" charset="-128"/>
                <a:ea typeface="Meiryo UI" panose="020B0604030504040204" pitchFamily="50" charset="-128"/>
              </a:rPr>
              <a:t>通知））</a:t>
            </a:r>
          </a:p>
        </p:txBody>
      </p:sp>
      <p:graphicFrame>
        <p:nvGraphicFramePr>
          <p:cNvPr id="4" name="表 4">
            <a:extLst>
              <a:ext uri="{FF2B5EF4-FFF2-40B4-BE49-F238E27FC236}">
                <a16:creationId xmlns:a16="http://schemas.microsoft.com/office/drawing/2014/main" id="{82B8829D-A3ED-DE34-8969-1107498812D1}"/>
              </a:ext>
            </a:extLst>
          </p:cNvPr>
          <p:cNvGraphicFramePr>
            <a:graphicFrameLocks noGrp="1"/>
          </p:cNvGraphicFramePr>
          <p:nvPr/>
        </p:nvGraphicFramePr>
        <p:xfrm>
          <a:off x="1771521" y="1423038"/>
          <a:ext cx="9134605" cy="4790440"/>
        </p:xfrm>
        <a:graphic>
          <a:graphicData uri="http://schemas.openxmlformats.org/drawingml/2006/table">
            <a:tbl>
              <a:tblPr firstRow="1" bandRow="1">
                <a:tableStyleId>{5940675A-B579-460E-94D1-54222C63F5DA}</a:tableStyleId>
              </a:tblPr>
              <a:tblGrid>
                <a:gridCol w="1449235">
                  <a:extLst>
                    <a:ext uri="{9D8B030D-6E8A-4147-A177-3AD203B41FA5}">
                      <a16:colId xmlns:a16="http://schemas.microsoft.com/office/drawing/2014/main" val="1636618147"/>
                    </a:ext>
                  </a:extLst>
                </a:gridCol>
                <a:gridCol w="7685370">
                  <a:extLst>
                    <a:ext uri="{9D8B030D-6E8A-4147-A177-3AD203B41FA5}">
                      <a16:colId xmlns:a16="http://schemas.microsoft.com/office/drawing/2014/main" val="922619417"/>
                    </a:ext>
                  </a:extLst>
                </a:gridCol>
              </a:tblGrid>
              <a:tr h="370840">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項目</a:t>
                      </a:r>
                    </a:p>
                  </a:txBody>
                  <a:tcPr>
                    <a:solidFill>
                      <a:srgbClr val="002060"/>
                    </a:solidFill>
                  </a:tcPr>
                </a:tc>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指導事例</a:t>
                      </a:r>
                    </a:p>
                  </a:txBody>
                  <a:tcPr>
                    <a:solidFill>
                      <a:srgbClr val="002060"/>
                    </a:solidFill>
                  </a:tcPr>
                </a:tc>
                <a:extLst>
                  <a:ext uri="{0D108BD9-81ED-4DB2-BD59-A6C34878D82A}">
                    <a16:rowId xmlns:a16="http://schemas.microsoft.com/office/drawing/2014/main" val="345039984"/>
                  </a:ext>
                </a:extLst>
              </a:tr>
              <a:tr h="370840">
                <a:tc>
                  <a:txBody>
                    <a:bodyPr/>
                    <a:lstStyle/>
                    <a:p>
                      <a:r>
                        <a:rPr kumimoji="1" lang="ja-JP" altLang="en-US" sz="1400">
                          <a:latin typeface="Meiryo UI" panose="020B0604030504040204" pitchFamily="50" charset="-128"/>
                          <a:ea typeface="Meiryo UI" panose="020B0604030504040204" pitchFamily="50" charset="-128"/>
                        </a:rPr>
                        <a:t>監査・点検</a:t>
                      </a:r>
                    </a:p>
                  </a:txBody>
                  <a:tcPr/>
                </a:tc>
                <a:tc>
                  <a:txBody>
                    <a:bodyPr/>
                    <a:lstStyle/>
                    <a:p>
                      <a:pPr marL="85725" indent="-85725"/>
                      <a:r>
                        <a:rPr kumimoji="1" lang="ja-JP" altLang="en-US" sz="1400">
                          <a:latin typeface="Meiryo UI" panose="020B0604030504040204" pitchFamily="50" charset="-128"/>
                          <a:ea typeface="Meiryo UI" panose="020B0604030504040204" pitchFamily="50" charset="-128"/>
                        </a:rPr>
                        <a:t>・定期的及び随時に監査を行うための規程が整備されていなかった。</a:t>
                      </a:r>
                    </a:p>
                    <a:p>
                      <a:pPr marL="85725" indent="-85725"/>
                      <a:r>
                        <a:rPr kumimoji="1" lang="ja-JP" altLang="en-US" sz="1400">
                          <a:latin typeface="Meiryo UI" panose="020B0604030504040204" pitchFamily="50" charset="-128"/>
                          <a:ea typeface="Meiryo UI" panose="020B0604030504040204" pitchFamily="50" charset="-128"/>
                        </a:rPr>
                        <a:t>・保有個人情報を取り扱う部署等を定期的に選定して監査を実施する体制となっておらず、また、各課室等における保有個人情報の記録媒体、処理経路、保管方法等について、点検も実施していなかった。</a:t>
                      </a:r>
                    </a:p>
                    <a:p>
                      <a:pPr marL="85725" indent="-85725"/>
                      <a:r>
                        <a:rPr kumimoji="1" lang="ja-JP" altLang="en-US" sz="1400">
                          <a:latin typeface="Meiryo UI" panose="020B0604030504040204" pitchFamily="50" charset="-128"/>
                          <a:ea typeface="Meiryo UI" panose="020B0604030504040204" pitchFamily="50" charset="-128"/>
                        </a:rPr>
                        <a:t>・被監査部門から独立した第三者が実地監査等による監査を実施していなかった。</a:t>
                      </a:r>
                    </a:p>
                  </a:txBody>
                  <a:tcPr/>
                </a:tc>
                <a:extLst>
                  <a:ext uri="{0D108BD9-81ED-4DB2-BD59-A6C34878D82A}">
                    <a16:rowId xmlns:a16="http://schemas.microsoft.com/office/drawing/2014/main" val="1231758886"/>
                  </a:ext>
                </a:extLst>
              </a:tr>
              <a:tr h="370840">
                <a:tc>
                  <a:txBody>
                    <a:bodyPr/>
                    <a:lstStyle/>
                    <a:p>
                      <a:r>
                        <a:rPr kumimoji="1" lang="ja-JP" altLang="en-US" sz="1400">
                          <a:latin typeface="Meiryo UI" panose="020B0604030504040204" pitchFamily="50" charset="-128"/>
                          <a:ea typeface="Meiryo UI" panose="020B0604030504040204" pitchFamily="50" charset="-128"/>
                        </a:rPr>
                        <a:t>委託及び再委託</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・一部の委託契約について、事務対応ガイドで契約書に明記することとされている事項が一部明記されていなかった。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・委託先について、委託元と同等の安全管理措置が講じられているか否かを、あらかじめ確認していなかった。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・委託先に対して、個人情報ファイルに係る作業の管理体制及び実施体制や個人情報の管理の状況について、実地検査等による確認を行っていなかった。</a:t>
                      </a:r>
                    </a:p>
                  </a:txBody>
                  <a:tcPr/>
                </a:tc>
                <a:extLst>
                  <a:ext uri="{0D108BD9-81ED-4DB2-BD59-A6C34878D82A}">
                    <a16:rowId xmlns:a16="http://schemas.microsoft.com/office/drawing/2014/main" val="3635491984"/>
                  </a:ext>
                </a:extLst>
              </a:tr>
              <a:tr h="370840">
                <a:tc>
                  <a:txBody>
                    <a:bodyPr/>
                    <a:lstStyle/>
                    <a:p>
                      <a:r>
                        <a:rPr kumimoji="1" lang="ja-JP" altLang="en-US" sz="1400">
                          <a:latin typeface="Meiryo UI" panose="020B0604030504040204" pitchFamily="50" charset="-128"/>
                          <a:ea typeface="Meiryo UI" panose="020B0604030504040204" pitchFamily="50" charset="-128"/>
                        </a:rPr>
                        <a:t>保管及び廃棄</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・システムにおいて、個人情報が保存期間経過後も保存されたままとなっており、適切に削除されていなかった。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・個人情報が記録された書類が規則によって定められている保存期間を経過しているにもかかわらず、廃棄されていなかった。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・個人情報（要配慮個人情報を含む。）を含む文書を廃棄したことが記録されていなかった。</a:t>
                      </a:r>
                    </a:p>
                  </a:txBody>
                  <a:tcPr/>
                </a:tc>
                <a:extLst>
                  <a:ext uri="{0D108BD9-81ED-4DB2-BD59-A6C34878D82A}">
                    <a16:rowId xmlns:a16="http://schemas.microsoft.com/office/drawing/2014/main" val="1407410254"/>
                  </a:ext>
                </a:extLst>
              </a:tr>
              <a:tr h="370840">
                <a:tc>
                  <a:txBody>
                    <a:bodyPr/>
                    <a:lstStyle/>
                    <a:p>
                      <a:r>
                        <a:rPr kumimoji="1" lang="ja-JP" altLang="en-US" sz="1400">
                          <a:latin typeface="Meiryo UI" panose="020B0604030504040204" pitchFamily="50" charset="-128"/>
                          <a:ea typeface="Meiryo UI" panose="020B0604030504040204" pitchFamily="50" charset="-128"/>
                        </a:rPr>
                        <a:t>電子媒体の管理及び使用</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・保有個人情報を取り扱う電子媒体の外部記録媒体使用簿等が作成されていなかった。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・保有個人情報が記録されている電子媒体を持ち運ぶ際に、暗号化等によるデータの秘匿化が行われていなかった。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保有個人情報を取り扱うシステムに係る端末について、許可された電子媒体以外の電子媒体の接続を制限する等の技術的・物理的な措置が講じられておらず、許可されていない私物のＵＳＢメモリ等が接続できる状態となっていた。</a:t>
                      </a:r>
                    </a:p>
                  </a:txBody>
                  <a:tcPr/>
                </a:tc>
                <a:extLst>
                  <a:ext uri="{0D108BD9-81ED-4DB2-BD59-A6C34878D82A}">
                    <a16:rowId xmlns:a16="http://schemas.microsoft.com/office/drawing/2014/main" val="106758858"/>
                  </a:ext>
                </a:extLst>
              </a:tr>
            </a:tbl>
          </a:graphicData>
        </a:graphic>
      </p:graphicFrame>
    </p:spTree>
    <p:extLst>
      <p:ext uri="{BB962C8B-B14F-4D97-AF65-F5344CB8AC3E}">
        <p14:creationId xmlns:p14="http://schemas.microsoft.com/office/powerpoint/2010/main" val="2808331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defRPr/>
            </a:pPr>
            <a:r>
              <a:rPr lang="ja-JP" altLang="en-US" sz="2800">
                <a:solidFill>
                  <a:prstClr val="black">
                    <a:lumMod val="65000"/>
                    <a:lumOff val="35000"/>
                  </a:prstClr>
                </a:solidFill>
                <a:latin typeface="Meiryo UI" panose="020B0604030504040204" pitchFamily="50" charset="-128"/>
                <a:ea typeface="Meiryo UI" panose="020B0604030504040204" pitchFamily="50" charset="-128"/>
              </a:rPr>
              <a:t>個人情報保護法に基づく実地調査における主な指導事例</a:t>
            </a:r>
            <a:endParaRPr lang="en-US" altLang="ja-JP" sz="280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sp>
        <p:nvSpPr>
          <p:cNvPr id="15" name="正方形/長方形 14"/>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Meiryo UI" panose="020B0604030504040204" pitchFamily="50" charset="-128"/>
            </a:endParaRPr>
          </a:p>
        </p:txBody>
      </p:sp>
      <p:cxnSp>
        <p:nvCxnSpPr>
          <p:cNvPr id="19" name="直線コネクタ 18"/>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a:extLst>
              <a:ext uri="{FF2B5EF4-FFF2-40B4-BE49-F238E27FC236}">
                <a16:creationId xmlns:a16="http://schemas.microsoft.com/office/drawing/2014/main" id="{3E21FE21-668F-DC14-D121-DC4D8737AE76}"/>
              </a:ext>
            </a:extLst>
          </p:cNvPr>
          <p:cNvSpPr txBox="1">
            <a:spLocks/>
          </p:cNvSpPr>
          <p:nvPr/>
        </p:nvSpPr>
        <p:spPr>
          <a:xfrm>
            <a:off x="8887419" y="6506070"/>
            <a:ext cx="2161581" cy="365125"/>
          </a:xfrm>
          <a:prstGeom prst="rect">
            <a:avLst/>
          </a:prstGeom>
        </p:spPr>
        <p:txBody>
          <a:bodyPr vert="horz" lIns="94344" tIns="47172" rIns="94344" bIns="47172" rtlCol="0" anchor="ctr"/>
          <a:lstStyle>
            <a:defPPr>
              <a:defRPr lang="en-US"/>
            </a:defPPr>
            <a:lvl1pPr marL="0" algn="r" defTabSz="457200" rtl="0" eaLnBrk="1" latinLnBrk="0" hangingPunct="1">
              <a:defRPr sz="15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43439">
              <a:defRPr/>
            </a:pPr>
            <a:fld id="{D2D8002D-B5B0-4BAC-B1F6-782DDCCE6D9C}" type="slidenum">
              <a:rPr lang="ja-JP" altLang="en-US">
                <a:solidFill>
                  <a:prstClr val="black">
                    <a:tint val="75000"/>
                  </a:prstClr>
                </a:solidFill>
                <a:latin typeface="ＭＳ Ｐゴシック"/>
                <a:ea typeface="ＭＳ Ｐゴシック"/>
              </a:rPr>
              <a:pPr defTabSz="943439">
                <a:defRPr/>
              </a:pPr>
              <a:t>32</a:t>
            </a:fld>
            <a:endParaRPr lang="ja-JP" altLang="en-US">
              <a:solidFill>
                <a:prstClr val="black">
                  <a:tint val="75000"/>
                </a:prstClr>
              </a:solidFill>
              <a:latin typeface="ＭＳ Ｐゴシック"/>
              <a:ea typeface="ＭＳ Ｐゴシック"/>
            </a:endParaRPr>
          </a:p>
        </p:txBody>
      </p:sp>
      <p:sp>
        <p:nvSpPr>
          <p:cNvPr id="3" name="テキスト ボックス 2">
            <a:extLst>
              <a:ext uri="{FF2B5EF4-FFF2-40B4-BE49-F238E27FC236}">
                <a16:creationId xmlns:a16="http://schemas.microsoft.com/office/drawing/2014/main" id="{166CD00A-735C-14EA-5FC3-BF861E4E2A8A}"/>
              </a:ext>
            </a:extLst>
          </p:cNvPr>
          <p:cNvSpPr txBox="1"/>
          <p:nvPr/>
        </p:nvSpPr>
        <p:spPr>
          <a:xfrm>
            <a:off x="1702171" y="947877"/>
            <a:ext cx="9181196" cy="276999"/>
          </a:xfrm>
          <a:prstGeom prst="rect">
            <a:avLst/>
          </a:prstGeom>
          <a:noFill/>
        </p:spPr>
        <p:txBody>
          <a:bodyPr wrap="square">
            <a:spAutoFit/>
          </a:bodyPr>
          <a:lstStyle/>
          <a:p>
            <a:pPr defTabSz="457200">
              <a:defRPr/>
            </a:pPr>
            <a:r>
              <a:rPr kumimoji="0" lang="ja-JP" altLang="en-US" sz="1200">
                <a:solidFill>
                  <a:prstClr val="black"/>
                </a:solidFill>
                <a:latin typeface="Meiryo UI" panose="020B0604030504040204" pitchFamily="50" charset="-128"/>
                <a:ea typeface="Meiryo UI" panose="020B0604030504040204" pitchFamily="50" charset="-128"/>
              </a:rPr>
              <a:t>（出典：保有個人情報等を適正に取り扱うための取組の徹底について（令和</a:t>
            </a:r>
            <a:r>
              <a:rPr kumimoji="0" lang="en-US" altLang="ja-JP" sz="1200">
                <a:solidFill>
                  <a:prstClr val="black"/>
                </a:solidFill>
                <a:latin typeface="Meiryo UI" panose="020B0604030504040204" pitchFamily="50" charset="-128"/>
                <a:ea typeface="Meiryo UI" panose="020B0604030504040204" pitchFamily="50" charset="-128"/>
              </a:rPr>
              <a:t>5</a:t>
            </a:r>
            <a:r>
              <a:rPr kumimoji="0" lang="ja-JP" altLang="en-US" sz="1200">
                <a:solidFill>
                  <a:prstClr val="black"/>
                </a:solidFill>
                <a:latin typeface="Meiryo UI" panose="020B0604030504040204" pitchFamily="50" charset="-128"/>
                <a:ea typeface="Meiryo UI" panose="020B0604030504040204" pitchFamily="50" charset="-128"/>
              </a:rPr>
              <a:t>年</a:t>
            </a:r>
            <a:r>
              <a:rPr kumimoji="0" lang="en-US" altLang="ja-JP" sz="1200">
                <a:solidFill>
                  <a:prstClr val="black"/>
                </a:solidFill>
                <a:latin typeface="Meiryo UI" panose="020B0604030504040204" pitchFamily="50" charset="-128"/>
                <a:ea typeface="Meiryo UI" panose="020B0604030504040204" pitchFamily="50" charset="-128"/>
              </a:rPr>
              <a:t>11</a:t>
            </a:r>
            <a:r>
              <a:rPr kumimoji="0" lang="ja-JP" altLang="en-US" sz="1200">
                <a:solidFill>
                  <a:prstClr val="black"/>
                </a:solidFill>
                <a:latin typeface="Meiryo UI" panose="020B0604030504040204" pitchFamily="50" charset="-128"/>
                <a:ea typeface="Meiryo UI" panose="020B0604030504040204" pitchFamily="50" charset="-128"/>
              </a:rPr>
              <a:t>月</a:t>
            </a:r>
            <a:r>
              <a:rPr kumimoji="0" lang="en-US" altLang="ja-JP" sz="1200">
                <a:solidFill>
                  <a:prstClr val="black"/>
                </a:solidFill>
                <a:latin typeface="Meiryo UI" panose="020B0604030504040204" pitchFamily="50" charset="-128"/>
                <a:ea typeface="Meiryo UI" panose="020B0604030504040204" pitchFamily="50" charset="-128"/>
              </a:rPr>
              <a:t>8</a:t>
            </a:r>
            <a:r>
              <a:rPr kumimoji="0" lang="ja-JP" altLang="en-US" sz="1200">
                <a:solidFill>
                  <a:prstClr val="black"/>
                </a:solidFill>
                <a:latin typeface="Meiryo UI" panose="020B0604030504040204" pitchFamily="50" charset="-128"/>
                <a:ea typeface="Meiryo UI" panose="020B0604030504040204" pitchFamily="50" charset="-128"/>
              </a:rPr>
              <a:t>日付</a:t>
            </a:r>
            <a:r>
              <a:rPr kumimoji="0" lang="zh-TW" altLang="en-US" sz="1200">
                <a:solidFill>
                  <a:prstClr val="black"/>
                </a:solidFill>
                <a:latin typeface="Meiryo UI" panose="020B0604030504040204" pitchFamily="50" charset="-128"/>
                <a:ea typeface="Meiryo UI" panose="020B0604030504040204" pitchFamily="50" charset="-128"/>
              </a:rPr>
              <a:t>個人情報保護委員会事務局参事官</a:t>
            </a:r>
            <a:r>
              <a:rPr kumimoji="0" lang="ja-JP" altLang="en-US" sz="1200">
                <a:solidFill>
                  <a:prstClr val="black"/>
                </a:solidFill>
                <a:latin typeface="Meiryo UI" panose="020B0604030504040204" pitchFamily="50" charset="-128"/>
                <a:ea typeface="Meiryo UI" panose="020B0604030504040204" pitchFamily="50" charset="-128"/>
              </a:rPr>
              <a:t>通知））</a:t>
            </a:r>
          </a:p>
        </p:txBody>
      </p:sp>
      <p:graphicFrame>
        <p:nvGraphicFramePr>
          <p:cNvPr id="4" name="表 4">
            <a:extLst>
              <a:ext uri="{FF2B5EF4-FFF2-40B4-BE49-F238E27FC236}">
                <a16:creationId xmlns:a16="http://schemas.microsoft.com/office/drawing/2014/main" id="{82B8829D-A3ED-DE34-8969-1107498812D1}"/>
              </a:ext>
            </a:extLst>
          </p:cNvPr>
          <p:cNvGraphicFramePr>
            <a:graphicFrameLocks noGrp="1"/>
          </p:cNvGraphicFramePr>
          <p:nvPr/>
        </p:nvGraphicFramePr>
        <p:xfrm>
          <a:off x="1771521" y="1423038"/>
          <a:ext cx="9134605" cy="4699000"/>
        </p:xfrm>
        <a:graphic>
          <a:graphicData uri="http://schemas.openxmlformats.org/drawingml/2006/table">
            <a:tbl>
              <a:tblPr firstRow="1" bandRow="1">
                <a:tableStyleId>{5940675A-B579-460E-94D1-54222C63F5DA}</a:tableStyleId>
              </a:tblPr>
              <a:tblGrid>
                <a:gridCol w="1449235">
                  <a:extLst>
                    <a:ext uri="{9D8B030D-6E8A-4147-A177-3AD203B41FA5}">
                      <a16:colId xmlns:a16="http://schemas.microsoft.com/office/drawing/2014/main" val="1636618147"/>
                    </a:ext>
                  </a:extLst>
                </a:gridCol>
                <a:gridCol w="7685370">
                  <a:extLst>
                    <a:ext uri="{9D8B030D-6E8A-4147-A177-3AD203B41FA5}">
                      <a16:colId xmlns:a16="http://schemas.microsoft.com/office/drawing/2014/main" val="922619417"/>
                    </a:ext>
                  </a:extLst>
                </a:gridCol>
              </a:tblGrid>
              <a:tr h="370840">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項目</a:t>
                      </a:r>
                    </a:p>
                  </a:txBody>
                  <a:tcPr>
                    <a:solidFill>
                      <a:srgbClr val="002060"/>
                    </a:solidFill>
                  </a:tcPr>
                </a:tc>
                <a:tc>
                  <a:txBody>
                    <a:bodyPr/>
                    <a:lstStyle/>
                    <a:p>
                      <a:pPr algn="ctr"/>
                      <a:r>
                        <a:rPr kumimoji="1" lang="ja-JP" altLang="en-US" sz="1400">
                          <a:solidFill>
                            <a:schemeClr val="bg1"/>
                          </a:solidFill>
                          <a:latin typeface="Meiryo UI" panose="020B0604030504040204" pitchFamily="50" charset="-128"/>
                          <a:ea typeface="Meiryo UI" panose="020B0604030504040204" pitchFamily="50" charset="-128"/>
                        </a:rPr>
                        <a:t>指導事例</a:t>
                      </a:r>
                    </a:p>
                  </a:txBody>
                  <a:tcPr>
                    <a:solidFill>
                      <a:srgbClr val="002060"/>
                    </a:solidFill>
                  </a:tcPr>
                </a:tc>
                <a:extLst>
                  <a:ext uri="{0D108BD9-81ED-4DB2-BD59-A6C34878D82A}">
                    <a16:rowId xmlns:a16="http://schemas.microsoft.com/office/drawing/2014/main" val="345039984"/>
                  </a:ext>
                </a:extLst>
              </a:tr>
              <a:tr h="370840">
                <a:tc>
                  <a:txBody>
                    <a:bodyPr/>
                    <a:lstStyle/>
                    <a:p>
                      <a:r>
                        <a:rPr kumimoji="1" lang="ja-JP" altLang="en-US" sz="1400">
                          <a:latin typeface="Meiryo UI" panose="020B0604030504040204" pitchFamily="50" charset="-128"/>
                          <a:ea typeface="Meiryo UI" panose="020B0604030504040204" pitchFamily="50" charset="-128"/>
                        </a:rPr>
                        <a:t>アカウント及びアクセス権の管理</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・システムを使用しない課の職員にも当該システムのアクセス権限が付与されており、アクセス権限が最小化されていなかった。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・システムに係るユーザ</a:t>
                      </a:r>
                      <a:r>
                        <a:rPr kumimoji="1" lang="en-US" altLang="ja-JP" sz="1400" b="0" dirty="0">
                          <a:solidFill>
                            <a:schemeClr val="tx1"/>
                          </a:solidFill>
                          <a:latin typeface="Meiryo UI" panose="020B0604030504040204" pitchFamily="50" charset="-128"/>
                          <a:ea typeface="Meiryo UI" panose="020B0604030504040204" pitchFamily="50" charset="-128"/>
                        </a:rPr>
                        <a:t>ID</a:t>
                      </a:r>
                      <a:r>
                        <a:rPr kumimoji="1" lang="ja-JP" altLang="en-US" sz="1400" b="0" dirty="0">
                          <a:solidFill>
                            <a:schemeClr val="tx1"/>
                          </a:solidFill>
                          <a:latin typeface="Meiryo UI" panose="020B0604030504040204" pitchFamily="50" charset="-128"/>
                          <a:ea typeface="Meiryo UI" panose="020B0604030504040204" pitchFamily="50" charset="-128"/>
                        </a:rPr>
                        <a:t>について、複数の事業者にその時々に利用させているところ、利用の記録を作成しておらず、ユーザ</a:t>
                      </a:r>
                      <a:r>
                        <a:rPr kumimoji="1" lang="en-US" altLang="ja-JP" sz="1400" b="0" dirty="0">
                          <a:solidFill>
                            <a:schemeClr val="tx1"/>
                          </a:solidFill>
                          <a:latin typeface="Meiryo UI" panose="020B0604030504040204" pitchFamily="50" charset="-128"/>
                          <a:ea typeface="Meiryo UI" panose="020B0604030504040204" pitchFamily="50" charset="-128"/>
                        </a:rPr>
                        <a:t>ID</a:t>
                      </a:r>
                      <a:r>
                        <a:rPr kumimoji="1" lang="ja-JP" altLang="en-US" sz="1400" b="0" dirty="0">
                          <a:solidFill>
                            <a:schemeClr val="tx1"/>
                          </a:solidFill>
                          <a:latin typeface="Meiryo UI" panose="020B0604030504040204" pitchFamily="50" charset="-128"/>
                          <a:ea typeface="Meiryo UI" panose="020B0604030504040204" pitchFamily="50" charset="-128"/>
                        </a:rPr>
                        <a:t>の管理が不十分であった。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・雇用期間満了等により不要となったユーザＩＤが削除されていなかった。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電子カルテシステムにおいて、保守業務を行う委託先の要員名簿を取得しておらず、当該システムにアクセスする保守要員名を把握していなかった。また、異動や契約期間満了等により不要となったアクセス権限者の権限停止をし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・異動によりアカウントが不要となった者について、システム上では、無効処理がされていたが、アカウント管理台帳には、有効なアカウントとして記載されたままになっていた。</a:t>
                      </a:r>
                    </a:p>
                  </a:txBody>
                  <a:tcPr/>
                </a:tc>
                <a:extLst>
                  <a:ext uri="{0D108BD9-81ED-4DB2-BD59-A6C34878D82A}">
                    <a16:rowId xmlns:a16="http://schemas.microsoft.com/office/drawing/2014/main" val="2751959055"/>
                  </a:ext>
                </a:extLst>
              </a:tr>
              <a:tr h="370840">
                <a:tc>
                  <a:txBody>
                    <a:bodyPr/>
                    <a:lstStyle/>
                    <a:p>
                      <a:r>
                        <a:rPr kumimoji="1" lang="ja-JP" altLang="en-US" sz="1400">
                          <a:latin typeface="Meiryo UI" panose="020B0604030504040204" pitchFamily="50" charset="-128"/>
                          <a:ea typeface="Meiryo UI" panose="020B0604030504040204" pitchFamily="50" charset="-128"/>
                        </a:rPr>
                        <a:t>端末及びサーバの管理</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バックアップデータを保管するサーバ室について、立ち入る権限を有する者を定めておらず、入退の記録、部外者が立ち入る場合の職員の立会い又は監視設備による監視、外部電磁的記録媒体等の持込み、利用及び持ち出しの制限又は検査等の措置を講じていなかった。</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・サーバ室内のサーバラックの施錠が行われていなかった。</a:t>
                      </a:r>
                    </a:p>
                  </a:txBody>
                  <a:tcPr/>
                </a:tc>
                <a:extLst>
                  <a:ext uri="{0D108BD9-81ED-4DB2-BD59-A6C34878D82A}">
                    <a16:rowId xmlns:a16="http://schemas.microsoft.com/office/drawing/2014/main" val="245242829"/>
                  </a:ext>
                </a:extLst>
              </a:tr>
              <a:tr h="370840">
                <a:tc>
                  <a:txBody>
                    <a:bodyPr/>
                    <a:lstStyle/>
                    <a:p>
                      <a:r>
                        <a:rPr kumimoji="1" lang="ja-JP" altLang="en-US" sz="1400" dirty="0">
                          <a:latin typeface="Meiryo UI" panose="020B0604030504040204" pitchFamily="50" charset="-128"/>
                          <a:ea typeface="Meiryo UI" panose="020B0604030504040204" pitchFamily="50" charset="-128"/>
                        </a:rPr>
                        <a:t>ログの分析等</a:t>
                      </a:r>
                    </a:p>
                  </a:txBody>
                  <a:tcPr/>
                </a:tc>
                <a:tc>
                  <a:txBody>
                    <a:bodyPr/>
                    <a:lstStyle/>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・システムについて、アクセス状況を記録、保存及び定期的な分析を行っていなかった。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・システムにおいて、委託先にてログの保管をさせ、監査時や異常時に報告を受けることとしているものの、保有個人情報等への不適切なアクセスを監視するためのログの分析を一度も行っていなかった。</a:t>
                      </a:r>
                    </a:p>
                    <a:p>
                      <a:pPr marL="85725" indent="-85725"/>
                      <a:r>
                        <a:rPr kumimoji="1" lang="ja-JP" altLang="en-US" sz="1400" b="0" dirty="0">
                          <a:solidFill>
                            <a:schemeClr val="tx1"/>
                          </a:solidFill>
                          <a:latin typeface="Meiryo UI" panose="020B0604030504040204" pitchFamily="50" charset="-128"/>
                          <a:ea typeface="Meiryo UI" panose="020B0604030504040204" pitchFamily="50" charset="-128"/>
                        </a:rPr>
                        <a:t>・アクセス記録を取得し分析しているものの、端末からのアクセス数やＣＰＵ使用率に係る分析に留まり、職員等による不適切な利用を監視するための分析を行っていなかった。</a:t>
                      </a:r>
                    </a:p>
                  </a:txBody>
                  <a:tcPr/>
                </a:tc>
                <a:extLst>
                  <a:ext uri="{0D108BD9-81ED-4DB2-BD59-A6C34878D82A}">
                    <a16:rowId xmlns:a16="http://schemas.microsoft.com/office/drawing/2014/main" val="4865315"/>
                  </a:ext>
                </a:extLst>
              </a:tr>
            </a:tbl>
          </a:graphicData>
        </a:graphic>
      </p:graphicFrame>
    </p:spTree>
    <p:extLst>
      <p:ext uri="{BB962C8B-B14F-4D97-AF65-F5344CB8AC3E}">
        <p14:creationId xmlns:p14="http://schemas.microsoft.com/office/powerpoint/2010/main" val="115849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2162176" y="3517969"/>
            <a:ext cx="3743323"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事例①：ＵＳＢメモリの紛失</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33</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30DA8543-94E8-4522-9A75-E672175D47A8}"/>
              </a:ext>
            </a:extLst>
          </p:cNvPr>
          <p:cNvSpPr>
            <a:spLocks noGrp="1"/>
          </p:cNvSpPr>
          <p:nvPr>
            <p:ph idx="1"/>
          </p:nvPr>
        </p:nvSpPr>
        <p:spPr>
          <a:xfrm>
            <a:off x="2052267" y="1794978"/>
            <a:ext cx="8413065" cy="948626"/>
          </a:xfrm>
          <a:ln w="12700">
            <a:solidFill>
              <a:schemeClr val="tx1">
                <a:lumMod val="65000"/>
                <a:lumOff val="35000"/>
              </a:schemeClr>
            </a:solidFill>
          </a:ln>
        </p:spPr>
        <p:txBody>
          <a:bodyPr>
            <a:normAutofit/>
          </a:bodyPr>
          <a:lstStyle/>
          <a:p>
            <a:pPr marL="0" indent="0">
              <a:buClr>
                <a:schemeClr val="tx1">
                  <a:lumMod val="65000"/>
                  <a:lumOff val="35000"/>
                </a:schemeClr>
              </a:buClr>
              <a:buNone/>
            </a:pPr>
            <a:r>
              <a:rPr lang="ja-JP" altLang="en-US" sz="1800" dirty="0">
                <a:solidFill>
                  <a:schemeClr val="tx1">
                    <a:lumMod val="85000"/>
                    <a:lumOff val="15000"/>
                  </a:schemeClr>
                </a:solidFill>
                <a:latin typeface="Meiryo UI" panose="020B0604030504040204" pitchFamily="50" charset="-128"/>
                <a:ea typeface="Meiryo UI" panose="020B0604030504040204" pitchFamily="50" charset="-128"/>
              </a:rPr>
              <a:t>ある自治体から委託された事業者において、住民基本台帳等の保有個人情報が記録されたＵＳＢメモリを、システム作業のために作業場所に持ち運び、作業後に飲食店へ立ち寄ったところ、帰宅途中に紛失してしまった。</a:t>
            </a:r>
            <a:endParaRPr lang="en-US" altLang="ja-JP" sz="1800"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A522E2C2-EA45-4A8D-A49A-B8E400303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791" y="3187836"/>
            <a:ext cx="434231" cy="660269"/>
          </a:xfrm>
          <a:prstGeom prst="rect">
            <a:avLst/>
          </a:prstGeom>
        </p:spPr>
      </p:pic>
      <p:pic>
        <p:nvPicPr>
          <p:cNvPr id="20" name="図 19">
            <a:extLst>
              <a:ext uri="{FF2B5EF4-FFF2-40B4-BE49-F238E27FC236}">
                <a16:creationId xmlns:a16="http://schemas.microsoft.com/office/drawing/2014/main" id="{4B82CBFB-AD74-45D2-89B9-FCA22CE64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2072" y="4552141"/>
            <a:ext cx="655664" cy="466428"/>
          </a:xfrm>
          <a:prstGeom prst="rect">
            <a:avLst/>
          </a:prstGeom>
        </p:spPr>
      </p:pic>
      <p:sp>
        <p:nvSpPr>
          <p:cNvPr id="21" name="テキスト ボックス 20">
            <a:extLst>
              <a:ext uri="{FF2B5EF4-FFF2-40B4-BE49-F238E27FC236}">
                <a16:creationId xmlns:a16="http://schemas.microsoft.com/office/drawing/2014/main" id="{23E99FD1-B8E6-4390-9B82-2D4995AF30B6}"/>
              </a:ext>
            </a:extLst>
          </p:cNvPr>
          <p:cNvSpPr txBox="1"/>
          <p:nvPr/>
        </p:nvSpPr>
        <p:spPr>
          <a:xfrm>
            <a:off x="3465906" y="4309239"/>
            <a:ext cx="99738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ＵＳＢメモリ</a:t>
            </a:r>
          </a:p>
        </p:txBody>
      </p:sp>
      <p:pic>
        <p:nvPicPr>
          <p:cNvPr id="23" name="図 22">
            <a:extLst>
              <a:ext uri="{FF2B5EF4-FFF2-40B4-BE49-F238E27FC236}">
                <a16:creationId xmlns:a16="http://schemas.microsoft.com/office/drawing/2014/main" id="{642FF0E9-E891-43A3-85C1-588C081DA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461" y="4706773"/>
            <a:ext cx="602701" cy="823072"/>
          </a:xfrm>
          <a:prstGeom prst="rect">
            <a:avLst/>
          </a:prstGeom>
        </p:spPr>
      </p:pic>
      <p:sp>
        <p:nvSpPr>
          <p:cNvPr id="24" name="テキスト ボックス 23">
            <a:extLst>
              <a:ext uri="{FF2B5EF4-FFF2-40B4-BE49-F238E27FC236}">
                <a16:creationId xmlns:a16="http://schemas.microsoft.com/office/drawing/2014/main" id="{5640E0FB-68E5-4E58-AF86-F41D0058932A}"/>
              </a:ext>
            </a:extLst>
          </p:cNvPr>
          <p:cNvSpPr txBox="1"/>
          <p:nvPr/>
        </p:nvSpPr>
        <p:spPr>
          <a:xfrm>
            <a:off x="2439757" y="5529846"/>
            <a:ext cx="954107"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自治体職員</a:t>
            </a:r>
          </a:p>
        </p:txBody>
      </p:sp>
      <p:sp>
        <p:nvSpPr>
          <p:cNvPr id="25" name="矢印: 右 24">
            <a:extLst>
              <a:ext uri="{FF2B5EF4-FFF2-40B4-BE49-F238E27FC236}">
                <a16:creationId xmlns:a16="http://schemas.microsoft.com/office/drawing/2014/main" id="{4EEF39A7-92B0-42CA-8167-2D754DCCC206}"/>
              </a:ext>
            </a:extLst>
          </p:cNvPr>
          <p:cNvSpPr/>
          <p:nvPr/>
        </p:nvSpPr>
        <p:spPr>
          <a:xfrm>
            <a:off x="3465907" y="5028880"/>
            <a:ext cx="1243857"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個人情報の取り扱いを委託</a:t>
            </a:r>
          </a:p>
        </p:txBody>
      </p:sp>
      <p:pic>
        <p:nvPicPr>
          <p:cNvPr id="26" name="図 25">
            <a:extLst>
              <a:ext uri="{FF2B5EF4-FFF2-40B4-BE49-F238E27FC236}">
                <a16:creationId xmlns:a16="http://schemas.microsoft.com/office/drawing/2014/main" id="{2622C2A9-C38B-43F8-B25C-EFA7158D2C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2324" y="4665569"/>
            <a:ext cx="602701" cy="905480"/>
          </a:xfrm>
          <a:prstGeom prst="rect">
            <a:avLst/>
          </a:prstGeom>
        </p:spPr>
      </p:pic>
      <p:sp>
        <p:nvSpPr>
          <p:cNvPr id="27" name="テキスト ボックス 26">
            <a:extLst>
              <a:ext uri="{FF2B5EF4-FFF2-40B4-BE49-F238E27FC236}">
                <a16:creationId xmlns:a16="http://schemas.microsoft.com/office/drawing/2014/main" id="{31C7CC53-692C-4887-9EC7-3D78913D4572}"/>
              </a:ext>
            </a:extLst>
          </p:cNvPr>
          <p:cNvSpPr txBox="1"/>
          <p:nvPr/>
        </p:nvSpPr>
        <p:spPr>
          <a:xfrm>
            <a:off x="3610746" y="3374402"/>
            <a:ext cx="1338828" cy="369332"/>
          </a:xfrm>
          <a:prstGeom prst="rect">
            <a:avLst/>
          </a:prstGeom>
          <a:noFill/>
        </p:spPr>
        <p:txBody>
          <a:bodyPr wrap="none" rtlCol="0">
            <a:spAutoFit/>
          </a:bodyPr>
          <a:lstStyle/>
          <a:p>
            <a:pPr defTabSz="457200"/>
            <a:r>
              <a:rPr lang="ja-JP" altLang="en-US" dirty="0">
                <a:solidFill>
                  <a:prstClr val="black"/>
                </a:solidFill>
                <a:latin typeface="Meiryo UI" panose="020B0604030504040204" pitchFamily="50" charset="-128"/>
                <a:ea typeface="Meiryo UI" panose="020B0604030504040204" pitchFamily="50" charset="-128"/>
              </a:rPr>
              <a:t>自治体庁舎</a:t>
            </a:r>
          </a:p>
        </p:txBody>
      </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629675" y="5529846"/>
            <a:ext cx="1107996"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委託先事業者</a:t>
            </a: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286504" y="3517969"/>
            <a:ext cx="2228850"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E43E3D7-FEBE-4722-8BA2-F365A0DB7076}"/>
              </a:ext>
            </a:extLst>
          </p:cNvPr>
          <p:cNvSpPr txBox="1"/>
          <p:nvPr/>
        </p:nvSpPr>
        <p:spPr>
          <a:xfrm>
            <a:off x="6689214" y="3374402"/>
            <a:ext cx="1656223" cy="338554"/>
          </a:xfrm>
          <a:prstGeom prst="rect">
            <a:avLst/>
          </a:prstGeom>
          <a:noFill/>
        </p:spPr>
        <p:txBody>
          <a:bodyPr wrap="none" rtlCol="0">
            <a:spAutoFit/>
          </a:bodyPr>
          <a:lstStyle/>
          <a:p>
            <a:pPr defTabSz="457200"/>
            <a:r>
              <a:rPr lang="ja-JP" altLang="en-US" sz="1600" dirty="0">
                <a:solidFill>
                  <a:prstClr val="black"/>
                </a:solidFill>
                <a:latin typeface="Meiryo UI" panose="020B0604030504040204" pitchFamily="50" charset="-128"/>
                <a:ea typeface="Meiryo UI" panose="020B0604030504040204" pitchFamily="50" charset="-128"/>
              </a:rPr>
              <a:t>システム作業場所</a:t>
            </a:r>
          </a:p>
        </p:txBody>
      </p:sp>
      <p:grpSp>
        <p:nvGrpSpPr>
          <p:cNvPr id="34" name="グループ化 33">
            <a:extLst>
              <a:ext uri="{FF2B5EF4-FFF2-40B4-BE49-F238E27FC236}">
                <a16:creationId xmlns:a16="http://schemas.microsoft.com/office/drawing/2014/main" id="{00000000-0008-0000-0000-000028000000}"/>
              </a:ext>
            </a:extLst>
          </p:cNvPr>
          <p:cNvGrpSpPr/>
          <p:nvPr/>
        </p:nvGrpSpPr>
        <p:grpSpPr>
          <a:xfrm rot="20961518">
            <a:off x="5737209" y="4958965"/>
            <a:ext cx="280848" cy="107166"/>
            <a:chOff x="0" y="34925"/>
            <a:chExt cx="1038228" cy="400050"/>
          </a:xfrm>
        </p:grpSpPr>
        <p:sp>
          <p:nvSpPr>
            <p:cNvPr id="41" name="弦 40">
              <a:extLst>
                <a:ext uri="{FF2B5EF4-FFF2-40B4-BE49-F238E27FC236}">
                  <a16:creationId xmlns:a16="http://schemas.microsoft.com/office/drawing/2014/main" id="{00000000-0008-0000-0000-000025000000}"/>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弦 41">
              <a:extLst>
                <a:ext uri="{FF2B5EF4-FFF2-40B4-BE49-F238E27FC236}">
                  <a16:creationId xmlns:a16="http://schemas.microsoft.com/office/drawing/2014/main" id="{00000000-0008-0000-0000-000027000000}"/>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5" name="グループ化 34">
            <a:extLst>
              <a:ext uri="{FF2B5EF4-FFF2-40B4-BE49-F238E27FC236}">
                <a16:creationId xmlns:a16="http://schemas.microsoft.com/office/drawing/2014/main" id="{00000000-0008-0000-0000-00006F000000}"/>
              </a:ext>
            </a:extLst>
          </p:cNvPr>
          <p:cNvGrpSpPr/>
          <p:nvPr/>
        </p:nvGrpSpPr>
        <p:grpSpPr>
          <a:xfrm rot="584822">
            <a:off x="5972890" y="5119459"/>
            <a:ext cx="304148" cy="123608"/>
            <a:chOff x="235681" y="195419"/>
            <a:chExt cx="1038228" cy="400050"/>
          </a:xfrm>
        </p:grpSpPr>
        <p:sp>
          <p:nvSpPr>
            <p:cNvPr id="39" name="弦 38">
              <a:extLst>
                <a:ext uri="{FF2B5EF4-FFF2-40B4-BE49-F238E27FC236}">
                  <a16:creationId xmlns:a16="http://schemas.microsoft.com/office/drawing/2014/main" id="{00000000-0008-0000-0000-000070000000}"/>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0" name="弦 39">
              <a:extLst>
                <a:ext uri="{FF2B5EF4-FFF2-40B4-BE49-F238E27FC236}">
                  <a16:creationId xmlns:a16="http://schemas.microsoft.com/office/drawing/2014/main" id="{00000000-0008-0000-0000-000071000000}"/>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00000000-0008-0000-0000-000073000000}"/>
              </a:ext>
            </a:extLst>
          </p:cNvPr>
          <p:cNvGrpSpPr/>
          <p:nvPr/>
        </p:nvGrpSpPr>
        <p:grpSpPr>
          <a:xfrm rot="20961518">
            <a:off x="6143610" y="4924041"/>
            <a:ext cx="287199" cy="123041"/>
            <a:chOff x="406400" y="0"/>
            <a:chExt cx="1038228" cy="400050"/>
          </a:xfrm>
        </p:grpSpPr>
        <p:sp>
          <p:nvSpPr>
            <p:cNvPr id="37" name="弦 36">
              <a:extLst>
                <a:ext uri="{FF2B5EF4-FFF2-40B4-BE49-F238E27FC236}">
                  <a16:creationId xmlns:a16="http://schemas.microsoft.com/office/drawing/2014/main" id="{00000000-0008-0000-0000-000074000000}"/>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8" name="弦 37">
              <a:extLst>
                <a:ext uri="{FF2B5EF4-FFF2-40B4-BE49-F238E27FC236}">
                  <a16:creationId xmlns:a16="http://schemas.microsoft.com/office/drawing/2014/main" id="{00000000-0008-0000-0000-000081000000}"/>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pic>
        <p:nvPicPr>
          <p:cNvPr id="44" name="図 43">
            <a:extLst>
              <a:ext uri="{FF2B5EF4-FFF2-40B4-BE49-F238E27FC236}">
                <a16:creationId xmlns:a16="http://schemas.microsoft.com/office/drawing/2014/main" id="{B1C4D2BB-3084-49E8-80F0-76DA512836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0483" y="4665569"/>
            <a:ext cx="602701" cy="905480"/>
          </a:xfrm>
          <a:prstGeom prst="rect">
            <a:avLst/>
          </a:prstGeom>
        </p:spPr>
      </p:pic>
      <p:sp>
        <p:nvSpPr>
          <p:cNvPr id="45" name="テキスト ボックス 44">
            <a:extLst>
              <a:ext uri="{FF2B5EF4-FFF2-40B4-BE49-F238E27FC236}">
                <a16:creationId xmlns:a16="http://schemas.microsoft.com/office/drawing/2014/main" id="{4544F801-9B81-4940-9219-8B41C620582C}"/>
              </a:ext>
            </a:extLst>
          </p:cNvPr>
          <p:cNvSpPr txBox="1"/>
          <p:nvPr/>
        </p:nvSpPr>
        <p:spPr>
          <a:xfrm>
            <a:off x="6847834" y="5529846"/>
            <a:ext cx="1107996"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委託先事業者</a:t>
            </a:r>
          </a:p>
        </p:txBody>
      </p:sp>
      <p:sp>
        <p:nvSpPr>
          <p:cNvPr id="48" name="テキスト ボックス 47">
            <a:extLst>
              <a:ext uri="{FF2B5EF4-FFF2-40B4-BE49-F238E27FC236}">
                <a16:creationId xmlns:a16="http://schemas.microsoft.com/office/drawing/2014/main" id="{9AE765D9-1B60-43A9-B375-07C82B8C8EB6}"/>
              </a:ext>
            </a:extLst>
          </p:cNvPr>
          <p:cNvSpPr txBox="1"/>
          <p:nvPr/>
        </p:nvSpPr>
        <p:spPr>
          <a:xfrm>
            <a:off x="7149185" y="3825332"/>
            <a:ext cx="99738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ＵＳＢメモリ</a:t>
            </a:r>
          </a:p>
        </p:txBody>
      </p:sp>
      <p:sp>
        <p:nvSpPr>
          <p:cNvPr id="49" name="四角形: 角を丸くする 48">
            <a:extLst>
              <a:ext uri="{FF2B5EF4-FFF2-40B4-BE49-F238E27FC236}">
                <a16:creationId xmlns:a16="http://schemas.microsoft.com/office/drawing/2014/main" id="{04332C9A-141A-4D75-95DE-CF002B7F4E61}"/>
              </a:ext>
            </a:extLst>
          </p:cNvPr>
          <p:cNvSpPr/>
          <p:nvPr/>
        </p:nvSpPr>
        <p:spPr>
          <a:xfrm>
            <a:off x="8726095" y="3517969"/>
            <a:ext cx="1857025"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pic>
        <p:nvPicPr>
          <p:cNvPr id="50" name="図 49">
            <a:extLst>
              <a:ext uri="{FF2B5EF4-FFF2-40B4-BE49-F238E27FC236}">
                <a16:creationId xmlns:a16="http://schemas.microsoft.com/office/drawing/2014/main" id="{780668AE-75EE-4D21-90B4-EC01A23B51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129" y="3106082"/>
            <a:ext cx="547723" cy="742022"/>
          </a:xfrm>
          <a:prstGeom prst="rect">
            <a:avLst/>
          </a:prstGeom>
        </p:spPr>
      </p:pic>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pic>
        <p:nvPicPr>
          <p:cNvPr id="52" name="図 51">
            <a:extLst>
              <a:ext uri="{FF2B5EF4-FFF2-40B4-BE49-F238E27FC236}">
                <a16:creationId xmlns:a16="http://schemas.microsoft.com/office/drawing/2014/main" id="{821E1677-EDE5-4545-BE83-38224942A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59439" y="3148678"/>
            <a:ext cx="690217" cy="815152"/>
          </a:xfrm>
          <a:prstGeom prst="rect">
            <a:avLst/>
          </a:prstGeom>
        </p:spPr>
      </p:pic>
      <p:sp>
        <p:nvSpPr>
          <p:cNvPr id="53" name="テキスト ボックス 52">
            <a:extLst>
              <a:ext uri="{FF2B5EF4-FFF2-40B4-BE49-F238E27FC236}">
                <a16:creationId xmlns:a16="http://schemas.microsoft.com/office/drawing/2014/main" id="{E47162DE-A83E-4515-B4A0-33FC96E17333}"/>
              </a:ext>
            </a:extLst>
          </p:cNvPr>
          <p:cNvSpPr txBox="1"/>
          <p:nvPr/>
        </p:nvSpPr>
        <p:spPr>
          <a:xfrm>
            <a:off x="9449656" y="3374402"/>
            <a:ext cx="800219" cy="338554"/>
          </a:xfrm>
          <a:prstGeom prst="rect">
            <a:avLst/>
          </a:prstGeom>
          <a:noFill/>
        </p:spPr>
        <p:txBody>
          <a:bodyPr wrap="none" rtlCol="0">
            <a:spAutoFit/>
          </a:bodyPr>
          <a:lstStyle/>
          <a:p>
            <a:pPr defTabSz="457200"/>
            <a:r>
              <a:rPr lang="ja-JP" altLang="en-US" sz="1600" dirty="0">
                <a:solidFill>
                  <a:prstClr val="black"/>
                </a:solidFill>
                <a:latin typeface="Meiryo UI" panose="020B0604030504040204" pitchFamily="50" charset="-128"/>
                <a:ea typeface="Meiryo UI" panose="020B0604030504040204" pitchFamily="50" charset="-128"/>
              </a:rPr>
              <a:t>飲食店</a:t>
            </a:r>
          </a:p>
        </p:txBody>
      </p:sp>
      <p:grpSp>
        <p:nvGrpSpPr>
          <p:cNvPr id="54" name="グループ化 53">
            <a:extLst>
              <a:ext uri="{FF2B5EF4-FFF2-40B4-BE49-F238E27FC236}">
                <a16:creationId xmlns:a16="http://schemas.microsoft.com/office/drawing/2014/main" id="{023D4F58-8E68-482B-BA52-094C13DDBD6C}"/>
              </a:ext>
            </a:extLst>
          </p:cNvPr>
          <p:cNvGrpSpPr/>
          <p:nvPr/>
        </p:nvGrpSpPr>
        <p:grpSpPr>
          <a:xfrm rot="20961518">
            <a:off x="8280353" y="4958965"/>
            <a:ext cx="280848" cy="107166"/>
            <a:chOff x="0" y="34925"/>
            <a:chExt cx="1038228" cy="400050"/>
          </a:xfrm>
        </p:grpSpPr>
        <p:sp>
          <p:nvSpPr>
            <p:cNvPr id="55" name="弦 54">
              <a:extLst>
                <a:ext uri="{FF2B5EF4-FFF2-40B4-BE49-F238E27FC236}">
                  <a16:creationId xmlns:a16="http://schemas.microsoft.com/office/drawing/2014/main" id="{144BCF95-EDE4-4598-B811-BC215B7917D9}"/>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6" name="弦 55">
              <a:extLst>
                <a:ext uri="{FF2B5EF4-FFF2-40B4-BE49-F238E27FC236}">
                  <a16:creationId xmlns:a16="http://schemas.microsoft.com/office/drawing/2014/main" id="{EE1C5B0B-6D5D-43CD-9093-22513B7B695B}"/>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57" name="グループ化 56">
            <a:extLst>
              <a:ext uri="{FF2B5EF4-FFF2-40B4-BE49-F238E27FC236}">
                <a16:creationId xmlns:a16="http://schemas.microsoft.com/office/drawing/2014/main" id="{2D23F780-A4C0-4699-8A5F-81ADBC3E885D}"/>
              </a:ext>
            </a:extLst>
          </p:cNvPr>
          <p:cNvGrpSpPr/>
          <p:nvPr/>
        </p:nvGrpSpPr>
        <p:grpSpPr>
          <a:xfrm rot="584822">
            <a:off x="8516034" y="5119459"/>
            <a:ext cx="304148" cy="123608"/>
            <a:chOff x="235681" y="195419"/>
            <a:chExt cx="1038228" cy="400050"/>
          </a:xfrm>
        </p:grpSpPr>
        <p:sp>
          <p:nvSpPr>
            <p:cNvPr id="58" name="弦 57">
              <a:extLst>
                <a:ext uri="{FF2B5EF4-FFF2-40B4-BE49-F238E27FC236}">
                  <a16:creationId xmlns:a16="http://schemas.microsoft.com/office/drawing/2014/main" id="{0211851B-6833-4F13-B672-74B8F2C24C4E}"/>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9" name="弦 58">
              <a:extLst>
                <a:ext uri="{FF2B5EF4-FFF2-40B4-BE49-F238E27FC236}">
                  <a16:creationId xmlns:a16="http://schemas.microsoft.com/office/drawing/2014/main" id="{11E0E852-47C2-4BC9-BC27-CB48BB53AB8D}"/>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3C884302-151B-4928-A79B-9A2EB8D2D740}"/>
              </a:ext>
            </a:extLst>
          </p:cNvPr>
          <p:cNvGrpSpPr/>
          <p:nvPr/>
        </p:nvGrpSpPr>
        <p:grpSpPr>
          <a:xfrm rot="20961518">
            <a:off x="8686754" y="4924041"/>
            <a:ext cx="287199" cy="123041"/>
            <a:chOff x="406400" y="0"/>
            <a:chExt cx="1038228" cy="400050"/>
          </a:xfrm>
        </p:grpSpPr>
        <p:sp>
          <p:nvSpPr>
            <p:cNvPr id="61" name="弦 60">
              <a:extLst>
                <a:ext uri="{FF2B5EF4-FFF2-40B4-BE49-F238E27FC236}">
                  <a16:creationId xmlns:a16="http://schemas.microsoft.com/office/drawing/2014/main" id="{0AED559E-FA11-44E5-B1CC-71FD8BDDBB82}"/>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2" name="弦 61">
              <a:extLst>
                <a:ext uri="{FF2B5EF4-FFF2-40B4-BE49-F238E27FC236}">
                  <a16:creationId xmlns:a16="http://schemas.microsoft.com/office/drawing/2014/main" id="{9ECB91EC-067A-49B6-914C-3A9BBAE8564A}"/>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sp>
        <p:nvSpPr>
          <p:cNvPr id="63" name="テキスト ボックス 62">
            <a:extLst>
              <a:ext uri="{FF2B5EF4-FFF2-40B4-BE49-F238E27FC236}">
                <a16:creationId xmlns:a16="http://schemas.microsoft.com/office/drawing/2014/main" id="{D9DD2D76-350E-4D73-A63B-871D74FA5022}"/>
              </a:ext>
            </a:extLst>
          </p:cNvPr>
          <p:cNvSpPr txBox="1"/>
          <p:nvPr/>
        </p:nvSpPr>
        <p:spPr>
          <a:xfrm>
            <a:off x="9553827" y="4203600"/>
            <a:ext cx="99738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ＵＳＢメモリ</a:t>
            </a:r>
          </a:p>
        </p:txBody>
      </p:sp>
      <p:pic>
        <p:nvPicPr>
          <p:cNvPr id="64" name="図 63">
            <a:extLst>
              <a:ext uri="{FF2B5EF4-FFF2-40B4-BE49-F238E27FC236}">
                <a16:creationId xmlns:a16="http://schemas.microsoft.com/office/drawing/2014/main" id="{6B0FBEB1-B88C-4CCD-B20A-B19947B4E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7637" y="4234792"/>
            <a:ext cx="740087" cy="835458"/>
          </a:xfrm>
          <a:prstGeom prst="rect">
            <a:avLst/>
          </a:prstGeom>
        </p:spPr>
      </p:pic>
      <p:pic>
        <p:nvPicPr>
          <p:cNvPr id="65" name="図 64">
            <a:extLst>
              <a:ext uri="{FF2B5EF4-FFF2-40B4-BE49-F238E27FC236}">
                <a16:creationId xmlns:a16="http://schemas.microsoft.com/office/drawing/2014/main" id="{401E66F7-4591-41B3-A1E6-4D945204F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9547" y="4592791"/>
            <a:ext cx="655664" cy="466428"/>
          </a:xfrm>
          <a:prstGeom prst="rect">
            <a:avLst/>
          </a:prstGeom>
        </p:spPr>
      </p:pic>
      <p:sp>
        <p:nvSpPr>
          <p:cNvPr id="66" name="星: 10 pt 65">
            <a:extLst>
              <a:ext uri="{FF2B5EF4-FFF2-40B4-BE49-F238E27FC236}">
                <a16:creationId xmlns:a16="http://schemas.microsoft.com/office/drawing/2014/main" id="{2D5B4010-37D8-4CF4-8304-2C0A4555EE23}"/>
              </a:ext>
            </a:extLst>
          </p:cNvPr>
          <p:cNvSpPr/>
          <p:nvPr/>
        </p:nvSpPr>
        <p:spPr>
          <a:xfrm>
            <a:off x="9906001" y="4996768"/>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dirty="0">
                <a:solidFill>
                  <a:prstClr val="white"/>
                </a:solidFill>
                <a:latin typeface="Meiryo UI" panose="020B0604030504040204" pitchFamily="50" charset="-128"/>
                <a:ea typeface="Meiryo UI" panose="020B0604030504040204" pitchFamily="50" charset="-128"/>
              </a:rPr>
              <a:t>紛失</a:t>
            </a:r>
            <a:endParaRPr lang="en-US" altLang="ja-JP" sz="14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682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2162176" y="3517969"/>
            <a:ext cx="3743323"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事例①：ＵＳＢメモリの紛失</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34</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A522E2C2-EA45-4A8D-A49A-B8E400303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791" y="3187836"/>
            <a:ext cx="434231" cy="660269"/>
          </a:xfrm>
          <a:prstGeom prst="rect">
            <a:avLst/>
          </a:prstGeom>
        </p:spPr>
      </p:pic>
      <p:pic>
        <p:nvPicPr>
          <p:cNvPr id="20" name="図 19">
            <a:extLst>
              <a:ext uri="{FF2B5EF4-FFF2-40B4-BE49-F238E27FC236}">
                <a16:creationId xmlns:a16="http://schemas.microsoft.com/office/drawing/2014/main" id="{4B82CBFB-AD74-45D2-89B9-FCA22CE64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2072" y="4552141"/>
            <a:ext cx="655664" cy="466428"/>
          </a:xfrm>
          <a:prstGeom prst="rect">
            <a:avLst/>
          </a:prstGeom>
        </p:spPr>
      </p:pic>
      <p:sp>
        <p:nvSpPr>
          <p:cNvPr id="21" name="テキスト ボックス 20">
            <a:extLst>
              <a:ext uri="{FF2B5EF4-FFF2-40B4-BE49-F238E27FC236}">
                <a16:creationId xmlns:a16="http://schemas.microsoft.com/office/drawing/2014/main" id="{23E99FD1-B8E6-4390-9B82-2D4995AF30B6}"/>
              </a:ext>
            </a:extLst>
          </p:cNvPr>
          <p:cNvSpPr txBox="1"/>
          <p:nvPr/>
        </p:nvSpPr>
        <p:spPr>
          <a:xfrm>
            <a:off x="3465906" y="4309239"/>
            <a:ext cx="99738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ＵＳＢメモリ</a:t>
            </a:r>
          </a:p>
        </p:txBody>
      </p:sp>
      <p:pic>
        <p:nvPicPr>
          <p:cNvPr id="23" name="図 22">
            <a:extLst>
              <a:ext uri="{FF2B5EF4-FFF2-40B4-BE49-F238E27FC236}">
                <a16:creationId xmlns:a16="http://schemas.microsoft.com/office/drawing/2014/main" id="{642FF0E9-E891-43A3-85C1-588C081DA3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5461" y="4706773"/>
            <a:ext cx="602701" cy="823072"/>
          </a:xfrm>
          <a:prstGeom prst="rect">
            <a:avLst/>
          </a:prstGeom>
        </p:spPr>
      </p:pic>
      <p:sp>
        <p:nvSpPr>
          <p:cNvPr id="24" name="テキスト ボックス 23">
            <a:extLst>
              <a:ext uri="{FF2B5EF4-FFF2-40B4-BE49-F238E27FC236}">
                <a16:creationId xmlns:a16="http://schemas.microsoft.com/office/drawing/2014/main" id="{5640E0FB-68E5-4E58-AF86-F41D0058932A}"/>
              </a:ext>
            </a:extLst>
          </p:cNvPr>
          <p:cNvSpPr txBox="1"/>
          <p:nvPr/>
        </p:nvSpPr>
        <p:spPr>
          <a:xfrm>
            <a:off x="2439757" y="5529846"/>
            <a:ext cx="954107"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自治体職員</a:t>
            </a:r>
          </a:p>
        </p:txBody>
      </p:sp>
      <p:sp>
        <p:nvSpPr>
          <p:cNvPr id="25" name="矢印: 右 24">
            <a:extLst>
              <a:ext uri="{FF2B5EF4-FFF2-40B4-BE49-F238E27FC236}">
                <a16:creationId xmlns:a16="http://schemas.microsoft.com/office/drawing/2014/main" id="{4EEF39A7-92B0-42CA-8167-2D754DCCC206}"/>
              </a:ext>
            </a:extLst>
          </p:cNvPr>
          <p:cNvSpPr/>
          <p:nvPr/>
        </p:nvSpPr>
        <p:spPr>
          <a:xfrm>
            <a:off x="3465907" y="5028880"/>
            <a:ext cx="1243857"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個人情報の取り扱いを委託</a:t>
            </a:r>
          </a:p>
        </p:txBody>
      </p:sp>
      <p:pic>
        <p:nvPicPr>
          <p:cNvPr id="26" name="図 25">
            <a:extLst>
              <a:ext uri="{FF2B5EF4-FFF2-40B4-BE49-F238E27FC236}">
                <a16:creationId xmlns:a16="http://schemas.microsoft.com/office/drawing/2014/main" id="{2622C2A9-C38B-43F8-B25C-EFA7158D2C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2324" y="4665569"/>
            <a:ext cx="602701" cy="905480"/>
          </a:xfrm>
          <a:prstGeom prst="rect">
            <a:avLst/>
          </a:prstGeom>
        </p:spPr>
      </p:pic>
      <p:sp>
        <p:nvSpPr>
          <p:cNvPr id="27" name="テキスト ボックス 26">
            <a:extLst>
              <a:ext uri="{FF2B5EF4-FFF2-40B4-BE49-F238E27FC236}">
                <a16:creationId xmlns:a16="http://schemas.microsoft.com/office/drawing/2014/main" id="{31C7CC53-692C-4887-9EC7-3D78913D4572}"/>
              </a:ext>
            </a:extLst>
          </p:cNvPr>
          <p:cNvSpPr txBox="1"/>
          <p:nvPr/>
        </p:nvSpPr>
        <p:spPr>
          <a:xfrm>
            <a:off x="3610746" y="3374402"/>
            <a:ext cx="1338828" cy="369332"/>
          </a:xfrm>
          <a:prstGeom prst="rect">
            <a:avLst/>
          </a:prstGeom>
          <a:noFill/>
        </p:spPr>
        <p:txBody>
          <a:bodyPr wrap="none" rtlCol="0">
            <a:spAutoFit/>
          </a:bodyPr>
          <a:lstStyle/>
          <a:p>
            <a:pPr defTabSz="457200"/>
            <a:r>
              <a:rPr lang="ja-JP" altLang="en-US" dirty="0">
                <a:solidFill>
                  <a:prstClr val="black"/>
                </a:solidFill>
                <a:latin typeface="Meiryo UI" panose="020B0604030504040204" pitchFamily="50" charset="-128"/>
                <a:ea typeface="Meiryo UI" panose="020B0604030504040204" pitchFamily="50" charset="-128"/>
              </a:rPr>
              <a:t>自治体庁舎</a:t>
            </a:r>
          </a:p>
        </p:txBody>
      </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629675" y="5529846"/>
            <a:ext cx="1107996"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委託先事業者</a:t>
            </a: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320203" y="3517969"/>
            <a:ext cx="2228850"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E43E3D7-FEBE-4722-8BA2-F365A0DB7076}"/>
              </a:ext>
            </a:extLst>
          </p:cNvPr>
          <p:cNvSpPr txBox="1"/>
          <p:nvPr/>
        </p:nvSpPr>
        <p:spPr>
          <a:xfrm>
            <a:off x="6689214" y="3374402"/>
            <a:ext cx="1656223" cy="338554"/>
          </a:xfrm>
          <a:prstGeom prst="rect">
            <a:avLst/>
          </a:prstGeom>
          <a:noFill/>
        </p:spPr>
        <p:txBody>
          <a:bodyPr wrap="none" rtlCol="0">
            <a:spAutoFit/>
          </a:bodyPr>
          <a:lstStyle/>
          <a:p>
            <a:pPr defTabSz="457200"/>
            <a:r>
              <a:rPr lang="ja-JP" altLang="en-US" sz="1600" dirty="0">
                <a:solidFill>
                  <a:prstClr val="black"/>
                </a:solidFill>
                <a:latin typeface="Meiryo UI" panose="020B0604030504040204" pitchFamily="50" charset="-128"/>
                <a:ea typeface="Meiryo UI" panose="020B0604030504040204" pitchFamily="50" charset="-128"/>
              </a:rPr>
              <a:t>システム作業場所</a:t>
            </a:r>
          </a:p>
        </p:txBody>
      </p:sp>
      <p:grpSp>
        <p:nvGrpSpPr>
          <p:cNvPr id="34" name="グループ化 33">
            <a:extLst>
              <a:ext uri="{FF2B5EF4-FFF2-40B4-BE49-F238E27FC236}">
                <a16:creationId xmlns:a16="http://schemas.microsoft.com/office/drawing/2014/main" id="{00000000-0008-0000-0000-000028000000}"/>
              </a:ext>
            </a:extLst>
          </p:cNvPr>
          <p:cNvGrpSpPr/>
          <p:nvPr/>
        </p:nvGrpSpPr>
        <p:grpSpPr>
          <a:xfrm rot="20961518">
            <a:off x="5737209" y="4958965"/>
            <a:ext cx="280848" cy="107166"/>
            <a:chOff x="0" y="34925"/>
            <a:chExt cx="1038228" cy="400050"/>
          </a:xfrm>
        </p:grpSpPr>
        <p:sp>
          <p:nvSpPr>
            <p:cNvPr id="41" name="弦 40">
              <a:extLst>
                <a:ext uri="{FF2B5EF4-FFF2-40B4-BE49-F238E27FC236}">
                  <a16:creationId xmlns:a16="http://schemas.microsoft.com/office/drawing/2014/main" id="{00000000-0008-0000-0000-000025000000}"/>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2" name="弦 41">
              <a:extLst>
                <a:ext uri="{FF2B5EF4-FFF2-40B4-BE49-F238E27FC236}">
                  <a16:creationId xmlns:a16="http://schemas.microsoft.com/office/drawing/2014/main" id="{00000000-0008-0000-0000-000027000000}"/>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5" name="グループ化 34">
            <a:extLst>
              <a:ext uri="{FF2B5EF4-FFF2-40B4-BE49-F238E27FC236}">
                <a16:creationId xmlns:a16="http://schemas.microsoft.com/office/drawing/2014/main" id="{00000000-0008-0000-0000-00006F000000}"/>
              </a:ext>
            </a:extLst>
          </p:cNvPr>
          <p:cNvGrpSpPr/>
          <p:nvPr/>
        </p:nvGrpSpPr>
        <p:grpSpPr>
          <a:xfrm rot="584822">
            <a:off x="5972890" y="5119459"/>
            <a:ext cx="304148" cy="123608"/>
            <a:chOff x="235681" y="195419"/>
            <a:chExt cx="1038228" cy="400050"/>
          </a:xfrm>
        </p:grpSpPr>
        <p:sp>
          <p:nvSpPr>
            <p:cNvPr id="39" name="弦 38">
              <a:extLst>
                <a:ext uri="{FF2B5EF4-FFF2-40B4-BE49-F238E27FC236}">
                  <a16:creationId xmlns:a16="http://schemas.microsoft.com/office/drawing/2014/main" id="{00000000-0008-0000-0000-000070000000}"/>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40" name="弦 39">
              <a:extLst>
                <a:ext uri="{FF2B5EF4-FFF2-40B4-BE49-F238E27FC236}">
                  <a16:creationId xmlns:a16="http://schemas.microsoft.com/office/drawing/2014/main" id="{00000000-0008-0000-0000-000071000000}"/>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00000000-0008-0000-0000-000073000000}"/>
              </a:ext>
            </a:extLst>
          </p:cNvPr>
          <p:cNvGrpSpPr/>
          <p:nvPr/>
        </p:nvGrpSpPr>
        <p:grpSpPr>
          <a:xfrm rot="20961518">
            <a:off x="6143610" y="4924041"/>
            <a:ext cx="287199" cy="123041"/>
            <a:chOff x="406400" y="0"/>
            <a:chExt cx="1038228" cy="400050"/>
          </a:xfrm>
        </p:grpSpPr>
        <p:sp>
          <p:nvSpPr>
            <p:cNvPr id="37" name="弦 36">
              <a:extLst>
                <a:ext uri="{FF2B5EF4-FFF2-40B4-BE49-F238E27FC236}">
                  <a16:creationId xmlns:a16="http://schemas.microsoft.com/office/drawing/2014/main" id="{00000000-0008-0000-0000-000074000000}"/>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8" name="弦 37">
              <a:extLst>
                <a:ext uri="{FF2B5EF4-FFF2-40B4-BE49-F238E27FC236}">
                  <a16:creationId xmlns:a16="http://schemas.microsoft.com/office/drawing/2014/main" id="{00000000-0008-0000-0000-000081000000}"/>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pic>
        <p:nvPicPr>
          <p:cNvPr id="44" name="図 43">
            <a:extLst>
              <a:ext uri="{FF2B5EF4-FFF2-40B4-BE49-F238E27FC236}">
                <a16:creationId xmlns:a16="http://schemas.microsoft.com/office/drawing/2014/main" id="{B1C4D2BB-3084-49E8-80F0-76DA512836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0483" y="4665569"/>
            <a:ext cx="602701" cy="905480"/>
          </a:xfrm>
          <a:prstGeom prst="rect">
            <a:avLst/>
          </a:prstGeom>
        </p:spPr>
      </p:pic>
      <p:sp>
        <p:nvSpPr>
          <p:cNvPr id="45" name="テキスト ボックス 44">
            <a:extLst>
              <a:ext uri="{FF2B5EF4-FFF2-40B4-BE49-F238E27FC236}">
                <a16:creationId xmlns:a16="http://schemas.microsoft.com/office/drawing/2014/main" id="{4544F801-9B81-4940-9219-8B41C620582C}"/>
              </a:ext>
            </a:extLst>
          </p:cNvPr>
          <p:cNvSpPr txBox="1"/>
          <p:nvPr/>
        </p:nvSpPr>
        <p:spPr>
          <a:xfrm>
            <a:off x="6847834" y="5529846"/>
            <a:ext cx="1107996"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委託先事業者</a:t>
            </a:r>
          </a:p>
        </p:txBody>
      </p:sp>
      <p:sp>
        <p:nvSpPr>
          <p:cNvPr id="48" name="テキスト ボックス 47">
            <a:extLst>
              <a:ext uri="{FF2B5EF4-FFF2-40B4-BE49-F238E27FC236}">
                <a16:creationId xmlns:a16="http://schemas.microsoft.com/office/drawing/2014/main" id="{9AE765D9-1B60-43A9-B375-07C82B8C8EB6}"/>
              </a:ext>
            </a:extLst>
          </p:cNvPr>
          <p:cNvSpPr txBox="1"/>
          <p:nvPr/>
        </p:nvSpPr>
        <p:spPr>
          <a:xfrm>
            <a:off x="7149185" y="3825332"/>
            <a:ext cx="99738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ＵＳＢメモリ</a:t>
            </a:r>
          </a:p>
        </p:txBody>
      </p:sp>
      <p:sp>
        <p:nvSpPr>
          <p:cNvPr id="49" name="四角形: 角を丸くする 48">
            <a:extLst>
              <a:ext uri="{FF2B5EF4-FFF2-40B4-BE49-F238E27FC236}">
                <a16:creationId xmlns:a16="http://schemas.microsoft.com/office/drawing/2014/main" id="{04332C9A-141A-4D75-95DE-CF002B7F4E61}"/>
              </a:ext>
            </a:extLst>
          </p:cNvPr>
          <p:cNvSpPr/>
          <p:nvPr/>
        </p:nvSpPr>
        <p:spPr>
          <a:xfrm>
            <a:off x="8726095" y="3517969"/>
            <a:ext cx="1857025" cy="30066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pic>
        <p:nvPicPr>
          <p:cNvPr id="50" name="図 49">
            <a:extLst>
              <a:ext uri="{FF2B5EF4-FFF2-40B4-BE49-F238E27FC236}">
                <a16:creationId xmlns:a16="http://schemas.microsoft.com/office/drawing/2014/main" id="{780668AE-75EE-4D21-90B4-EC01A23B51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129" y="3106082"/>
            <a:ext cx="547723" cy="742022"/>
          </a:xfrm>
          <a:prstGeom prst="rect">
            <a:avLst/>
          </a:prstGeom>
        </p:spPr>
      </p:pic>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pic>
        <p:nvPicPr>
          <p:cNvPr id="52" name="図 51">
            <a:extLst>
              <a:ext uri="{FF2B5EF4-FFF2-40B4-BE49-F238E27FC236}">
                <a16:creationId xmlns:a16="http://schemas.microsoft.com/office/drawing/2014/main" id="{821E1677-EDE5-4545-BE83-38224942A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59439" y="3148678"/>
            <a:ext cx="690217" cy="815152"/>
          </a:xfrm>
          <a:prstGeom prst="rect">
            <a:avLst/>
          </a:prstGeom>
        </p:spPr>
      </p:pic>
      <p:sp>
        <p:nvSpPr>
          <p:cNvPr id="53" name="テキスト ボックス 52">
            <a:extLst>
              <a:ext uri="{FF2B5EF4-FFF2-40B4-BE49-F238E27FC236}">
                <a16:creationId xmlns:a16="http://schemas.microsoft.com/office/drawing/2014/main" id="{E47162DE-A83E-4515-B4A0-33FC96E17333}"/>
              </a:ext>
            </a:extLst>
          </p:cNvPr>
          <p:cNvSpPr txBox="1"/>
          <p:nvPr/>
        </p:nvSpPr>
        <p:spPr>
          <a:xfrm>
            <a:off x="9449656" y="3374402"/>
            <a:ext cx="800219" cy="338554"/>
          </a:xfrm>
          <a:prstGeom prst="rect">
            <a:avLst/>
          </a:prstGeom>
          <a:noFill/>
        </p:spPr>
        <p:txBody>
          <a:bodyPr wrap="none" rtlCol="0">
            <a:spAutoFit/>
          </a:bodyPr>
          <a:lstStyle/>
          <a:p>
            <a:pPr defTabSz="457200"/>
            <a:r>
              <a:rPr lang="ja-JP" altLang="en-US" sz="1600" dirty="0">
                <a:solidFill>
                  <a:prstClr val="black"/>
                </a:solidFill>
                <a:latin typeface="Meiryo UI" panose="020B0604030504040204" pitchFamily="50" charset="-128"/>
                <a:ea typeface="Meiryo UI" panose="020B0604030504040204" pitchFamily="50" charset="-128"/>
              </a:rPr>
              <a:t>飲食店</a:t>
            </a:r>
          </a:p>
        </p:txBody>
      </p:sp>
      <p:grpSp>
        <p:nvGrpSpPr>
          <p:cNvPr id="54" name="グループ化 53">
            <a:extLst>
              <a:ext uri="{FF2B5EF4-FFF2-40B4-BE49-F238E27FC236}">
                <a16:creationId xmlns:a16="http://schemas.microsoft.com/office/drawing/2014/main" id="{023D4F58-8E68-482B-BA52-094C13DDBD6C}"/>
              </a:ext>
            </a:extLst>
          </p:cNvPr>
          <p:cNvGrpSpPr/>
          <p:nvPr/>
        </p:nvGrpSpPr>
        <p:grpSpPr>
          <a:xfrm rot="20961518">
            <a:off x="8280353" y="4958965"/>
            <a:ext cx="280848" cy="107166"/>
            <a:chOff x="0" y="34925"/>
            <a:chExt cx="1038228" cy="400050"/>
          </a:xfrm>
        </p:grpSpPr>
        <p:sp>
          <p:nvSpPr>
            <p:cNvPr id="55" name="弦 54">
              <a:extLst>
                <a:ext uri="{FF2B5EF4-FFF2-40B4-BE49-F238E27FC236}">
                  <a16:creationId xmlns:a16="http://schemas.microsoft.com/office/drawing/2014/main" id="{144BCF95-EDE4-4598-B811-BC215B7917D9}"/>
                </a:ext>
              </a:extLst>
            </p:cNvPr>
            <p:cNvSpPr/>
            <p:nvPr/>
          </p:nvSpPr>
          <p:spPr>
            <a:xfrm rot="1346564">
              <a:off x="9528" y="63500"/>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6" name="弦 55">
              <a:extLst>
                <a:ext uri="{FF2B5EF4-FFF2-40B4-BE49-F238E27FC236}">
                  <a16:creationId xmlns:a16="http://schemas.microsoft.com/office/drawing/2014/main" id="{EE1C5B0B-6D5D-43CD-9093-22513B7B695B}"/>
                </a:ext>
              </a:extLst>
            </p:cNvPr>
            <p:cNvSpPr/>
            <p:nvPr/>
          </p:nvSpPr>
          <p:spPr>
            <a:xfrm rot="10800000">
              <a:off x="0" y="34925"/>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57" name="グループ化 56">
            <a:extLst>
              <a:ext uri="{FF2B5EF4-FFF2-40B4-BE49-F238E27FC236}">
                <a16:creationId xmlns:a16="http://schemas.microsoft.com/office/drawing/2014/main" id="{2D23F780-A4C0-4699-8A5F-81ADBC3E885D}"/>
              </a:ext>
            </a:extLst>
          </p:cNvPr>
          <p:cNvGrpSpPr/>
          <p:nvPr/>
        </p:nvGrpSpPr>
        <p:grpSpPr>
          <a:xfrm rot="584822">
            <a:off x="8516034" y="5119459"/>
            <a:ext cx="304148" cy="123608"/>
            <a:chOff x="235681" y="195419"/>
            <a:chExt cx="1038228" cy="400050"/>
          </a:xfrm>
        </p:grpSpPr>
        <p:sp>
          <p:nvSpPr>
            <p:cNvPr id="58" name="弦 57">
              <a:extLst>
                <a:ext uri="{FF2B5EF4-FFF2-40B4-BE49-F238E27FC236}">
                  <a16:creationId xmlns:a16="http://schemas.microsoft.com/office/drawing/2014/main" id="{0211851B-6833-4F13-B672-74B8F2C24C4E}"/>
                </a:ext>
              </a:extLst>
            </p:cNvPr>
            <p:cNvSpPr/>
            <p:nvPr/>
          </p:nvSpPr>
          <p:spPr>
            <a:xfrm rot="1346564">
              <a:off x="245209" y="223994"/>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59" name="弦 58">
              <a:extLst>
                <a:ext uri="{FF2B5EF4-FFF2-40B4-BE49-F238E27FC236}">
                  <a16:creationId xmlns:a16="http://schemas.microsoft.com/office/drawing/2014/main" id="{11E0E852-47C2-4BC9-BC27-CB48BB53AB8D}"/>
                </a:ext>
              </a:extLst>
            </p:cNvPr>
            <p:cNvSpPr/>
            <p:nvPr/>
          </p:nvSpPr>
          <p:spPr>
            <a:xfrm rot="10800000">
              <a:off x="235681" y="195419"/>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3C884302-151B-4928-A79B-9A2EB8D2D740}"/>
              </a:ext>
            </a:extLst>
          </p:cNvPr>
          <p:cNvGrpSpPr/>
          <p:nvPr/>
        </p:nvGrpSpPr>
        <p:grpSpPr>
          <a:xfrm rot="20961518">
            <a:off x="8686754" y="4924041"/>
            <a:ext cx="287199" cy="123041"/>
            <a:chOff x="406400" y="0"/>
            <a:chExt cx="1038228" cy="400050"/>
          </a:xfrm>
        </p:grpSpPr>
        <p:sp>
          <p:nvSpPr>
            <p:cNvPr id="61" name="弦 60">
              <a:extLst>
                <a:ext uri="{FF2B5EF4-FFF2-40B4-BE49-F238E27FC236}">
                  <a16:creationId xmlns:a16="http://schemas.microsoft.com/office/drawing/2014/main" id="{0AED559E-FA11-44E5-B1CC-71FD8BDDBB82}"/>
                </a:ext>
              </a:extLst>
            </p:cNvPr>
            <p:cNvSpPr/>
            <p:nvPr/>
          </p:nvSpPr>
          <p:spPr>
            <a:xfrm rot="1346564">
              <a:off x="415928" y="28575"/>
              <a:ext cx="361950" cy="361950"/>
            </a:xfrm>
            <a:prstGeom prst="chord">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2" name="弦 61">
              <a:extLst>
                <a:ext uri="{FF2B5EF4-FFF2-40B4-BE49-F238E27FC236}">
                  <a16:creationId xmlns:a16="http://schemas.microsoft.com/office/drawing/2014/main" id="{9ECB91EC-067A-49B6-914C-3A9BBAE8564A}"/>
                </a:ext>
              </a:extLst>
            </p:cNvPr>
            <p:cNvSpPr/>
            <p:nvPr/>
          </p:nvSpPr>
          <p:spPr>
            <a:xfrm rot="10800000">
              <a:off x="406400" y="0"/>
              <a:ext cx="1038228" cy="400050"/>
            </a:xfrm>
            <a:prstGeom prst="chord">
              <a:avLst>
                <a:gd name="adj1" fmla="val 2700000"/>
                <a:gd name="adj2" fmla="val 18943509"/>
              </a:avLst>
            </a:prstGeom>
            <a:ln>
              <a:noFill/>
            </a:ln>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a:endParaRPr lang="ja-JP" altLang="en-US">
                <a:solidFill>
                  <a:prstClr val="white"/>
                </a:solidFill>
                <a:latin typeface="Meiryo UI" panose="020B0604030504040204" pitchFamily="50" charset="-128"/>
                <a:ea typeface="Meiryo UI" panose="020B0604030504040204" pitchFamily="50" charset="-128"/>
              </a:endParaRPr>
            </a:p>
          </p:txBody>
        </p:sp>
      </p:grpSp>
      <p:sp>
        <p:nvSpPr>
          <p:cNvPr id="63" name="テキスト ボックス 62">
            <a:extLst>
              <a:ext uri="{FF2B5EF4-FFF2-40B4-BE49-F238E27FC236}">
                <a16:creationId xmlns:a16="http://schemas.microsoft.com/office/drawing/2014/main" id="{D9DD2D76-350E-4D73-A63B-871D74FA5022}"/>
              </a:ext>
            </a:extLst>
          </p:cNvPr>
          <p:cNvSpPr txBox="1"/>
          <p:nvPr/>
        </p:nvSpPr>
        <p:spPr>
          <a:xfrm>
            <a:off x="9553827" y="4203600"/>
            <a:ext cx="99738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ＵＳＢメモリ</a:t>
            </a:r>
          </a:p>
        </p:txBody>
      </p:sp>
      <p:pic>
        <p:nvPicPr>
          <p:cNvPr id="64" name="図 63">
            <a:extLst>
              <a:ext uri="{FF2B5EF4-FFF2-40B4-BE49-F238E27FC236}">
                <a16:creationId xmlns:a16="http://schemas.microsoft.com/office/drawing/2014/main" id="{6B0FBEB1-B88C-4CCD-B20A-B19947B4E9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7637" y="4234792"/>
            <a:ext cx="740087" cy="835458"/>
          </a:xfrm>
          <a:prstGeom prst="rect">
            <a:avLst/>
          </a:prstGeom>
        </p:spPr>
      </p:pic>
      <p:pic>
        <p:nvPicPr>
          <p:cNvPr id="65" name="図 64">
            <a:extLst>
              <a:ext uri="{FF2B5EF4-FFF2-40B4-BE49-F238E27FC236}">
                <a16:creationId xmlns:a16="http://schemas.microsoft.com/office/drawing/2014/main" id="{401E66F7-4591-41B3-A1E6-4D945204F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9547" y="4592791"/>
            <a:ext cx="655664" cy="466428"/>
          </a:xfrm>
          <a:prstGeom prst="rect">
            <a:avLst/>
          </a:prstGeom>
        </p:spPr>
      </p:pic>
      <p:sp>
        <p:nvSpPr>
          <p:cNvPr id="66" name="星: 10 pt 65">
            <a:extLst>
              <a:ext uri="{FF2B5EF4-FFF2-40B4-BE49-F238E27FC236}">
                <a16:creationId xmlns:a16="http://schemas.microsoft.com/office/drawing/2014/main" id="{2D5B4010-37D8-4CF4-8304-2C0A4555EE23}"/>
              </a:ext>
            </a:extLst>
          </p:cNvPr>
          <p:cNvSpPr/>
          <p:nvPr/>
        </p:nvSpPr>
        <p:spPr>
          <a:xfrm>
            <a:off x="9906001" y="4996768"/>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dirty="0">
                <a:solidFill>
                  <a:prstClr val="white"/>
                </a:solidFill>
                <a:latin typeface="Meiryo UI" panose="020B0604030504040204" pitchFamily="50" charset="-128"/>
                <a:ea typeface="Meiryo UI" panose="020B0604030504040204" pitchFamily="50" charset="-128"/>
              </a:rPr>
              <a:t>紛失</a:t>
            </a:r>
            <a:endParaRPr lang="en-US" altLang="ja-JP" sz="1400" b="1" dirty="0">
              <a:solidFill>
                <a:prstClr val="white"/>
              </a:solidFill>
              <a:latin typeface="Meiryo UI" panose="020B0604030504040204" pitchFamily="50" charset="-128"/>
              <a:ea typeface="Meiryo UI" panose="020B0604030504040204" pitchFamily="50" charset="-128"/>
            </a:endParaRPr>
          </a:p>
        </p:txBody>
      </p:sp>
      <p:sp>
        <p:nvSpPr>
          <p:cNvPr id="6" name="吹き出し: 四角形 5">
            <a:extLst>
              <a:ext uri="{FF2B5EF4-FFF2-40B4-BE49-F238E27FC236}">
                <a16:creationId xmlns:a16="http://schemas.microsoft.com/office/drawing/2014/main" id="{A9570BDE-EB3D-71AC-F5E9-A8C2319E1511}"/>
              </a:ext>
            </a:extLst>
          </p:cNvPr>
          <p:cNvSpPr/>
          <p:nvPr/>
        </p:nvSpPr>
        <p:spPr>
          <a:xfrm>
            <a:off x="1638635" y="2121013"/>
            <a:ext cx="1513397" cy="1161953"/>
          </a:xfrm>
          <a:prstGeom prst="wedgeRectCallout">
            <a:avLst>
              <a:gd name="adj1" fmla="val 32722"/>
              <a:gd name="adj2" fmla="val 710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委託先の監督が不十分であった</a:t>
            </a:r>
            <a:endParaRPr lang="en-US" altLang="ja-JP" dirty="0">
              <a:solidFill>
                <a:prstClr val="white"/>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6A81FAEB-B748-4FEA-92ED-A5DC9628829E}"/>
              </a:ext>
            </a:extLst>
          </p:cNvPr>
          <p:cNvSpPr/>
          <p:nvPr/>
        </p:nvSpPr>
        <p:spPr>
          <a:xfrm>
            <a:off x="3476914" y="1166823"/>
            <a:ext cx="2648051" cy="1914475"/>
          </a:xfrm>
          <a:prstGeom prst="wedgeRectCallout">
            <a:avLst>
              <a:gd name="adj1" fmla="val 10510"/>
              <a:gd name="adj2" fmla="val 1162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具体的な手順や講ずべき安全管理措置について指示することなく再委託先に一任。再委託先に報告を求めることもしなかった</a:t>
            </a:r>
          </a:p>
        </p:txBody>
      </p:sp>
      <p:sp>
        <p:nvSpPr>
          <p:cNvPr id="8" name="吹き出し: 四角形 7">
            <a:extLst>
              <a:ext uri="{FF2B5EF4-FFF2-40B4-BE49-F238E27FC236}">
                <a16:creationId xmlns:a16="http://schemas.microsoft.com/office/drawing/2014/main" id="{D19CC1F5-0880-F02B-FEA5-97741DB8E7D2}"/>
              </a:ext>
            </a:extLst>
          </p:cNvPr>
          <p:cNvSpPr/>
          <p:nvPr/>
        </p:nvSpPr>
        <p:spPr>
          <a:xfrm>
            <a:off x="6439699" y="1120381"/>
            <a:ext cx="2075655" cy="1771649"/>
          </a:xfrm>
          <a:prstGeom prst="wedgeRectCallout">
            <a:avLst>
              <a:gd name="adj1" fmla="val -25383"/>
              <a:gd name="adj2" fmla="val 691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委託された個人データの取扱いリスクを組織で検討せず、現場担当者のみで判断</a:t>
            </a:r>
          </a:p>
        </p:txBody>
      </p:sp>
      <p:sp>
        <p:nvSpPr>
          <p:cNvPr id="9" name="吹き出し: 四角形 8">
            <a:extLst>
              <a:ext uri="{FF2B5EF4-FFF2-40B4-BE49-F238E27FC236}">
                <a16:creationId xmlns:a16="http://schemas.microsoft.com/office/drawing/2014/main" id="{07686067-9D94-D3BF-92A8-456B8623BB7A}"/>
              </a:ext>
            </a:extLst>
          </p:cNvPr>
          <p:cNvSpPr/>
          <p:nvPr/>
        </p:nvSpPr>
        <p:spPr>
          <a:xfrm>
            <a:off x="8568681" y="53221"/>
            <a:ext cx="1928718" cy="1864278"/>
          </a:xfrm>
          <a:prstGeom prst="wedgeRectCallout">
            <a:avLst>
              <a:gd name="adj1" fmla="val -51679"/>
              <a:gd name="adj2" fmla="val 736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個人データを取り扱う区域の入退室管理、電子媒体の施錠管理、不要なアクセス制御なし</a:t>
            </a:r>
          </a:p>
        </p:txBody>
      </p:sp>
      <p:sp>
        <p:nvSpPr>
          <p:cNvPr id="3" name="吹き出し: 四角形 2">
            <a:extLst>
              <a:ext uri="{FF2B5EF4-FFF2-40B4-BE49-F238E27FC236}">
                <a16:creationId xmlns:a16="http://schemas.microsoft.com/office/drawing/2014/main" id="{B3297F4C-45C5-5218-6BC4-4D6F90DC32BE}"/>
              </a:ext>
            </a:extLst>
          </p:cNvPr>
          <p:cNvSpPr/>
          <p:nvPr/>
        </p:nvSpPr>
        <p:spPr>
          <a:xfrm>
            <a:off x="9372600" y="1995549"/>
            <a:ext cx="1734954" cy="1377749"/>
          </a:xfrm>
          <a:prstGeom prst="wedgeRectCallout">
            <a:avLst>
              <a:gd name="adj1" fmla="val 11092"/>
              <a:gd name="adj2" fmla="val 1019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セキュリティ部門の許可なく</a:t>
            </a:r>
            <a:r>
              <a:rPr lang="en-US" altLang="ja-JP" dirty="0">
                <a:solidFill>
                  <a:prstClr val="white"/>
                </a:solidFill>
                <a:latin typeface="Meiryo UI" panose="020B0604030504040204" pitchFamily="50" charset="-128"/>
                <a:ea typeface="Meiryo UI" panose="020B0604030504040204" pitchFamily="50" charset="-128"/>
              </a:rPr>
              <a:t>USB</a:t>
            </a:r>
            <a:r>
              <a:rPr lang="ja-JP" altLang="en-US" dirty="0">
                <a:solidFill>
                  <a:prstClr val="white"/>
                </a:solidFill>
                <a:latin typeface="Meiryo UI" panose="020B0604030504040204" pitchFamily="50" charset="-128"/>
                <a:ea typeface="Meiryo UI" panose="020B0604030504040204" pitchFamily="50" charset="-128"/>
              </a:rPr>
              <a:t>をカバンで持ち出しそのまま飲食</a:t>
            </a:r>
            <a:endParaRPr lang="en-US" altLang="ja-JP"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906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事例①：ＵＳＢメモリの紛失</a:t>
            </a: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35</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DC5E5AD3-51F9-4D48-83E0-84284ACD7698}"/>
              </a:ext>
            </a:extLst>
          </p:cNvPr>
          <p:cNvSpPr txBox="1">
            <a:spLocks/>
          </p:cNvSpPr>
          <p:nvPr/>
        </p:nvSpPr>
        <p:spPr>
          <a:xfrm>
            <a:off x="2003552" y="1796229"/>
            <a:ext cx="8364412" cy="1632769"/>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ＵＳＢメモリ等の電子媒体を安全に利用又は持ち運ぶための規律や手順を整備し、実際にルール通りに運用されているか確認する必要がある。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ＵＳＢメモリは大量のデータを保存でき、持ち運びも簡単であることから、紛失した際の影響も甚大となる。そのため、電子媒体の利用を必要最小限にするような体制・規律・制御を検討することも重要。</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810EEAF2-CAB3-486F-8CBA-BA9287078799}"/>
              </a:ext>
            </a:extLst>
          </p:cNvPr>
          <p:cNvSpPr txBox="1">
            <a:spLocks/>
          </p:cNvSpPr>
          <p:nvPr/>
        </p:nvSpPr>
        <p:spPr>
          <a:xfrm>
            <a:off x="2003553" y="1451135"/>
            <a:ext cx="180049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注意ＰＯＩＮＴ</a:t>
            </a:r>
          </a:p>
        </p:txBody>
      </p:sp>
      <p:sp>
        <p:nvSpPr>
          <p:cNvPr id="20" name="コンテンツ プレースホルダー 2">
            <a:extLst>
              <a:ext uri="{FF2B5EF4-FFF2-40B4-BE49-F238E27FC236}">
                <a16:creationId xmlns:a16="http://schemas.microsoft.com/office/drawing/2014/main" id="{041CE99A-CC7A-4BAC-B047-8D62345F326C}"/>
              </a:ext>
            </a:extLst>
          </p:cNvPr>
          <p:cNvSpPr txBox="1">
            <a:spLocks/>
          </p:cNvSpPr>
          <p:nvPr/>
        </p:nvSpPr>
        <p:spPr>
          <a:xfrm>
            <a:off x="2003552" y="3994351"/>
            <a:ext cx="8919935" cy="2606474"/>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利用を必要最小限にするような体制や規律を整備し徹底する。</a:t>
            </a:r>
            <a:r>
              <a:rPr lang="zh-TW" altLang="en-US" sz="1400" dirty="0">
                <a:solidFill>
                  <a:prstClr val="black">
                    <a:lumMod val="85000"/>
                    <a:lumOff val="15000"/>
                  </a:prstClr>
                </a:solidFill>
                <a:latin typeface="Meiryo UI" panose="020B0604030504040204" pitchFamily="50" charset="-128"/>
                <a:ea typeface="Meiryo UI" panose="020B0604030504040204" pitchFamily="50" charset="-128"/>
              </a:rPr>
              <a:t>→組織的安全管理措置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作業完了するなど</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利用目的を果たしたら、データを消去</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電子媒体を管理者が管理</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し、利用する際にはルールに基づき許可する。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管理区域から外への移動について</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利用記録簿等で把握</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安全に持ち運ぶための規律や方法手順を整備する。</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→物理的安全管理措置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専用の</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鍵付きのかばん等で運搬</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紛失した際の漏えいを防ぐため、</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データの暗号化を行う</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許可された電子媒体以外を接続できないように制御する。</a:t>
            </a:r>
          </a:p>
          <a:p>
            <a:pPr marL="891000" lvl="1" indent="-457200">
              <a:buClr>
                <a:prstClr val="black">
                  <a:lumMod val="65000"/>
                  <a:lumOff val="35000"/>
                </a:prstClr>
              </a:buClr>
              <a:buFont typeface="Wingdings" panose="05000000000000000000" pitchFamily="2" charset="2"/>
              <a:buChar char="Ø"/>
            </a:pP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endParaRPr lang="en-US" altLang="ja-JP" sz="1800" dirty="0">
              <a:solidFill>
                <a:srgbClr val="FF0000"/>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BE474EDF-0194-4762-95BB-6D96610F7810}"/>
              </a:ext>
            </a:extLst>
          </p:cNvPr>
          <p:cNvSpPr txBox="1">
            <a:spLocks/>
          </p:cNvSpPr>
          <p:nvPr/>
        </p:nvSpPr>
        <p:spPr>
          <a:xfrm>
            <a:off x="2003553" y="3644632"/>
            <a:ext cx="87716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防止策</a:t>
            </a:r>
          </a:p>
        </p:txBody>
      </p:sp>
    </p:spTree>
    <p:extLst>
      <p:ext uri="{BB962C8B-B14F-4D97-AF65-F5344CB8AC3E}">
        <p14:creationId xmlns:p14="http://schemas.microsoft.com/office/powerpoint/2010/main" val="310323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事例②：従業員による不正な利用</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36</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D54164F8-5253-4782-AAD6-7FF427C2EC22}"/>
              </a:ext>
            </a:extLst>
          </p:cNvPr>
          <p:cNvSpPr>
            <a:spLocks noGrp="1"/>
          </p:cNvSpPr>
          <p:nvPr>
            <p:ph idx="1"/>
          </p:nvPr>
        </p:nvSpPr>
        <p:spPr>
          <a:xfrm>
            <a:off x="2052266" y="1794979"/>
            <a:ext cx="8871220" cy="805001"/>
          </a:xfrm>
          <a:ln w="12700">
            <a:solidFill>
              <a:schemeClr val="tx1">
                <a:lumMod val="65000"/>
                <a:lumOff val="35000"/>
              </a:schemeClr>
            </a:solidFill>
          </a:ln>
        </p:spPr>
        <p:txBody>
          <a:bodyPr>
            <a:normAutofit/>
          </a:bodyPr>
          <a:lstStyle/>
          <a:p>
            <a:pPr marL="0" indent="0">
              <a:buClr>
                <a:schemeClr val="tx1">
                  <a:lumMod val="65000"/>
                  <a:lumOff val="35000"/>
                </a:schemeClr>
              </a:buClr>
              <a:buNone/>
            </a:pPr>
            <a:r>
              <a:rPr lang="ja-JP" altLang="en-US" sz="1800" dirty="0">
                <a:solidFill>
                  <a:schemeClr val="tx1">
                    <a:lumMod val="85000"/>
                    <a:lumOff val="15000"/>
                  </a:schemeClr>
                </a:solidFill>
                <a:latin typeface="Meiryo UI" panose="020B0604030504040204" pitchFamily="50" charset="-128"/>
                <a:ea typeface="Meiryo UI" panose="020B0604030504040204" pitchFamily="50" charset="-128"/>
              </a:rPr>
              <a:t>ある企業の従業員が、業務に関係なく業務システムを使って、</a:t>
            </a:r>
            <a:r>
              <a:rPr lang="zh-TW" altLang="en-US" sz="1800" dirty="0">
                <a:solidFill>
                  <a:schemeClr val="tx1">
                    <a:lumMod val="85000"/>
                    <a:lumOff val="15000"/>
                  </a:schemeClr>
                </a:solidFill>
                <a:latin typeface="Meiryo UI" panose="020B0604030504040204" pitchFamily="50" charset="-128"/>
                <a:ea typeface="Meiryo UI" panose="020B0604030504040204" pitchFamily="50" charset="-128"/>
              </a:rPr>
              <a:t>元交際相手等</a:t>
            </a:r>
            <a:r>
              <a:rPr lang="ja-JP" altLang="en-US" sz="1800" dirty="0">
                <a:solidFill>
                  <a:schemeClr val="tx1">
                    <a:lumMod val="85000"/>
                    <a:lumOff val="15000"/>
                  </a:schemeClr>
                </a:solidFill>
                <a:latin typeface="Meiryo UI" panose="020B0604030504040204" pitchFamily="50" charset="-128"/>
                <a:ea typeface="Meiryo UI" panose="020B0604030504040204" pitchFamily="50" charset="-128"/>
              </a:rPr>
              <a:t>の特定人物の個人情報を閲覧した。</a:t>
            </a:r>
            <a:endParaRPr lang="en-US" altLang="ja-JP" sz="1800" dirty="0">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7989C86-CB3D-4263-AE17-BA4CA2AC0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888" y="3833673"/>
            <a:ext cx="1102774" cy="1601897"/>
          </a:xfrm>
          <a:prstGeom prst="rect">
            <a:avLst/>
          </a:prstGeom>
        </p:spPr>
      </p:pic>
      <p:sp>
        <p:nvSpPr>
          <p:cNvPr id="19" name="テキスト ボックス 18">
            <a:extLst>
              <a:ext uri="{FF2B5EF4-FFF2-40B4-BE49-F238E27FC236}">
                <a16:creationId xmlns:a16="http://schemas.microsoft.com/office/drawing/2014/main" id="{F3C6F796-8FA2-45B4-8C55-7C617C56C3DB}"/>
              </a:ext>
            </a:extLst>
          </p:cNvPr>
          <p:cNvSpPr txBox="1"/>
          <p:nvPr/>
        </p:nvSpPr>
        <p:spPr>
          <a:xfrm>
            <a:off x="2881902" y="5529846"/>
            <a:ext cx="646331"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従業員</a:t>
            </a:r>
          </a:p>
        </p:txBody>
      </p:sp>
      <p:sp>
        <p:nvSpPr>
          <p:cNvPr id="2" name="思考の吹き出し: 雲形 1">
            <a:extLst>
              <a:ext uri="{FF2B5EF4-FFF2-40B4-BE49-F238E27FC236}">
                <a16:creationId xmlns:a16="http://schemas.microsoft.com/office/drawing/2014/main" id="{C6806CBC-0444-4336-B9DF-E70134383B05}"/>
              </a:ext>
            </a:extLst>
          </p:cNvPr>
          <p:cNvSpPr/>
          <p:nvPr/>
        </p:nvSpPr>
        <p:spPr>
          <a:xfrm>
            <a:off x="4143375" y="3019426"/>
            <a:ext cx="3152775" cy="1419225"/>
          </a:xfrm>
          <a:prstGeom prst="cloudCallout">
            <a:avLst>
              <a:gd name="adj1" fmla="val -61518"/>
              <a:gd name="adj2" fmla="val 52433"/>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black"/>
                </a:solidFill>
                <a:latin typeface="Meiryo UI" panose="020B0604030504040204" pitchFamily="50" charset="-128"/>
                <a:ea typeface="Meiryo UI" panose="020B0604030504040204" pitchFamily="50" charset="-128"/>
              </a:rPr>
              <a:t>ちょっと閲覧するだけならいいかな</a:t>
            </a:r>
          </a:p>
        </p:txBody>
      </p:sp>
      <p:pic>
        <p:nvPicPr>
          <p:cNvPr id="20" name="図 19">
            <a:extLst>
              <a:ext uri="{FF2B5EF4-FFF2-40B4-BE49-F238E27FC236}">
                <a16:creationId xmlns:a16="http://schemas.microsoft.com/office/drawing/2014/main" id="{C551375B-5692-4D54-A338-C9E15016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513" y="3036776"/>
            <a:ext cx="2810500" cy="2700762"/>
          </a:xfrm>
          <a:prstGeom prst="rect">
            <a:avLst/>
          </a:prstGeom>
        </p:spPr>
      </p:pic>
      <p:sp>
        <p:nvSpPr>
          <p:cNvPr id="3" name="正方形/長方形 2">
            <a:extLst>
              <a:ext uri="{FF2B5EF4-FFF2-40B4-BE49-F238E27FC236}">
                <a16:creationId xmlns:a16="http://schemas.microsoft.com/office/drawing/2014/main" id="{41992AFA-2DF0-484B-8467-E7E0299C05AC}"/>
              </a:ext>
            </a:extLst>
          </p:cNvPr>
          <p:cNvSpPr/>
          <p:nvPr/>
        </p:nvSpPr>
        <p:spPr>
          <a:xfrm rot="648866">
            <a:off x="7899273" y="3379944"/>
            <a:ext cx="1912981" cy="133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black"/>
                </a:solidFill>
                <a:latin typeface="Meiryo UI" panose="020B0604030504040204" pitchFamily="50" charset="-128"/>
                <a:ea typeface="Meiryo UI" panose="020B0604030504040204" pitchFamily="50" charset="-128"/>
              </a:rPr>
              <a:t>個人情報</a:t>
            </a:r>
            <a:endParaRPr lang="en-US" altLang="ja-JP" dirty="0">
              <a:solidFill>
                <a:prstClr val="black"/>
              </a:solidFill>
              <a:latin typeface="Meiryo UI" panose="020B0604030504040204" pitchFamily="50" charset="-128"/>
              <a:ea typeface="Meiryo UI" panose="020B0604030504040204" pitchFamily="50" charset="-128"/>
            </a:endParaRPr>
          </a:p>
          <a:p>
            <a:pPr algn="ctr" defTabSz="457200"/>
            <a:endParaRPr lang="en-US" altLang="ja-JP" sz="1050" dirty="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氏名　〇〇〇〇</a:t>
            </a:r>
            <a:endParaRPr lang="en-US" altLang="ja-JP" sz="1050" dirty="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生年月日　□□</a:t>
            </a:r>
            <a:endParaRPr lang="en-US" altLang="ja-JP" sz="1050" dirty="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住所　☆☆☆☆</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8405AE3-524C-4407-89A2-45460698E7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rot="523601">
            <a:off x="7950994" y="3614533"/>
            <a:ext cx="376239" cy="424320"/>
          </a:xfrm>
          <a:prstGeom prst="rect">
            <a:avLst/>
          </a:prstGeom>
        </p:spPr>
      </p:pic>
      <p:sp>
        <p:nvSpPr>
          <p:cNvPr id="22" name="矢印: 右 21">
            <a:extLst>
              <a:ext uri="{FF2B5EF4-FFF2-40B4-BE49-F238E27FC236}">
                <a16:creationId xmlns:a16="http://schemas.microsoft.com/office/drawing/2014/main" id="{2495ED85-C747-4107-B953-AD516CAC4C5D}"/>
              </a:ext>
            </a:extLst>
          </p:cNvPr>
          <p:cNvSpPr/>
          <p:nvPr/>
        </p:nvSpPr>
        <p:spPr>
          <a:xfrm>
            <a:off x="3933825" y="4634621"/>
            <a:ext cx="3442352"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3" name="星: 10 pt 22">
            <a:extLst>
              <a:ext uri="{FF2B5EF4-FFF2-40B4-BE49-F238E27FC236}">
                <a16:creationId xmlns:a16="http://schemas.microsoft.com/office/drawing/2014/main" id="{0D29145A-046B-4C5B-92C6-4D4D19CD5A1B}"/>
              </a:ext>
            </a:extLst>
          </p:cNvPr>
          <p:cNvSpPr/>
          <p:nvPr/>
        </p:nvSpPr>
        <p:spPr>
          <a:xfrm>
            <a:off x="5959450" y="4975225"/>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ltLang="ja-JP" sz="1400"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4343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事例②：従業員による不正な利用</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37</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17989C86-CB3D-4263-AE17-BA4CA2AC0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888" y="3833673"/>
            <a:ext cx="1102774" cy="1601897"/>
          </a:xfrm>
          <a:prstGeom prst="rect">
            <a:avLst/>
          </a:prstGeom>
        </p:spPr>
      </p:pic>
      <p:sp>
        <p:nvSpPr>
          <p:cNvPr id="19" name="テキスト ボックス 18">
            <a:extLst>
              <a:ext uri="{FF2B5EF4-FFF2-40B4-BE49-F238E27FC236}">
                <a16:creationId xmlns:a16="http://schemas.microsoft.com/office/drawing/2014/main" id="{F3C6F796-8FA2-45B4-8C55-7C617C56C3DB}"/>
              </a:ext>
            </a:extLst>
          </p:cNvPr>
          <p:cNvSpPr txBox="1"/>
          <p:nvPr/>
        </p:nvSpPr>
        <p:spPr>
          <a:xfrm>
            <a:off x="2881902" y="5529846"/>
            <a:ext cx="646331"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従業員</a:t>
            </a:r>
          </a:p>
        </p:txBody>
      </p:sp>
      <p:sp>
        <p:nvSpPr>
          <p:cNvPr id="2" name="思考の吹き出し: 雲形 1">
            <a:extLst>
              <a:ext uri="{FF2B5EF4-FFF2-40B4-BE49-F238E27FC236}">
                <a16:creationId xmlns:a16="http://schemas.microsoft.com/office/drawing/2014/main" id="{C6806CBC-0444-4336-B9DF-E70134383B05}"/>
              </a:ext>
            </a:extLst>
          </p:cNvPr>
          <p:cNvSpPr/>
          <p:nvPr/>
        </p:nvSpPr>
        <p:spPr>
          <a:xfrm>
            <a:off x="4143375" y="3019426"/>
            <a:ext cx="3152775" cy="1419225"/>
          </a:xfrm>
          <a:prstGeom prst="cloudCallout">
            <a:avLst>
              <a:gd name="adj1" fmla="val -61518"/>
              <a:gd name="adj2" fmla="val 52433"/>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black"/>
                </a:solidFill>
                <a:latin typeface="Meiryo UI" panose="020B0604030504040204" pitchFamily="50" charset="-128"/>
                <a:ea typeface="Meiryo UI" panose="020B0604030504040204" pitchFamily="50" charset="-128"/>
              </a:rPr>
              <a:t>ちょっと閲覧するだけならいいかな</a:t>
            </a:r>
          </a:p>
        </p:txBody>
      </p:sp>
      <p:pic>
        <p:nvPicPr>
          <p:cNvPr id="20" name="図 19">
            <a:extLst>
              <a:ext uri="{FF2B5EF4-FFF2-40B4-BE49-F238E27FC236}">
                <a16:creationId xmlns:a16="http://schemas.microsoft.com/office/drawing/2014/main" id="{C551375B-5692-4D54-A338-C9E15016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513" y="3036776"/>
            <a:ext cx="2810500" cy="2700762"/>
          </a:xfrm>
          <a:prstGeom prst="rect">
            <a:avLst/>
          </a:prstGeom>
        </p:spPr>
      </p:pic>
      <p:sp>
        <p:nvSpPr>
          <p:cNvPr id="3" name="正方形/長方形 2">
            <a:extLst>
              <a:ext uri="{FF2B5EF4-FFF2-40B4-BE49-F238E27FC236}">
                <a16:creationId xmlns:a16="http://schemas.microsoft.com/office/drawing/2014/main" id="{41992AFA-2DF0-484B-8467-E7E0299C05AC}"/>
              </a:ext>
            </a:extLst>
          </p:cNvPr>
          <p:cNvSpPr/>
          <p:nvPr/>
        </p:nvSpPr>
        <p:spPr>
          <a:xfrm rot="648866">
            <a:off x="7899273" y="3379944"/>
            <a:ext cx="1912981" cy="1339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black"/>
                </a:solidFill>
                <a:latin typeface="Meiryo UI" panose="020B0604030504040204" pitchFamily="50" charset="-128"/>
                <a:ea typeface="Meiryo UI" panose="020B0604030504040204" pitchFamily="50" charset="-128"/>
              </a:rPr>
              <a:t>個人情報</a:t>
            </a:r>
            <a:endParaRPr lang="en-US" altLang="ja-JP" dirty="0">
              <a:solidFill>
                <a:prstClr val="black"/>
              </a:solidFill>
              <a:latin typeface="Meiryo UI" panose="020B0604030504040204" pitchFamily="50" charset="-128"/>
              <a:ea typeface="Meiryo UI" panose="020B0604030504040204" pitchFamily="50" charset="-128"/>
            </a:endParaRPr>
          </a:p>
          <a:p>
            <a:pPr algn="ctr" defTabSz="457200"/>
            <a:endParaRPr lang="en-US" altLang="ja-JP" sz="1050" dirty="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氏名　〇〇〇〇</a:t>
            </a:r>
            <a:endParaRPr lang="en-US" altLang="ja-JP" sz="1050" dirty="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生年月日　□□</a:t>
            </a:r>
            <a:endParaRPr lang="en-US" altLang="ja-JP" sz="1050" dirty="0">
              <a:solidFill>
                <a:prstClr val="black"/>
              </a:solidFill>
              <a:latin typeface="Meiryo UI" panose="020B0604030504040204" pitchFamily="50" charset="-128"/>
              <a:ea typeface="Meiryo UI" panose="020B0604030504040204" pitchFamily="50" charset="-128"/>
            </a:endParaRPr>
          </a:p>
          <a:p>
            <a:pPr algn="ctr" defTabSz="457200"/>
            <a:r>
              <a:rPr lang="ja-JP" altLang="en-US" sz="1050" dirty="0">
                <a:solidFill>
                  <a:prstClr val="black"/>
                </a:solidFill>
                <a:latin typeface="Meiryo UI" panose="020B0604030504040204" pitchFamily="50" charset="-128"/>
                <a:ea typeface="Meiryo UI" panose="020B0604030504040204" pitchFamily="50" charset="-128"/>
              </a:rPr>
              <a:t>住所　☆☆☆☆</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8405AE3-524C-4407-89A2-45460698E7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rot="523601">
            <a:off x="7950994" y="3614533"/>
            <a:ext cx="376239" cy="424320"/>
          </a:xfrm>
          <a:prstGeom prst="rect">
            <a:avLst/>
          </a:prstGeom>
        </p:spPr>
      </p:pic>
      <p:sp>
        <p:nvSpPr>
          <p:cNvPr id="22" name="矢印: 右 21">
            <a:extLst>
              <a:ext uri="{FF2B5EF4-FFF2-40B4-BE49-F238E27FC236}">
                <a16:creationId xmlns:a16="http://schemas.microsoft.com/office/drawing/2014/main" id="{2495ED85-C747-4107-B953-AD516CAC4C5D}"/>
              </a:ext>
            </a:extLst>
          </p:cNvPr>
          <p:cNvSpPr/>
          <p:nvPr/>
        </p:nvSpPr>
        <p:spPr>
          <a:xfrm>
            <a:off x="3933825" y="4634621"/>
            <a:ext cx="3442352" cy="681209"/>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3" name="星: 10 pt 22">
            <a:extLst>
              <a:ext uri="{FF2B5EF4-FFF2-40B4-BE49-F238E27FC236}">
                <a16:creationId xmlns:a16="http://schemas.microsoft.com/office/drawing/2014/main" id="{0D29145A-046B-4C5B-92C6-4D4D19CD5A1B}"/>
              </a:ext>
            </a:extLst>
          </p:cNvPr>
          <p:cNvSpPr/>
          <p:nvPr/>
        </p:nvSpPr>
        <p:spPr>
          <a:xfrm>
            <a:off x="6019970" y="4323614"/>
            <a:ext cx="1017487" cy="633907"/>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ltLang="ja-JP" sz="1400" b="1" dirty="0">
              <a:solidFill>
                <a:prstClr val="white"/>
              </a:solidFill>
              <a:latin typeface="Meiryo UI" panose="020B0604030504040204" pitchFamily="50" charset="-128"/>
              <a:ea typeface="Meiryo UI" panose="020B0604030504040204" pitchFamily="50" charset="-128"/>
            </a:endParaRPr>
          </a:p>
        </p:txBody>
      </p:sp>
      <p:sp>
        <p:nvSpPr>
          <p:cNvPr id="7" name="吹き出し: 四角形 6">
            <a:extLst>
              <a:ext uri="{FF2B5EF4-FFF2-40B4-BE49-F238E27FC236}">
                <a16:creationId xmlns:a16="http://schemas.microsoft.com/office/drawing/2014/main" id="{3168A90E-FD4F-5788-2D4A-C35E493F7479}"/>
              </a:ext>
            </a:extLst>
          </p:cNvPr>
          <p:cNvSpPr/>
          <p:nvPr/>
        </p:nvSpPr>
        <p:spPr>
          <a:xfrm>
            <a:off x="5107448" y="893030"/>
            <a:ext cx="2675315" cy="1568636"/>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en-US" altLang="ja-JP" dirty="0">
                <a:solidFill>
                  <a:prstClr val="white"/>
                </a:solidFill>
                <a:latin typeface="Meiryo UI" panose="020B0604030504040204" pitchFamily="50" charset="-128"/>
                <a:ea typeface="Meiryo UI" panose="020B0604030504040204" pitchFamily="50" charset="-128"/>
              </a:rPr>
              <a:t>USB</a:t>
            </a:r>
            <a:r>
              <a:rPr lang="ja-JP" altLang="en-US" dirty="0">
                <a:solidFill>
                  <a:prstClr val="white"/>
                </a:solidFill>
                <a:latin typeface="Meiryo UI" panose="020B0604030504040204" pitchFamily="50" charset="-128"/>
                <a:ea typeface="Meiryo UI" panose="020B0604030504040204" pitchFamily="50" charset="-128"/>
              </a:rPr>
              <a:t>などの電子機器の利用手順を定めていない又は定めた手順が</a:t>
            </a:r>
            <a:br>
              <a:rPr lang="en-US" altLang="ja-JP" dirty="0">
                <a:solidFill>
                  <a:prstClr val="white"/>
                </a:solidFill>
                <a:latin typeface="Meiryo UI" panose="020B0604030504040204" pitchFamily="50" charset="-128"/>
                <a:ea typeface="Meiryo UI" panose="020B0604030504040204" pitchFamily="50" charset="-128"/>
              </a:rPr>
            </a:br>
            <a:r>
              <a:rPr lang="ja-JP" altLang="en-US" dirty="0">
                <a:solidFill>
                  <a:prstClr val="white"/>
                </a:solidFill>
                <a:latin typeface="Meiryo UI" panose="020B0604030504040204" pitchFamily="50" charset="-128"/>
                <a:ea typeface="Meiryo UI" panose="020B0604030504040204" pitchFamily="50" charset="-128"/>
              </a:rPr>
              <a:t>守られていない</a:t>
            </a:r>
          </a:p>
        </p:txBody>
      </p:sp>
      <p:sp>
        <p:nvSpPr>
          <p:cNvPr id="9" name="吹き出し: 四角形 8">
            <a:extLst>
              <a:ext uri="{FF2B5EF4-FFF2-40B4-BE49-F238E27FC236}">
                <a16:creationId xmlns:a16="http://schemas.microsoft.com/office/drawing/2014/main" id="{4C5885B7-C927-0A83-692A-76E7E4DDA8EB}"/>
              </a:ext>
            </a:extLst>
          </p:cNvPr>
          <p:cNvSpPr/>
          <p:nvPr/>
        </p:nvSpPr>
        <p:spPr>
          <a:xfrm>
            <a:off x="1966721" y="1542171"/>
            <a:ext cx="3001026" cy="129736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担当外の従業員でも個人情報にアクセスできる環境</a:t>
            </a:r>
            <a:endParaRPr lang="en-US" altLang="ja-JP" dirty="0">
              <a:solidFill>
                <a:prstClr val="white"/>
              </a:solidFill>
              <a:latin typeface="Meiryo UI" panose="020B0604030504040204" pitchFamily="50" charset="-128"/>
              <a:ea typeface="Meiryo UI" panose="020B0604030504040204" pitchFamily="50" charset="-128"/>
            </a:endParaRPr>
          </a:p>
          <a:p>
            <a:pPr algn="ctr" defTabSz="457200"/>
            <a:r>
              <a:rPr lang="ja-JP" altLang="en-US" dirty="0">
                <a:solidFill>
                  <a:prstClr val="white"/>
                </a:solidFill>
                <a:latin typeface="Meiryo UI" panose="020B0604030504040204" pitchFamily="50" charset="-128"/>
                <a:ea typeface="Meiryo UI" panose="020B0604030504040204" pitchFamily="50" charset="-128"/>
              </a:rPr>
              <a:t>（アクセス制限の不備）</a:t>
            </a:r>
          </a:p>
        </p:txBody>
      </p:sp>
      <p:sp>
        <p:nvSpPr>
          <p:cNvPr id="24" name="吹き出し: 四角形 23">
            <a:extLst>
              <a:ext uri="{FF2B5EF4-FFF2-40B4-BE49-F238E27FC236}">
                <a16:creationId xmlns:a16="http://schemas.microsoft.com/office/drawing/2014/main" id="{6B70532A-A874-1C66-F6A9-F40550EF9025}"/>
              </a:ext>
            </a:extLst>
          </p:cNvPr>
          <p:cNvSpPr/>
          <p:nvPr/>
        </p:nvSpPr>
        <p:spPr>
          <a:xfrm>
            <a:off x="3989434" y="5318274"/>
            <a:ext cx="4252691" cy="1297360"/>
          </a:xfrm>
          <a:prstGeom prst="wedgeRectCallout">
            <a:avLst>
              <a:gd name="adj1" fmla="val -62737"/>
              <a:gd name="adj2" fmla="val -481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私物の</a:t>
            </a:r>
            <a:r>
              <a:rPr lang="en-US" altLang="ja-JP" dirty="0">
                <a:solidFill>
                  <a:prstClr val="white"/>
                </a:solidFill>
                <a:latin typeface="Meiryo UI" panose="020B0604030504040204" pitchFamily="50" charset="-128"/>
                <a:ea typeface="Meiryo UI" panose="020B0604030504040204" pitchFamily="50" charset="-128"/>
              </a:rPr>
              <a:t>USB</a:t>
            </a:r>
            <a:r>
              <a:rPr lang="ja-JP" altLang="en-US" dirty="0">
                <a:solidFill>
                  <a:prstClr val="white"/>
                </a:solidFill>
                <a:latin typeface="Meiryo UI" panose="020B0604030504040204" pitchFamily="50" charset="-128"/>
                <a:ea typeface="Meiryo UI" panose="020B0604030504040204" pitchFamily="50" charset="-128"/>
              </a:rPr>
              <a:t>で業務データをダウンロードしたり、私用のスマホで写真を撮影</a:t>
            </a:r>
            <a:br>
              <a:rPr lang="en-US" altLang="ja-JP" dirty="0">
                <a:solidFill>
                  <a:prstClr val="white"/>
                </a:solidFill>
                <a:latin typeface="Meiryo UI" panose="020B0604030504040204" pitchFamily="50" charset="-128"/>
                <a:ea typeface="Meiryo UI" panose="020B0604030504040204" pitchFamily="50" charset="-128"/>
              </a:rPr>
            </a:br>
            <a:r>
              <a:rPr lang="ja-JP" altLang="en-US" dirty="0">
                <a:solidFill>
                  <a:prstClr val="white"/>
                </a:solidFill>
                <a:latin typeface="Meiryo UI" panose="020B0604030504040204" pitchFamily="50" charset="-128"/>
                <a:ea typeface="Meiryo UI" panose="020B0604030504040204" pitchFamily="50" charset="-128"/>
              </a:rPr>
              <a:t>したりメモをとることが可能な環境</a:t>
            </a:r>
          </a:p>
        </p:txBody>
      </p:sp>
      <p:sp>
        <p:nvSpPr>
          <p:cNvPr id="5" name="吹き出し: 四角形 4">
            <a:extLst>
              <a:ext uri="{FF2B5EF4-FFF2-40B4-BE49-F238E27FC236}">
                <a16:creationId xmlns:a16="http://schemas.microsoft.com/office/drawing/2014/main" id="{F5033D18-F50E-AE66-85F1-9880DE7CD730}"/>
              </a:ext>
            </a:extLst>
          </p:cNvPr>
          <p:cNvSpPr/>
          <p:nvPr/>
        </p:nvSpPr>
        <p:spPr>
          <a:xfrm>
            <a:off x="7978901" y="53788"/>
            <a:ext cx="3001025" cy="1727623"/>
          </a:xfrm>
          <a:prstGeom prst="wedgeRectCallout">
            <a:avLst>
              <a:gd name="adj1" fmla="val 8326"/>
              <a:gd name="adj2" fmla="val 647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ログ分析が行われていない</a:t>
            </a:r>
            <a:endParaRPr lang="en-US" altLang="ja-JP" dirty="0">
              <a:solidFill>
                <a:prstClr val="white"/>
              </a:solidFill>
              <a:latin typeface="Meiryo UI" panose="020B0604030504040204" pitchFamily="50" charset="-128"/>
              <a:ea typeface="Meiryo UI" panose="020B0604030504040204" pitchFamily="50" charset="-128"/>
            </a:endParaRPr>
          </a:p>
          <a:p>
            <a:pPr algn="ctr" defTabSz="457200"/>
            <a:r>
              <a:rPr lang="ja-JP" altLang="en-US" dirty="0">
                <a:solidFill>
                  <a:prstClr val="white"/>
                </a:solidFill>
                <a:latin typeface="Meiryo UI" panose="020B0604030504040204" pitchFamily="50" charset="-128"/>
                <a:ea typeface="Meiryo UI" panose="020B0604030504040204" pitchFamily="50" charset="-128"/>
              </a:rPr>
              <a:t>ログ分析が行われている</a:t>
            </a:r>
            <a:br>
              <a:rPr lang="en-US" altLang="ja-JP" dirty="0">
                <a:solidFill>
                  <a:prstClr val="white"/>
                </a:solidFill>
                <a:latin typeface="Meiryo UI" panose="020B0604030504040204" pitchFamily="50" charset="-128"/>
                <a:ea typeface="Meiryo UI" panose="020B0604030504040204" pitchFamily="50" charset="-128"/>
              </a:rPr>
            </a:br>
            <a:r>
              <a:rPr lang="ja-JP" altLang="en-US" dirty="0">
                <a:solidFill>
                  <a:prstClr val="white"/>
                </a:solidFill>
                <a:latin typeface="Meiryo UI" panose="020B0604030504040204" pitchFamily="50" charset="-128"/>
                <a:ea typeface="Meiryo UI" panose="020B0604030504040204" pitchFamily="50" charset="-128"/>
              </a:rPr>
              <a:t>ことが周知されていない</a:t>
            </a:r>
            <a:endParaRPr lang="en-US" altLang="ja-JP" dirty="0">
              <a:solidFill>
                <a:prstClr val="white"/>
              </a:solidFill>
              <a:latin typeface="Meiryo UI" panose="020B0604030504040204" pitchFamily="50" charset="-128"/>
              <a:ea typeface="Meiryo UI" panose="020B0604030504040204" pitchFamily="50" charset="-128"/>
            </a:endParaRPr>
          </a:p>
          <a:p>
            <a:pPr algn="ctr" defTabSz="457200"/>
            <a:r>
              <a:rPr lang="ja-JP" altLang="en-US" dirty="0">
                <a:solidFill>
                  <a:prstClr val="white"/>
                </a:solidFill>
                <a:latin typeface="Meiryo UI" panose="020B0604030504040204" pitchFamily="50" charset="-128"/>
                <a:ea typeface="Meiryo UI" panose="020B0604030504040204" pitchFamily="50" charset="-128"/>
              </a:rPr>
              <a:t>（事後検証・けん制）</a:t>
            </a:r>
          </a:p>
        </p:txBody>
      </p:sp>
      <p:pic>
        <p:nvPicPr>
          <p:cNvPr id="6" name="図 5">
            <a:extLst>
              <a:ext uri="{FF2B5EF4-FFF2-40B4-BE49-F238E27FC236}">
                <a16:creationId xmlns:a16="http://schemas.microsoft.com/office/drawing/2014/main" id="{242FDCD1-B96F-0164-6A81-3E9CC27E6A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0422" y="2389305"/>
            <a:ext cx="602701" cy="823072"/>
          </a:xfrm>
          <a:prstGeom prst="rect">
            <a:avLst/>
          </a:prstGeom>
        </p:spPr>
      </p:pic>
      <p:sp>
        <p:nvSpPr>
          <p:cNvPr id="8" name="テキスト ボックス 7">
            <a:extLst>
              <a:ext uri="{FF2B5EF4-FFF2-40B4-BE49-F238E27FC236}">
                <a16:creationId xmlns:a16="http://schemas.microsoft.com/office/drawing/2014/main" id="{2A03B7C2-3B9A-7A3F-52E1-5F14EAC7A21D}"/>
              </a:ext>
            </a:extLst>
          </p:cNvPr>
          <p:cNvSpPr txBox="1"/>
          <p:nvPr/>
        </p:nvSpPr>
        <p:spPr>
          <a:xfrm>
            <a:off x="7830029" y="2204640"/>
            <a:ext cx="2753090" cy="646331"/>
          </a:xfrm>
          <a:prstGeom prst="rect">
            <a:avLst/>
          </a:prstGeom>
          <a:noFill/>
        </p:spPr>
        <p:txBody>
          <a:bodyPr wrap="square" rtlCol="0">
            <a:spAutoFit/>
          </a:bodyPr>
          <a:lstStyle/>
          <a:p>
            <a:pPr defTabSz="457200"/>
            <a:r>
              <a:rPr lang="ja-JP" altLang="en-US" dirty="0">
                <a:solidFill>
                  <a:prstClr val="black"/>
                </a:solidFill>
                <a:latin typeface="Meiryo UI" panose="020B0604030504040204" pitchFamily="50" charset="-128"/>
                <a:ea typeface="Meiryo UI" panose="020B0604030504040204" pitchFamily="50" charset="-128"/>
              </a:rPr>
              <a:t>監視監督する体制がない</a:t>
            </a:r>
            <a:endParaRPr lang="en-US" altLang="ja-JP" dirty="0">
              <a:solidFill>
                <a:prstClr val="black"/>
              </a:solidFill>
              <a:latin typeface="Meiryo UI" panose="020B0604030504040204" pitchFamily="50" charset="-128"/>
              <a:ea typeface="Meiryo UI" panose="020B0604030504040204" pitchFamily="50" charset="-128"/>
            </a:endParaRPr>
          </a:p>
          <a:p>
            <a:pPr defTabSz="457200"/>
            <a:r>
              <a:rPr lang="ja-JP" altLang="en-US" dirty="0">
                <a:solidFill>
                  <a:prstClr val="black"/>
                </a:solidFill>
                <a:latin typeface="Meiryo UI" panose="020B0604030504040204" pitchFamily="50" charset="-128"/>
                <a:ea typeface="Meiryo UI" panose="020B0604030504040204" pitchFamily="50" charset="-128"/>
              </a:rPr>
              <a:t>＝安全管理措置の不備</a:t>
            </a:r>
          </a:p>
        </p:txBody>
      </p:sp>
    </p:spTree>
    <p:extLst>
      <p:ext uri="{BB962C8B-B14F-4D97-AF65-F5344CB8AC3E}">
        <p14:creationId xmlns:p14="http://schemas.microsoft.com/office/powerpoint/2010/main" val="385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事例②：従業員による不正な利用（続き）</a:t>
            </a: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38</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A641A3C4-D182-469B-874F-5F9A2DA41BBD}"/>
              </a:ext>
            </a:extLst>
          </p:cNvPr>
          <p:cNvSpPr txBox="1">
            <a:spLocks/>
          </p:cNvSpPr>
          <p:nvPr/>
        </p:nvSpPr>
        <p:spPr>
          <a:xfrm>
            <a:off x="2003552" y="1969358"/>
            <a:ext cx="8579565" cy="1121859"/>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従業員が不正利用をしないように、事後検証・けん制するための対策が重要。</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業務上必要のない従業員がアクセスしないように、業務システムへのアクセスを制限する対策が必要。</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F4467887-A2F8-4D28-BE0D-C4C88EDA6ACF}"/>
              </a:ext>
            </a:extLst>
          </p:cNvPr>
          <p:cNvSpPr txBox="1">
            <a:spLocks/>
          </p:cNvSpPr>
          <p:nvPr/>
        </p:nvSpPr>
        <p:spPr>
          <a:xfrm>
            <a:off x="2003553" y="1623098"/>
            <a:ext cx="1800493" cy="341632"/>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注意ＰＯＩＮＴ</a:t>
            </a:r>
          </a:p>
        </p:txBody>
      </p:sp>
      <p:sp>
        <p:nvSpPr>
          <p:cNvPr id="20" name="コンテンツ プレースホルダー 2">
            <a:extLst>
              <a:ext uri="{FF2B5EF4-FFF2-40B4-BE49-F238E27FC236}">
                <a16:creationId xmlns:a16="http://schemas.microsoft.com/office/drawing/2014/main" id="{94B406C8-9E3E-48A2-AB5F-A9F85ACE386A}"/>
              </a:ext>
            </a:extLst>
          </p:cNvPr>
          <p:cNvSpPr txBox="1">
            <a:spLocks/>
          </p:cNvSpPr>
          <p:nvPr/>
        </p:nvSpPr>
        <p:spPr>
          <a:xfrm>
            <a:off x="2003515" y="3670532"/>
            <a:ext cx="9492176" cy="3087369"/>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不正利用を事後検証・けん制するための対策。</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業務システムの利用状況（ログ）を定期的に確認・分析</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433800" lvl="1" indent="0">
              <a:buClr>
                <a:prstClr val="black">
                  <a:lumMod val="65000"/>
                  <a:lumOff val="35000"/>
                </a:prstClr>
              </a:buClr>
              <a:buNone/>
            </a:pP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　　　→組織的（ログの分析ルールを決める）・技術的（不正アクセス等を検知）安全管理措置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33800" lvl="1" indent="0">
              <a:buClr>
                <a:prstClr val="black">
                  <a:lumMod val="65000"/>
                  <a:lumOff val="35000"/>
                </a:prstClr>
              </a:buClr>
              <a:buNone/>
            </a:pP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（ログの分析結果を職員や管理職に周知することで、不正行為の抑止・けん制となることも期待される。）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業務システムへのアクセス制限の対策。</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情報の秘匿性等その内容</a:t>
            </a:r>
            <a:r>
              <a:rPr lang="en-US" altLang="ja-JP" sz="1200" dirty="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に応じ、個人情報データベース等に</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アクセスする権限を有する職員の範囲と権限の内容を必要最小限の範囲に限る</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→組織的安全管理措置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個人情報データベース等を</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取り扱う端末を限定</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する。</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アクセス者の識別と認証を徹底</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する。</a:t>
            </a:r>
            <a:br>
              <a:rPr lang="en-US" altLang="ja-JP" sz="1800" dirty="0">
                <a:solidFill>
                  <a:prstClr val="black">
                    <a:lumMod val="85000"/>
                    <a:lumOff val="15000"/>
                  </a:prstClr>
                </a:solidFill>
                <a:latin typeface="Meiryo UI" panose="020B0604030504040204" pitchFamily="50" charset="-128"/>
                <a:ea typeface="Meiryo UI" panose="020B0604030504040204" pitchFamily="50" charset="-128"/>
              </a:rPr>
            </a:b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→技術的安全管理措置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33800" lvl="1" indent="0">
              <a:buClr>
                <a:prstClr val="black">
                  <a:lumMod val="65000"/>
                  <a:lumOff val="35000"/>
                </a:prstClr>
              </a:buClr>
              <a:buNone/>
            </a:pPr>
            <a:r>
              <a:rPr lang="en-US" altLang="ja-JP" sz="1200" dirty="0">
                <a:solidFill>
                  <a:prstClr val="black">
                    <a:lumMod val="85000"/>
                    <a:lumOff val="15000"/>
                  </a:prstClr>
                </a:solidFill>
                <a:latin typeface="Meiryo UI" panose="020B0604030504040204" pitchFamily="50" charset="-128"/>
                <a:ea typeface="Meiryo UI" panose="020B0604030504040204" pitchFamily="50" charset="-128"/>
              </a:rPr>
              <a:t>※</a:t>
            </a:r>
            <a:r>
              <a:rPr lang="ja-JP" altLang="en-US" sz="1200" dirty="0">
                <a:solidFill>
                  <a:prstClr val="black">
                    <a:lumMod val="85000"/>
                    <a:lumOff val="15000"/>
                  </a:prstClr>
                </a:solidFill>
                <a:latin typeface="Meiryo UI" panose="020B0604030504040204" pitchFamily="50" charset="-128"/>
                <a:ea typeface="Meiryo UI" panose="020B0604030504040204" pitchFamily="50" charset="-128"/>
              </a:rPr>
              <a:t>特定の個人の識別の容易性の程度、要配慮個人情報の有無、漏えい等が発生した場合に生じ得る被害の性質・程度を考慮</a:t>
            </a:r>
            <a:endParaRPr lang="en-US" altLang="ja-JP" sz="12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EEC221F9-F7A2-4AF9-885C-759A3639C574}"/>
              </a:ext>
            </a:extLst>
          </p:cNvPr>
          <p:cNvSpPr txBox="1">
            <a:spLocks/>
          </p:cNvSpPr>
          <p:nvPr/>
        </p:nvSpPr>
        <p:spPr>
          <a:xfrm>
            <a:off x="2003553" y="3332749"/>
            <a:ext cx="877163" cy="341632"/>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防止策</a:t>
            </a:r>
          </a:p>
        </p:txBody>
      </p:sp>
    </p:spTree>
    <p:extLst>
      <p:ext uri="{BB962C8B-B14F-4D97-AF65-F5344CB8AC3E}">
        <p14:creationId xmlns:p14="http://schemas.microsoft.com/office/powerpoint/2010/main" val="765281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5C443C4A-085E-EC38-F604-5FC0D33164B6}"/>
              </a:ext>
            </a:extLst>
          </p:cNvPr>
          <p:cNvSpPr/>
          <p:nvPr/>
        </p:nvSpPr>
        <p:spPr>
          <a:xfrm>
            <a:off x="8130629"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4" name="矢印: 左 43">
            <a:extLst>
              <a:ext uri="{FF2B5EF4-FFF2-40B4-BE49-F238E27FC236}">
                <a16:creationId xmlns:a16="http://schemas.microsoft.com/office/drawing/2014/main" id="{660E5491-D32D-0ADD-C42C-A572B5FDBFBB}"/>
              </a:ext>
            </a:extLst>
          </p:cNvPr>
          <p:cNvSpPr/>
          <p:nvPr/>
        </p:nvSpPr>
        <p:spPr>
          <a:xfrm>
            <a:off x="4104943" y="2315474"/>
            <a:ext cx="3914798" cy="508190"/>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2EC5CDE3-1FDC-E269-43BB-40CFD4075578}"/>
              </a:ext>
            </a:extLst>
          </p:cNvPr>
          <p:cNvSpPr/>
          <p:nvPr/>
        </p:nvSpPr>
        <p:spPr>
          <a:xfrm>
            <a:off x="1684927"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F097487-923A-212A-0AD2-B6CEB927C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923" y="3472384"/>
            <a:ext cx="1286073" cy="1742295"/>
          </a:xfrm>
          <a:prstGeom prst="rect">
            <a:avLst/>
          </a:prstGeom>
        </p:spPr>
      </p:pic>
      <p:sp>
        <p:nvSpPr>
          <p:cNvPr id="26" name="テキスト ボックス 25"/>
          <p:cNvSpPr txBox="1"/>
          <p:nvPr/>
        </p:nvSpPr>
        <p:spPr>
          <a:xfrm>
            <a:off x="1719916" y="685812"/>
            <a:ext cx="8851445" cy="1569660"/>
          </a:xfrm>
          <a:prstGeom prst="rect">
            <a:avLst/>
          </a:prstGeom>
          <a:noFill/>
          <a:ln>
            <a:solidFill>
              <a:schemeClr val="tx1"/>
            </a:solidFill>
          </a:ln>
        </p:spPr>
        <p:txBody>
          <a:bodyPr wrap="square" rtlCol="0">
            <a:spAutoFit/>
          </a:bodyPr>
          <a:lstStyle/>
          <a:p>
            <a:pPr algn="just" defTabSz="844083">
              <a:spcAft>
                <a:spcPts val="600"/>
              </a:spcAft>
            </a:pPr>
            <a:r>
              <a:rPr kumimoji="0" lang="ja-JP" altLang="en-US" sz="1600" dirty="0">
                <a:solidFill>
                  <a:prstClr val="black"/>
                </a:solidFill>
                <a:latin typeface="Meiryo UI" panose="020B0604030504040204" pitchFamily="50" charset="-128"/>
                <a:ea typeface="Meiryo UI" panose="020B0604030504040204" pitchFamily="50" charset="-128"/>
              </a:rPr>
              <a:t>ある行政機関が管理するシステムに個人情報が登録・管理されているところ、同登録手続における自治体での登録支援において、別人のマイナンバーと個人情報を紐付けてしまい、個人情報の誤登録が生じた。その結果、本人がポータルサイトに再度ログインした際、誤って紐付けられた別人の個人情報が登録されていることを確認したため、行政機関の保有個人情報の漏えいの事態が発生したが、</a:t>
            </a:r>
            <a:r>
              <a:rPr kumimoji="0" lang="ja-JP" altLang="en-US" sz="1600" u="sng" dirty="0">
                <a:solidFill>
                  <a:prstClr val="black"/>
                </a:solidFill>
                <a:latin typeface="Meiryo UI" panose="020B0604030504040204" pitchFamily="50" charset="-128"/>
                <a:ea typeface="Meiryo UI" panose="020B0604030504040204" pitchFamily="50" charset="-128"/>
              </a:rPr>
              <a:t>当該システムの管理主体である行政機関は、自治体における個人情報の漏えいであるとの誤認から、適切に組織内で及び個人情報保護委員会への報告や必要な対策が実施されなかった。</a:t>
            </a:r>
          </a:p>
        </p:txBody>
      </p:sp>
      <p:sp>
        <p:nvSpPr>
          <p:cNvPr id="29" name="タイトル 5"/>
          <p:cNvSpPr txBox="1">
            <a:spLocks/>
          </p:cNvSpPr>
          <p:nvPr/>
        </p:nvSpPr>
        <p:spPr bwMode="auto">
          <a:xfrm>
            <a:off x="1684926" y="-31938"/>
            <a:ext cx="7892346"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b="0" dirty="0">
                <a:solidFill>
                  <a:prstClr val="black">
                    <a:lumMod val="65000"/>
                    <a:lumOff val="35000"/>
                  </a:prstClr>
                </a:solidFill>
              </a:rPr>
              <a:t>事例③：漏えい等発生時における報告体制の不備</a:t>
            </a:r>
          </a:p>
        </p:txBody>
      </p:sp>
      <p:pic>
        <p:nvPicPr>
          <p:cNvPr id="3" name="図 2">
            <a:extLst>
              <a:ext uri="{FF2B5EF4-FFF2-40B4-BE49-F238E27FC236}">
                <a16:creationId xmlns:a16="http://schemas.microsoft.com/office/drawing/2014/main" id="{9D96ADD1-EE73-8C0A-22B5-12324A8D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023" y="2418195"/>
            <a:ext cx="1286073" cy="1955537"/>
          </a:xfrm>
          <a:prstGeom prst="rect">
            <a:avLst/>
          </a:prstGeom>
        </p:spPr>
      </p:pic>
      <p:sp>
        <p:nvSpPr>
          <p:cNvPr id="11" name="テキスト ボックス 10">
            <a:extLst>
              <a:ext uri="{FF2B5EF4-FFF2-40B4-BE49-F238E27FC236}">
                <a16:creationId xmlns:a16="http://schemas.microsoft.com/office/drawing/2014/main" id="{D870BEAD-2B30-5ECE-055B-308DF1B64C08}"/>
              </a:ext>
            </a:extLst>
          </p:cNvPr>
          <p:cNvSpPr txBox="1"/>
          <p:nvPr/>
        </p:nvSpPr>
        <p:spPr>
          <a:xfrm>
            <a:off x="8749722" y="6377262"/>
            <a:ext cx="1476713"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行政機関Ａ</a:t>
            </a:r>
          </a:p>
        </p:txBody>
      </p:sp>
      <p:sp>
        <p:nvSpPr>
          <p:cNvPr id="61" name="矢印: 右 60">
            <a:extLst>
              <a:ext uri="{FF2B5EF4-FFF2-40B4-BE49-F238E27FC236}">
                <a16:creationId xmlns:a16="http://schemas.microsoft.com/office/drawing/2014/main" id="{E2CE1808-EED1-AF50-7EE4-8E9DE376CBC1}"/>
              </a:ext>
            </a:extLst>
          </p:cNvPr>
          <p:cNvSpPr/>
          <p:nvPr/>
        </p:nvSpPr>
        <p:spPr>
          <a:xfrm rot="10800000" flipV="1">
            <a:off x="7318051" y="4074218"/>
            <a:ext cx="1116490" cy="465106"/>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管理運用</a:t>
            </a:r>
          </a:p>
        </p:txBody>
      </p:sp>
      <p:sp>
        <p:nvSpPr>
          <p:cNvPr id="64" name="星: 10 pt 63">
            <a:extLst>
              <a:ext uri="{FF2B5EF4-FFF2-40B4-BE49-F238E27FC236}">
                <a16:creationId xmlns:a16="http://schemas.microsoft.com/office/drawing/2014/main" id="{4359D190-4B28-55C3-232E-F7794E28DC4B}"/>
              </a:ext>
            </a:extLst>
          </p:cNvPr>
          <p:cNvSpPr/>
          <p:nvPr/>
        </p:nvSpPr>
        <p:spPr>
          <a:xfrm>
            <a:off x="8004598" y="4563655"/>
            <a:ext cx="2566763" cy="1742295"/>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b="1" dirty="0">
                <a:solidFill>
                  <a:prstClr val="white"/>
                </a:solidFill>
                <a:latin typeface="Meiryo UI" panose="020B0604030504040204" pitchFamily="50" charset="-128"/>
                <a:ea typeface="Meiryo UI" panose="020B0604030504040204" pitchFamily="50" charset="-128"/>
              </a:rPr>
              <a:t>保有個人情報の漏えいと認識されず、組織内での共有がなされなかった</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ADBEE3BE-B05E-D6D5-AC56-44B1B19206E2}"/>
              </a:ext>
            </a:extLst>
          </p:cNvPr>
          <p:cNvSpPr/>
          <p:nvPr/>
        </p:nvSpPr>
        <p:spPr>
          <a:xfrm>
            <a:off x="4178174" y="4147739"/>
            <a:ext cx="917906" cy="313173"/>
          </a:xfrm>
          <a:prstGeom prst="rightArrow">
            <a:avLst>
              <a:gd name="adj1" fmla="val 69886"/>
              <a:gd name="adj2" fmla="val 41714"/>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登録</a:t>
            </a:r>
          </a:p>
        </p:txBody>
      </p:sp>
      <p:sp>
        <p:nvSpPr>
          <p:cNvPr id="66" name="テキスト ボックス 65">
            <a:extLst>
              <a:ext uri="{FF2B5EF4-FFF2-40B4-BE49-F238E27FC236}">
                <a16:creationId xmlns:a16="http://schemas.microsoft.com/office/drawing/2014/main" id="{A5B86057-0A7A-9804-2C53-70186D5C737F}"/>
              </a:ext>
            </a:extLst>
          </p:cNvPr>
          <p:cNvSpPr txBox="1"/>
          <p:nvPr/>
        </p:nvSpPr>
        <p:spPr>
          <a:xfrm>
            <a:off x="2399874" y="5780047"/>
            <a:ext cx="1463557" cy="307777"/>
          </a:xfrm>
          <a:prstGeom prst="rect">
            <a:avLst/>
          </a:prstGeom>
          <a:noFill/>
          <a:ln>
            <a:noFill/>
          </a:ln>
        </p:spPr>
        <p:txBody>
          <a:bodyPr wrap="square" rtlCol="0">
            <a:spAutoFit/>
          </a:bodyPr>
          <a:lstStyle/>
          <a:p>
            <a:pPr defTabSz="457200"/>
            <a:r>
              <a:rPr kumimoji="0" lang="ja-JP" altLang="en-US" sz="1400" dirty="0">
                <a:solidFill>
                  <a:prstClr val="black"/>
                </a:solidFill>
                <a:latin typeface="Meiryo UI" panose="020B0604030504040204" pitchFamily="50" charset="-128"/>
                <a:ea typeface="Meiryo UI" panose="020B0604030504040204" pitchFamily="50" charset="-128"/>
              </a:rPr>
              <a:t>本人による登録</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A5716DD-9C61-CF83-F115-BCFE6BC74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863" y="3553805"/>
            <a:ext cx="1404202" cy="1902329"/>
          </a:xfrm>
          <a:prstGeom prst="rect">
            <a:avLst/>
          </a:prstGeom>
        </p:spPr>
      </p:pic>
      <p:pic>
        <p:nvPicPr>
          <p:cNvPr id="9" name="図 8">
            <a:extLst>
              <a:ext uri="{FF2B5EF4-FFF2-40B4-BE49-F238E27FC236}">
                <a16:creationId xmlns:a16="http://schemas.microsoft.com/office/drawing/2014/main" id="{9DA99BF2-A8A0-37BF-0493-1E60168ED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6720" y="3844943"/>
            <a:ext cx="780940" cy="780834"/>
          </a:xfrm>
          <a:prstGeom prst="rect">
            <a:avLst/>
          </a:prstGeom>
        </p:spPr>
      </p:pic>
      <p:pic>
        <p:nvPicPr>
          <p:cNvPr id="14" name="図 13">
            <a:extLst>
              <a:ext uri="{FF2B5EF4-FFF2-40B4-BE49-F238E27FC236}">
                <a16:creationId xmlns:a16="http://schemas.microsoft.com/office/drawing/2014/main" id="{F1B145DB-E5BD-4C30-B32D-D22838E0BE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875223" y="4970040"/>
            <a:ext cx="454248" cy="738883"/>
          </a:xfrm>
          <a:prstGeom prst="rect">
            <a:avLst/>
          </a:prstGeom>
        </p:spPr>
      </p:pic>
      <p:sp>
        <p:nvSpPr>
          <p:cNvPr id="15" name="テキスト ボックス 14">
            <a:extLst>
              <a:ext uri="{FF2B5EF4-FFF2-40B4-BE49-F238E27FC236}">
                <a16:creationId xmlns:a16="http://schemas.microsoft.com/office/drawing/2014/main" id="{13C8E934-F3E6-307D-639E-7D701E54D5EB}"/>
              </a:ext>
            </a:extLst>
          </p:cNvPr>
          <p:cNvSpPr txBox="1"/>
          <p:nvPr/>
        </p:nvSpPr>
        <p:spPr>
          <a:xfrm>
            <a:off x="2172976" y="2572418"/>
            <a:ext cx="1978366" cy="307777"/>
          </a:xfrm>
          <a:prstGeom prst="rect">
            <a:avLst/>
          </a:prstGeom>
          <a:noFill/>
          <a:ln>
            <a:noFill/>
          </a:ln>
        </p:spPr>
        <p:txBody>
          <a:bodyPr wrap="square" rtlCol="0">
            <a:spAutoFit/>
          </a:bodyPr>
          <a:lstStyle/>
          <a:p>
            <a:pPr defTabSz="457200"/>
            <a:r>
              <a:rPr lang="ja-JP" altLang="en-US" sz="1400" dirty="0">
                <a:solidFill>
                  <a:prstClr val="black"/>
                </a:solidFill>
                <a:latin typeface="Meiryo UI" panose="020B0604030504040204" pitchFamily="50" charset="-128"/>
                <a:ea typeface="Meiryo UI" panose="020B0604030504040204" pitchFamily="50" charset="-128"/>
              </a:rPr>
              <a:t>手続支援者による登録</a:t>
            </a:r>
          </a:p>
        </p:txBody>
      </p:sp>
      <p:pic>
        <p:nvPicPr>
          <p:cNvPr id="12" name="図 11">
            <a:extLst>
              <a:ext uri="{FF2B5EF4-FFF2-40B4-BE49-F238E27FC236}">
                <a16:creationId xmlns:a16="http://schemas.microsoft.com/office/drawing/2014/main" id="{12F278F4-84AB-FA66-AC74-F8F4C8E84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641" y="2953139"/>
            <a:ext cx="495412" cy="676554"/>
          </a:xfrm>
          <a:prstGeom prst="rect">
            <a:avLst/>
          </a:prstGeom>
        </p:spPr>
      </p:pic>
      <p:sp>
        <p:nvSpPr>
          <p:cNvPr id="25" name="テキスト ボックス 24">
            <a:extLst>
              <a:ext uri="{FF2B5EF4-FFF2-40B4-BE49-F238E27FC236}">
                <a16:creationId xmlns:a16="http://schemas.microsoft.com/office/drawing/2014/main" id="{3AEC6E5C-D320-F18C-77DA-6DD619EA88EC}"/>
              </a:ext>
            </a:extLst>
          </p:cNvPr>
          <p:cNvSpPr txBox="1"/>
          <p:nvPr/>
        </p:nvSpPr>
        <p:spPr>
          <a:xfrm>
            <a:off x="1787022" y="3598724"/>
            <a:ext cx="888471" cy="246221"/>
          </a:xfrm>
          <a:prstGeom prst="rect">
            <a:avLst/>
          </a:prstGeom>
          <a:noFill/>
        </p:spPr>
        <p:txBody>
          <a:bodyPr wrap="square" rtlCol="0">
            <a:spAutoFit/>
          </a:bodyPr>
          <a:lstStyle/>
          <a:p>
            <a:pPr defTabSz="457200"/>
            <a:r>
              <a:rPr lang="ja-JP" altLang="en-US" sz="1000" dirty="0">
                <a:solidFill>
                  <a:prstClr val="black"/>
                </a:solidFill>
                <a:latin typeface="Meiryo UI" panose="020B0604030504040204" pitchFamily="50" charset="-128"/>
                <a:ea typeface="Meiryo UI" panose="020B0604030504040204" pitchFamily="50" charset="-128"/>
              </a:rPr>
              <a:t>ポータルサイト</a:t>
            </a:r>
          </a:p>
        </p:txBody>
      </p:sp>
      <p:sp>
        <p:nvSpPr>
          <p:cNvPr id="32" name="テキスト ボックス 31">
            <a:extLst>
              <a:ext uri="{FF2B5EF4-FFF2-40B4-BE49-F238E27FC236}">
                <a16:creationId xmlns:a16="http://schemas.microsoft.com/office/drawing/2014/main" id="{0B72B11B-43B1-9B80-A37C-BF6EFDE5AC69}"/>
              </a:ext>
            </a:extLst>
          </p:cNvPr>
          <p:cNvSpPr txBox="1"/>
          <p:nvPr/>
        </p:nvSpPr>
        <p:spPr>
          <a:xfrm>
            <a:off x="5490472" y="2995852"/>
            <a:ext cx="1171362"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システム</a:t>
            </a:r>
          </a:p>
        </p:txBody>
      </p:sp>
      <p:sp>
        <p:nvSpPr>
          <p:cNvPr id="34" name="テキスト ボックス 33">
            <a:extLst>
              <a:ext uri="{FF2B5EF4-FFF2-40B4-BE49-F238E27FC236}">
                <a16:creationId xmlns:a16="http://schemas.microsoft.com/office/drawing/2014/main" id="{AE7015B8-B730-4072-EE1C-CB9173BB8340}"/>
              </a:ext>
            </a:extLst>
          </p:cNvPr>
          <p:cNvSpPr txBox="1"/>
          <p:nvPr/>
        </p:nvSpPr>
        <p:spPr>
          <a:xfrm>
            <a:off x="5325188" y="2419658"/>
            <a:ext cx="1426993" cy="307777"/>
          </a:xfrm>
          <a:prstGeom prst="rect">
            <a:avLst/>
          </a:prstGeom>
          <a:noFill/>
        </p:spPr>
        <p:txBody>
          <a:bodyPr wrap="none" rtlCol="0">
            <a:spAutoFit/>
          </a:bodyPr>
          <a:lstStyle/>
          <a:p>
            <a:pPr algn="ctr" defTabSz="457200"/>
            <a:r>
              <a:rPr kumimoji="0" lang="ja-JP" altLang="en-US" sz="1400" b="1" dirty="0">
                <a:solidFill>
                  <a:prstClr val="black"/>
                </a:solidFill>
                <a:latin typeface="Meiryo UI" panose="020B0604030504040204" pitchFamily="50" charset="-128"/>
                <a:ea typeface="Meiryo UI" panose="020B0604030504040204" pitchFamily="50" charset="-128"/>
              </a:rPr>
              <a:t>事務手順の周知</a:t>
            </a:r>
          </a:p>
        </p:txBody>
      </p:sp>
      <p:sp>
        <p:nvSpPr>
          <p:cNvPr id="41" name="テキスト ボックス 40">
            <a:extLst>
              <a:ext uri="{FF2B5EF4-FFF2-40B4-BE49-F238E27FC236}">
                <a16:creationId xmlns:a16="http://schemas.microsoft.com/office/drawing/2014/main" id="{416CC880-9839-46FB-A935-CF6ABE0B4397}"/>
              </a:ext>
            </a:extLst>
          </p:cNvPr>
          <p:cNvSpPr txBox="1"/>
          <p:nvPr/>
        </p:nvSpPr>
        <p:spPr>
          <a:xfrm>
            <a:off x="2365833" y="6377262"/>
            <a:ext cx="1249199"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自治体</a:t>
            </a:r>
          </a:p>
        </p:txBody>
      </p:sp>
      <p:sp>
        <p:nvSpPr>
          <p:cNvPr id="43" name="楕円 42">
            <a:extLst>
              <a:ext uri="{FF2B5EF4-FFF2-40B4-BE49-F238E27FC236}">
                <a16:creationId xmlns:a16="http://schemas.microsoft.com/office/drawing/2014/main" id="{C96894EE-2736-7003-0FDB-926E0528D3FB}"/>
              </a:ext>
            </a:extLst>
          </p:cNvPr>
          <p:cNvSpPr/>
          <p:nvPr/>
        </p:nvSpPr>
        <p:spPr>
          <a:xfrm>
            <a:off x="2614730" y="3957514"/>
            <a:ext cx="1463557" cy="83376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dirty="0">
                <a:solidFill>
                  <a:srgbClr val="FF0000"/>
                </a:solidFill>
                <a:latin typeface="Meiryo UI" panose="020B0604030504040204" pitchFamily="50" charset="-128"/>
                <a:ea typeface="Meiryo UI" panose="020B0604030504040204" pitchFamily="50" charset="-128"/>
              </a:rPr>
              <a:t>操作ミスによる誤登録</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2D40B305-1830-DADD-A898-F8379CF3550E}"/>
              </a:ext>
            </a:extLst>
          </p:cNvPr>
          <p:cNvSpPr/>
          <p:nvPr/>
        </p:nvSpPr>
        <p:spPr>
          <a:xfrm>
            <a:off x="4167679" y="5667650"/>
            <a:ext cx="3915901" cy="465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913E403-3043-5479-FA2F-A6D3CD97E566}"/>
              </a:ext>
            </a:extLst>
          </p:cNvPr>
          <p:cNvSpPr txBox="1"/>
          <p:nvPr/>
        </p:nvSpPr>
        <p:spPr>
          <a:xfrm>
            <a:off x="5195265" y="5746317"/>
            <a:ext cx="1856598" cy="307777"/>
          </a:xfrm>
          <a:prstGeom prst="rect">
            <a:avLst/>
          </a:prstGeom>
          <a:noFill/>
        </p:spPr>
        <p:txBody>
          <a:bodyPr wrap="none" rtlCol="0">
            <a:spAutoFit/>
          </a:bodyPr>
          <a:lstStyle/>
          <a:p>
            <a:pPr algn="ctr" defTabSz="457200"/>
            <a:r>
              <a:rPr kumimoji="0" lang="ja-JP" altLang="en-US" sz="1400" b="1" dirty="0">
                <a:solidFill>
                  <a:prstClr val="white"/>
                </a:solidFill>
                <a:latin typeface="Meiryo UI" panose="020B0604030504040204" pitchFamily="50" charset="-128"/>
                <a:ea typeface="Meiryo UI" panose="020B0604030504040204" pitchFamily="50" charset="-128"/>
              </a:rPr>
              <a:t>誤登録についての報告</a:t>
            </a:r>
          </a:p>
        </p:txBody>
      </p:sp>
      <p:sp>
        <p:nvSpPr>
          <p:cNvPr id="7" name="正方形/長方形 6">
            <a:extLst>
              <a:ext uri="{FF2B5EF4-FFF2-40B4-BE49-F238E27FC236}">
                <a16:creationId xmlns:a16="http://schemas.microsoft.com/office/drawing/2014/main" id="{1AD7B379-E33B-FF7A-A578-EEA12A829CCB}"/>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6C3CC0F-EE47-FF67-B5E9-2C6CACA9132F}"/>
              </a:ext>
            </a:extLst>
          </p:cNvPr>
          <p:cNvSpPr/>
          <p:nvPr/>
        </p:nvSpPr>
        <p:spPr>
          <a:xfrm>
            <a:off x="1262865" y="-37878"/>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9D9F36E2-56D2-7982-E410-7B76BA0F1C72}"/>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59DB126-77CE-FF2A-9A4F-B3B274A0E566}"/>
              </a:ext>
            </a:extLst>
          </p:cNvPr>
          <p:cNvCxnSpPr/>
          <p:nvPr/>
        </p:nvCxnSpPr>
        <p:spPr>
          <a:xfrm flipH="1">
            <a:off x="1629393" y="53956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3E662E-1A3C-BBDA-E3AB-9D19B0D5B1C1}"/>
              </a:ext>
            </a:extLst>
          </p:cNvPr>
          <p:cNvCxnSpPr/>
          <p:nvPr/>
        </p:nvCxnSpPr>
        <p:spPr>
          <a:xfrm flipH="1">
            <a:off x="1629393" y="645291"/>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48A23560-44B5-5491-9639-CFF2FBFD7650}"/>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D88F5B97-3B03-2FD9-FFCE-51BFB0D25327}"/>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39</a:t>
            </a:fld>
            <a:endParaRPr lang="ja-JP" altLang="en-US" dirty="0">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590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保護管理者の役割とは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6" name="角丸四角形 2">
            <a:extLst>
              <a:ext uri="{FF2B5EF4-FFF2-40B4-BE49-F238E27FC236}">
                <a16:creationId xmlns:a16="http://schemas.microsoft.com/office/drawing/2014/main" id="{7B9F6FB1-73D2-4C28-AB5E-44C68E9F7B2A}"/>
              </a:ext>
            </a:extLst>
          </p:cNvPr>
          <p:cNvSpPr/>
          <p:nvPr/>
        </p:nvSpPr>
        <p:spPr>
          <a:xfrm>
            <a:off x="1735031" y="2440679"/>
            <a:ext cx="9092296" cy="2485311"/>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情報システムのアクセス制御及び異動等</a:t>
            </a:r>
            <a:r>
              <a:rPr lang="ja-JP" altLang="en-US" sz="1400" kern="0">
                <a:solidFill>
                  <a:prstClr val="black"/>
                </a:solidFill>
                <a:latin typeface="Meiryo UI" panose="020B0604030504040204" pitchFamily="50" charset="-128"/>
                <a:ea typeface="Meiryo UI" panose="020B0604030504040204" pitchFamily="50" charset="-128"/>
              </a:rPr>
              <a:t>を踏まえて適時</a:t>
            </a:r>
            <a:r>
              <a:rPr lang="ja-JP" altLang="en-US" sz="1400" kern="0" dirty="0">
                <a:solidFill>
                  <a:prstClr val="black"/>
                </a:solidFill>
                <a:latin typeface="Meiryo UI" panose="020B0604030504040204" pitchFamily="50" charset="-128"/>
                <a:ea typeface="Meiryo UI" panose="020B0604030504040204" pitchFamily="50" charset="-128"/>
              </a:rPr>
              <a:t>パスワードの見直しを行っているか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保有個人情報取扱職員以外に保有個人情報へのアクセス権を付与していないか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人事異動等の都度、アクセス権の追加・削除とその確認を行っているか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保有個人情報の複製等を行った場合、処理終了後、速やかに情報は消去されているか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保有個人情報の重要度に応じて、定期的なバックアップや分散保管等の措置は行われているか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導入しているソフトウェアは常に最新の状態に保たれているか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情報システムの業務外利用等が行われていないか確認するために、ログを定期的に分析・確認しているか</a:t>
            </a:r>
            <a:endParaRPr lang="en-US" altLang="ja-JP" sz="1400" kern="0" dirty="0">
              <a:solidFill>
                <a:prstClr val="black"/>
              </a:solidFill>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707ACE23-105D-4F3F-8F2D-795A3F82746A}"/>
              </a:ext>
            </a:extLst>
          </p:cNvPr>
          <p:cNvGrpSpPr/>
          <p:nvPr/>
        </p:nvGrpSpPr>
        <p:grpSpPr>
          <a:xfrm>
            <a:off x="9173835" y="2680216"/>
            <a:ext cx="1502482" cy="1021269"/>
            <a:chOff x="365439" y="2368596"/>
            <a:chExt cx="2014692" cy="1348313"/>
          </a:xfrm>
        </p:grpSpPr>
        <p:pic>
          <p:nvPicPr>
            <p:cNvPr id="21" name="Picture 90" descr="ﾎｽﾄ">
              <a:extLst>
                <a:ext uri="{FF2B5EF4-FFF2-40B4-BE49-F238E27FC236}">
                  <a16:creationId xmlns:a16="http://schemas.microsoft.com/office/drawing/2014/main" id="{D5D0744A-A25A-4283-9D67-3EEA0F332ABB}"/>
                </a:ext>
              </a:extLst>
            </p:cNvPr>
            <p:cNvPicPr>
              <a:picLocks noChangeAspect="1" noChangeArrowheads="1"/>
            </p:cNvPicPr>
            <p:nvPr/>
          </p:nvPicPr>
          <p:blipFill>
            <a:blip r:embed="rId3" cstate="print"/>
            <a:srcRect/>
            <a:stretch>
              <a:fillRect/>
            </a:stretch>
          </p:blipFill>
          <p:spPr bwMode="auto">
            <a:xfrm>
              <a:off x="365439" y="2583401"/>
              <a:ext cx="1079500" cy="971550"/>
            </a:xfrm>
            <a:prstGeom prst="rect">
              <a:avLst/>
            </a:prstGeom>
            <a:noFill/>
            <a:ln w="9525">
              <a:noFill/>
              <a:miter lim="800000"/>
              <a:headEnd/>
              <a:tailEnd/>
            </a:ln>
          </p:spPr>
        </p:pic>
        <p:pic>
          <p:nvPicPr>
            <p:cNvPr id="22" name="Picture 31">
              <a:extLst>
                <a:ext uri="{FF2B5EF4-FFF2-40B4-BE49-F238E27FC236}">
                  <a16:creationId xmlns:a16="http://schemas.microsoft.com/office/drawing/2014/main" id="{FFFD0473-9A92-4283-A854-20CEDB77EAA9}"/>
                </a:ext>
              </a:extLst>
            </p:cNvPr>
            <p:cNvPicPr>
              <a:picLocks noChangeAspect="1" noChangeArrowheads="1"/>
            </p:cNvPicPr>
            <p:nvPr/>
          </p:nvPicPr>
          <p:blipFill>
            <a:blip r:embed="rId4"/>
            <a:srcRect/>
            <a:stretch>
              <a:fillRect/>
            </a:stretch>
          </p:blipFill>
          <p:spPr bwMode="auto">
            <a:xfrm>
              <a:off x="888771" y="2662809"/>
              <a:ext cx="688975" cy="1054100"/>
            </a:xfrm>
            <a:prstGeom prst="rect">
              <a:avLst/>
            </a:prstGeom>
            <a:noFill/>
            <a:ln w="9525">
              <a:noFill/>
              <a:miter lim="800000"/>
              <a:headEnd/>
              <a:tailEnd/>
            </a:ln>
            <a:effectLst/>
          </p:spPr>
        </p:pic>
        <p:pic>
          <p:nvPicPr>
            <p:cNvPr id="23" name="図 22">
              <a:extLst>
                <a:ext uri="{FF2B5EF4-FFF2-40B4-BE49-F238E27FC236}">
                  <a16:creationId xmlns:a16="http://schemas.microsoft.com/office/drawing/2014/main" id="{B0761A22-F730-4BC1-8BBA-1BFE049463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153" y="2368596"/>
              <a:ext cx="952978" cy="1234816"/>
            </a:xfrm>
            <a:prstGeom prst="rect">
              <a:avLst/>
            </a:prstGeom>
          </p:spPr>
        </p:pic>
      </p:grpSp>
      <p:sp>
        <p:nvSpPr>
          <p:cNvPr id="24" name="角丸四角形 19">
            <a:extLst>
              <a:ext uri="{FF2B5EF4-FFF2-40B4-BE49-F238E27FC236}">
                <a16:creationId xmlns:a16="http://schemas.microsoft.com/office/drawing/2014/main" id="{971CE10A-2260-4909-A03B-13755B805F4E}"/>
              </a:ext>
            </a:extLst>
          </p:cNvPr>
          <p:cNvSpPr/>
          <p:nvPr/>
        </p:nvSpPr>
        <p:spPr>
          <a:xfrm>
            <a:off x="1755812" y="2150830"/>
            <a:ext cx="1385333"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情報システム</a:t>
            </a:r>
          </a:p>
        </p:txBody>
      </p:sp>
      <p:sp>
        <p:nvSpPr>
          <p:cNvPr id="25" name="角丸四角形 21">
            <a:extLst>
              <a:ext uri="{FF2B5EF4-FFF2-40B4-BE49-F238E27FC236}">
                <a16:creationId xmlns:a16="http://schemas.microsoft.com/office/drawing/2014/main" id="{213811B3-41F0-47B8-8563-95DF09CA5A5B}"/>
              </a:ext>
            </a:extLst>
          </p:cNvPr>
          <p:cNvSpPr/>
          <p:nvPr/>
        </p:nvSpPr>
        <p:spPr>
          <a:xfrm>
            <a:off x="2805667" y="5221356"/>
            <a:ext cx="8021660" cy="1508540"/>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保有個人情報にアクセスする権限を有する職員の範囲と権限は適切か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人事異動や臨時職員雇用の都度、アクセス権を持つ職員の指定が行われているか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事務マニュアルを適宜見直し、必要に応じて改訂等を行っているか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保有個人情報の漏えい等が発生した場合の報告体制を整備し、部署内へ周知しているか</a:t>
            </a:r>
            <a:endParaRPr lang="en-US" altLang="ja-JP" sz="1400" kern="0" dirty="0">
              <a:solidFill>
                <a:prstClr val="black"/>
              </a:solidFill>
              <a:latin typeface="Meiryo UI" panose="020B0604030504040204" pitchFamily="50" charset="-128"/>
              <a:ea typeface="Meiryo UI" panose="020B0604030504040204" pitchFamily="50" charset="-128"/>
            </a:endParaRPr>
          </a:p>
        </p:txBody>
      </p:sp>
      <p:grpSp>
        <p:nvGrpSpPr>
          <p:cNvPr id="26" name="グループ化 25">
            <a:extLst>
              <a:ext uri="{FF2B5EF4-FFF2-40B4-BE49-F238E27FC236}">
                <a16:creationId xmlns:a16="http://schemas.microsoft.com/office/drawing/2014/main" id="{854AE335-181E-4DA5-8635-7A4B484C2CA1}"/>
              </a:ext>
            </a:extLst>
          </p:cNvPr>
          <p:cNvGrpSpPr/>
          <p:nvPr/>
        </p:nvGrpSpPr>
        <p:grpSpPr>
          <a:xfrm>
            <a:off x="1693991" y="5376733"/>
            <a:ext cx="1151475" cy="1152285"/>
            <a:chOff x="6088253" y="2120578"/>
            <a:chExt cx="2000786" cy="1945402"/>
          </a:xfrm>
        </p:grpSpPr>
        <p:pic>
          <p:nvPicPr>
            <p:cNvPr id="27" name="図 26">
              <a:extLst>
                <a:ext uri="{FF2B5EF4-FFF2-40B4-BE49-F238E27FC236}">
                  <a16:creationId xmlns:a16="http://schemas.microsoft.com/office/drawing/2014/main" id="{FC2A5BB2-DB91-44E6-9ED8-FF0FB686DE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8253" y="2228868"/>
              <a:ext cx="1853700" cy="1837112"/>
            </a:xfrm>
            <a:prstGeom prst="rect">
              <a:avLst/>
            </a:prstGeom>
          </p:spPr>
        </p:pic>
        <p:pic>
          <p:nvPicPr>
            <p:cNvPr id="28" name="図 27">
              <a:extLst>
                <a:ext uri="{FF2B5EF4-FFF2-40B4-BE49-F238E27FC236}">
                  <a16:creationId xmlns:a16="http://schemas.microsoft.com/office/drawing/2014/main" id="{9F865DEC-8198-4D56-88A8-F9FB0C566E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8483" y="2120578"/>
              <a:ext cx="1710556" cy="1762512"/>
            </a:xfrm>
            <a:prstGeom prst="rect">
              <a:avLst/>
            </a:prstGeom>
          </p:spPr>
        </p:pic>
      </p:grpSp>
      <p:sp>
        <p:nvSpPr>
          <p:cNvPr id="29" name="角丸四角形 25">
            <a:extLst>
              <a:ext uri="{FF2B5EF4-FFF2-40B4-BE49-F238E27FC236}">
                <a16:creationId xmlns:a16="http://schemas.microsoft.com/office/drawing/2014/main" id="{ADE1FD3C-34B3-4185-AF79-99C088C07064}"/>
              </a:ext>
            </a:extLst>
          </p:cNvPr>
          <p:cNvSpPr/>
          <p:nvPr/>
        </p:nvSpPr>
        <p:spPr>
          <a:xfrm>
            <a:off x="2798747" y="5026566"/>
            <a:ext cx="1545367"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事務マニュアル等</a:t>
            </a:r>
          </a:p>
        </p:txBody>
      </p:sp>
      <p:sp>
        <p:nvSpPr>
          <p:cNvPr id="30" name="テキスト ボックス 29">
            <a:extLst>
              <a:ext uri="{FF2B5EF4-FFF2-40B4-BE49-F238E27FC236}">
                <a16:creationId xmlns:a16="http://schemas.microsoft.com/office/drawing/2014/main" id="{E626B4AF-4082-4995-9068-F27BB1997D4D}"/>
              </a:ext>
            </a:extLst>
          </p:cNvPr>
          <p:cNvSpPr txBox="1"/>
          <p:nvPr/>
        </p:nvSpPr>
        <p:spPr bwMode="auto">
          <a:xfrm>
            <a:off x="10196059" y="4407582"/>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7E14F74-3FCA-495D-A1CC-84FF2B30F425}"/>
              </a:ext>
            </a:extLst>
          </p:cNvPr>
          <p:cNvSpPr txBox="1"/>
          <p:nvPr/>
        </p:nvSpPr>
        <p:spPr bwMode="auto">
          <a:xfrm>
            <a:off x="10273416" y="6243306"/>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32" name="コンテンツ プレースホルダー 2">
            <a:extLst>
              <a:ext uri="{FF2B5EF4-FFF2-40B4-BE49-F238E27FC236}">
                <a16:creationId xmlns:a16="http://schemas.microsoft.com/office/drawing/2014/main" id="{62EF51A9-6BC0-4688-9FBB-49446A7CBFFD}"/>
              </a:ext>
            </a:extLst>
          </p:cNvPr>
          <p:cNvSpPr txBox="1">
            <a:spLocks/>
          </p:cNvSpPr>
          <p:nvPr/>
        </p:nvSpPr>
        <p:spPr>
          <a:xfrm>
            <a:off x="1735032" y="1454288"/>
            <a:ext cx="9092296" cy="537854"/>
          </a:xfrm>
          <a:prstGeom prst="rect">
            <a:avLst/>
          </a:prstGeom>
          <a:solidFill>
            <a:schemeClr val="accent6">
              <a:lumMod val="20000"/>
              <a:lumOff val="80000"/>
            </a:schemeClr>
          </a:solidFill>
          <a:ln w="12700">
            <a:solidFill>
              <a:sysClr val="windowText" lastClr="000000">
                <a:lumMod val="65000"/>
                <a:lumOff val="35000"/>
              </a:sys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Clr>
                <a:prstClr val="black">
                  <a:lumMod val="65000"/>
                  <a:lumOff val="35000"/>
                </a:prstClr>
              </a:buClr>
              <a:buNone/>
              <a:defRPr/>
            </a:pPr>
            <a:r>
              <a:rPr lang="ja-JP" altLang="en-US" sz="1800" dirty="0">
                <a:solidFill>
                  <a:prstClr val="black"/>
                </a:solidFill>
                <a:latin typeface="Meiryo UI" panose="020B0604030504040204" pitchFamily="50" charset="-128"/>
                <a:ea typeface="Meiryo UI" panose="020B0604030504040204" pitchFamily="50" charset="-128"/>
              </a:rPr>
              <a:t>次の事項に留意して、課室の保有個人情報の適切な管理の確保に努めてください</a:t>
            </a:r>
            <a:r>
              <a:rPr lang="ja-JP" altLang="en-US" sz="1800" dirty="0">
                <a:solidFill>
                  <a:prstClr val="black">
                    <a:lumMod val="95000"/>
                    <a:lumOff val="5000"/>
                  </a:prstClr>
                </a:solidFill>
                <a:latin typeface="Meiryo UI" panose="020B0604030504040204" pitchFamily="50" charset="-128"/>
                <a:ea typeface="Meiryo UI" panose="020B0604030504040204" pitchFamily="50" charset="-128"/>
              </a:rPr>
              <a:t>。</a:t>
            </a:r>
            <a:endParaRPr lang="en-US" altLang="ja-JP" sz="1800" dirty="0">
              <a:solidFill>
                <a:prstClr val="black">
                  <a:lumMod val="95000"/>
                  <a:lumOff val="5000"/>
                </a:prstClr>
              </a:solidFill>
              <a:latin typeface="Meiryo UI" panose="020B0604030504040204" pitchFamily="50" charset="-128"/>
              <a:ea typeface="Meiryo UI" panose="020B0604030504040204" pitchFamily="50" charset="-128"/>
            </a:endParaRPr>
          </a:p>
        </p:txBody>
      </p:sp>
      <p:sp>
        <p:nvSpPr>
          <p:cNvPr id="3" name="スライド番号プレースホルダー 16">
            <a:extLst>
              <a:ext uri="{FF2B5EF4-FFF2-40B4-BE49-F238E27FC236}">
                <a16:creationId xmlns:a16="http://schemas.microsoft.com/office/drawing/2014/main" id="{4140D9AD-C914-2595-252D-E7FD0E53F8F8}"/>
              </a:ext>
            </a:extLst>
          </p:cNvPr>
          <p:cNvSpPr txBox="1">
            <a:spLocks/>
          </p:cNvSpPr>
          <p:nvPr/>
        </p:nvSpPr>
        <p:spPr>
          <a:xfrm>
            <a:off x="8800967" y="657066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a:t>4</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50037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5C443C4A-085E-EC38-F604-5FC0D33164B6}"/>
              </a:ext>
            </a:extLst>
          </p:cNvPr>
          <p:cNvSpPr/>
          <p:nvPr/>
        </p:nvSpPr>
        <p:spPr>
          <a:xfrm>
            <a:off x="8130629"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4" name="矢印: 左 43">
            <a:extLst>
              <a:ext uri="{FF2B5EF4-FFF2-40B4-BE49-F238E27FC236}">
                <a16:creationId xmlns:a16="http://schemas.microsoft.com/office/drawing/2014/main" id="{660E5491-D32D-0ADD-C42C-A572B5FDBFBB}"/>
              </a:ext>
            </a:extLst>
          </p:cNvPr>
          <p:cNvSpPr/>
          <p:nvPr/>
        </p:nvSpPr>
        <p:spPr>
          <a:xfrm>
            <a:off x="4104943" y="2315474"/>
            <a:ext cx="3914798" cy="508190"/>
          </a:xfrm>
          <a:prstGeom prst="lef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2EC5CDE3-1FDC-E269-43BB-40CFD4075578}"/>
              </a:ext>
            </a:extLst>
          </p:cNvPr>
          <p:cNvSpPr/>
          <p:nvPr/>
        </p:nvSpPr>
        <p:spPr>
          <a:xfrm>
            <a:off x="1684927" y="2304595"/>
            <a:ext cx="2409099" cy="411273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F097487-923A-212A-0AD2-B6CEB927C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0923" y="3472384"/>
            <a:ext cx="1286073" cy="1742295"/>
          </a:xfrm>
          <a:prstGeom prst="rect">
            <a:avLst/>
          </a:prstGeom>
        </p:spPr>
      </p:pic>
      <p:sp>
        <p:nvSpPr>
          <p:cNvPr id="29" name="タイトル 5"/>
          <p:cNvSpPr txBox="1">
            <a:spLocks/>
          </p:cNvSpPr>
          <p:nvPr/>
        </p:nvSpPr>
        <p:spPr bwMode="auto">
          <a:xfrm>
            <a:off x="1684926" y="-31938"/>
            <a:ext cx="7892346"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b="0" dirty="0">
                <a:solidFill>
                  <a:prstClr val="black">
                    <a:lumMod val="65000"/>
                    <a:lumOff val="35000"/>
                  </a:prstClr>
                </a:solidFill>
              </a:rPr>
              <a:t>事例③：漏えい等発生時における報告体制の不備</a:t>
            </a:r>
          </a:p>
        </p:txBody>
      </p:sp>
      <p:pic>
        <p:nvPicPr>
          <p:cNvPr id="3" name="図 2">
            <a:extLst>
              <a:ext uri="{FF2B5EF4-FFF2-40B4-BE49-F238E27FC236}">
                <a16:creationId xmlns:a16="http://schemas.microsoft.com/office/drawing/2014/main" id="{9D96ADD1-EE73-8C0A-22B5-12324A8D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023" y="2418195"/>
            <a:ext cx="1286073" cy="1955537"/>
          </a:xfrm>
          <a:prstGeom prst="rect">
            <a:avLst/>
          </a:prstGeom>
        </p:spPr>
      </p:pic>
      <p:sp>
        <p:nvSpPr>
          <p:cNvPr id="11" name="テキスト ボックス 10">
            <a:extLst>
              <a:ext uri="{FF2B5EF4-FFF2-40B4-BE49-F238E27FC236}">
                <a16:creationId xmlns:a16="http://schemas.microsoft.com/office/drawing/2014/main" id="{D870BEAD-2B30-5ECE-055B-308DF1B64C08}"/>
              </a:ext>
            </a:extLst>
          </p:cNvPr>
          <p:cNvSpPr txBox="1"/>
          <p:nvPr/>
        </p:nvSpPr>
        <p:spPr>
          <a:xfrm>
            <a:off x="8749722" y="6377262"/>
            <a:ext cx="1476713"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行政機関Ａ</a:t>
            </a:r>
          </a:p>
        </p:txBody>
      </p:sp>
      <p:sp>
        <p:nvSpPr>
          <p:cNvPr id="61" name="矢印: 右 60">
            <a:extLst>
              <a:ext uri="{FF2B5EF4-FFF2-40B4-BE49-F238E27FC236}">
                <a16:creationId xmlns:a16="http://schemas.microsoft.com/office/drawing/2014/main" id="{E2CE1808-EED1-AF50-7EE4-8E9DE376CBC1}"/>
              </a:ext>
            </a:extLst>
          </p:cNvPr>
          <p:cNvSpPr/>
          <p:nvPr/>
        </p:nvSpPr>
        <p:spPr>
          <a:xfrm rot="10800000" flipV="1">
            <a:off x="7318051" y="4074218"/>
            <a:ext cx="1116490" cy="465106"/>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管理運用</a:t>
            </a:r>
          </a:p>
        </p:txBody>
      </p:sp>
      <p:sp>
        <p:nvSpPr>
          <p:cNvPr id="64" name="星: 10 pt 63">
            <a:extLst>
              <a:ext uri="{FF2B5EF4-FFF2-40B4-BE49-F238E27FC236}">
                <a16:creationId xmlns:a16="http://schemas.microsoft.com/office/drawing/2014/main" id="{4359D190-4B28-55C3-232E-F7794E28DC4B}"/>
              </a:ext>
            </a:extLst>
          </p:cNvPr>
          <p:cNvSpPr/>
          <p:nvPr/>
        </p:nvSpPr>
        <p:spPr>
          <a:xfrm>
            <a:off x="8004598" y="4563655"/>
            <a:ext cx="2566763" cy="1742295"/>
          </a:xfrm>
          <a:prstGeom prst="star10">
            <a:avLst>
              <a:gd name="adj" fmla="val 32077"/>
              <a:gd name="hf" fmla="val 1051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200" b="1" dirty="0">
                <a:solidFill>
                  <a:prstClr val="white"/>
                </a:solidFill>
                <a:latin typeface="Meiryo UI" panose="020B0604030504040204" pitchFamily="50" charset="-128"/>
                <a:ea typeface="Meiryo UI" panose="020B0604030504040204" pitchFamily="50" charset="-128"/>
              </a:rPr>
              <a:t>保有個人情報の漏えいと認識されず、組織内での共有がなされなかった</a:t>
            </a:r>
            <a:endParaRPr lang="en-US" altLang="ja-JP" sz="1200" b="1" dirty="0">
              <a:solidFill>
                <a:prstClr val="white"/>
              </a:solidFill>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ADBEE3BE-B05E-D6D5-AC56-44B1B19206E2}"/>
              </a:ext>
            </a:extLst>
          </p:cNvPr>
          <p:cNvSpPr/>
          <p:nvPr/>
        </p:nvSpPr>
        <p:spPr>
          <a:xfrm>
            <a:off x="4178174" y="4147739"/>
            <a:ext cx="917906" cy="313173"/>
          </a:xfrm>
          <a:prstGeom prst="rightArrow">
            <a:avLst>
              <a:gd name="adj1" fmla="val 69886"/>
              <a:gd name="adj2" fmla="val 41714"/>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登録</a:t>
            </a:r>
          </a:p>
        </p:txBody>
      </p:sp>
      <p:sp>
        <p:nvSpPr>
          <p:cNvPr id="66" name="テキスト ボックス 65">
            <a:extLst>
              <a:ext uri="{FF2B5EF4-FFF2-40B4-BE49-F238E27FC236}">
                <a16:creationId xmlns:a16="http://schemas.microsoft.com/office/drawing/2014/main" id="{A5B86057-0A7A-9804-2C53-70186D5C737F}"/>
              </a:ext>
            </a:extLst>
          </p:cNvPr>
          <p:cNvSpPr txBox="1"/>
          <p:nvPr/>
        </p:nvSpPr>
        <p:spPr>
          <a:xfrm>
            <a:off x="2399874" y="5780047"/>
            <a:ext cx="1463557" cy="307777"/>
          </a:xfrm>
          <a:prstGeom prst="rect">
            <a:avLst/>
          </a:prstGeom>
          <a:noFill/>
          <a:ln>
            <a:noFill/>
          </a:ln>
        </p:spPr>
        <p:txBody>
          <a:bodyPr wrap="square" rtlCol="0">
            <a:spAutoFit/>
          </a:bodyPr>
          <a:lstStyle/>
          <a:p>
            <a:pPr defTabSz="457200"/>
            <a:r>
              <a:rPr kumimoji="0" lang="ja-JP" altLang="en-US" sz="1400" dirty="0">
                <a:solidFill>
                  <a:prstClr val="black"/>
                </a:solidFill>
                <a:latin typeface="Meiryo UI" panose="020B0604030504040204" pitchFamily="50" charset="-128"/>
                <a:ea typeface="Meiryo UI" panose="020B0604030504040204" pitchFamily="50" charset="-128"/>
              </a:rPr>
              <a:t>本人による登録</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A5716DD-9C61-CF83-F115-BCFE6BC74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863" y="3553805"/>
            <a:ext cx="1404202" cy="1902329"/>
          </a:xfrm>
          <a:prstGeom prst="rect">
            <a:avLst/>
          </a:prstGeom>
        </p:spPr>
      </p:pic>
      <p:pic>
        <p:nvPicPr>
          <p:cNvPr id="9" name="図 8">
            <a:extLst>
              <a:ext uri="{FF2B5EF4-FFF2-40B4-BE49-F238E27FC236}">
                <a16:creationId xmlns:a16="http://schemas.microsoft.com/office/drawing/2014/main" id="{9DA99BF2-A8A0-37BF-0493-1E60168ED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6720" y="3844943"/>
            <a:ext cx="780940" cy="780834"/>
          </a:xfrm>
          <a:prstGeom prst="rect">
            <a:avLst/>
          </a:prstGeom>
        </p:spPr>
      </p:pic>
      <p:pic>
        <p:nvPicPr>
          <p:cNvPr id="14" name="図 13">
            <a:extLst>
              <a:ext uri="{FF2B5EF4-FFF2-40B4-BE49-F238E27FC236}">
                <a16:creationId xmlns:a16="http://schemas.microsoft.com/office/drawing/2014/main" id="{F1B145DB-E5BD-4C30-B32D-D22838E0BE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875223" y="4970040"/>
            <a:ext cx="454248" cy="738883"/>
          </a:xfrm>
          <a:prstGeom prst="rect">
            <a:avLst/>
          </a:prstGeom>
        </p:spPr>
      </p:pic>
      <p:sp>
        <p:nvSpPr>
          <p:cNvPr id="15" name="テキスト ボックス 14">
            <a:extLst>
              <a:ext uri="{FF2B5EF4-FFF2-40B4-BE49-F238E27FC236}">
                <a16:creationId xmlns:a16="http://schemas.microsoft.com/office/drawing/2014/main" id="{13C8E934-F3E6-307D-639E-7D701E54D5EB}"/>
              </a:ext>
            </a:extLst>
          </p:cNvPr>
          <p:cNvSpPr txBox="1"/>
          <p:nvPr/>
        </p:nvSpPr>
        <p:spPr>
          <a:xfrm>
            <a:off x="2172976" y="2572418"/>
            <a:ext cx="1978366" cy="307777"/>
          </a:xfrm>
          <a:prstGeom prst="rect">
            <a:avLst/>
          </a:prstGeom>
          <a:noFill/>
          <a:ln>
            <a:noFill/>
          </a:ln>
        </p:spPr>
        <p:txBody>
          <a:bodyPr wrap="square" rtlCol="0">
            <a:spAutoFit/>
          </a:bodyPr>
          <a:lstStyle/>
          <a:p>
            <a:pPr defTabSz="457200"/>
            <a:r>
              <a:rPr lang="ja-JP" altLang="en-US" sz="1400" dirty="0">
                <a:solidFill>
                  <a:prstClr val="black"/>
                </a:solidFill>
                <a:latin typeface="Meiryo UI" panose="020B0604030504040204" pitchFamily="50" charset="-128"/>
                <a:ea typeface="Meiryo UI" panose="020B0604030504040204" pitchFamily="50" charset="-128"/>
              </a:rPr>
              <a:t>手続支援者による登録</a:t>
            </a:r>
          </a:p>
        </p:txBody>
      </p:sp>
      <p:pic>
        <p:nvPicPr>
          <p:cNvPr id="12" name="図 11">
            <a:extLst>
              <a:ext uri="{FF2B5EF4-FFF2-40B4-BE49-F238E27FC236}">
                <a16:creationId xmlns:a16="http://schemas.microsoft.com/office/drawing/2014/main" id="{12F278F4-84AB-FA66-AC74-F8F4C8E84D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641" y="2953139"/>
            <a:ext cx="495412" cy="676554"/>
          </a:xfrm>
          <a:prstGeom prst="rect">
            <a:avLst/>
          </a:prstGeom>
        </p:spPr>
      </p:pic>
      <p:sp>
        <p:nvSpPr>
          <p:cNvPr id="25" name="テキスト ボックス 24">
            <a:extLst>
              <a:ext uri="{FF2B5EF4-FFF2-40B4-BE49-F238E27FC236}">
                <a16:creationId xmlns:a16="http://schemas.microsoft.com/office/drawing/2014/main" id="{3AEC6E5C-D320-F18C-77DA-6DD619EA88EC}"/>
              </a:ext>
            </a:extLst>
          </p:cNvPr>
          <p:cNvSpPr txBox="1"/>
          <p:nvPr/>
        </p:nvSpPr>
        <p:spPr>
          <a:xfrm>
            <a:off x="1787022" y="3598724"/>
            <a:ext cx="888471" cy="246221"/>
          </a:xfrm>
          <a:prstGeom prst="rect">
            <a:avLst/>
          </a:prstGeom>
          <a:noFill/>
        </p:spPr>
        <p:txBody>
          <a:bodyPr wrap="square" rtlCol="0">
            <a:spAutoFit/>
          </a:bodyPr>
          <a:lstStyle/>
          <a:p>
            <a:pPr defTabSz="457200"/>
            <a:r>
              <a:rPr lang="ja-JP" altLang="en-US" sz="1000" dirty="0">
                <a:solidFill>
                  <a:prstClr val="black"/>
                </a:solidFill>
                <a:latin typeface="Meiryo UI" panose="020B0604030504040204" pitchFamily="50" charset="-128"/>
                <a:ea typeface="Meiryo UI" panose="020B0604030504040204" pitchFamily="50" charset="-128"/>
              </a:rPr>
              <a:t>ポータルサイト</a:t>
            </a:r>
          </a:p>
        </p:txBody>
      </p:sp>
      <p:sp>
        <p:nvSpPr>
          <p:cNvPr id="32" name="テキスト ボックス 31">
            <a:extLst>
              <a:ext uri="{FF2B5EF4-FFF2-40B4-BE49-F238E27FC236}">
                <a16:creationId xmlns:a16="http://schemas.microsoft.com/office/drawing/2014/main" id="{0B72B11B-43B1-9B80-A37C-BF6EFDE5AC69}"/>
              </a:ext>
            </a:extLst>
          </p:cNvPr>
          <p:cNvSpPr txBox="1"/>
          <p:nvPr/>
        </p:nvSpPr>
        <p:spPr>
          <a:xfrm>
            <a:off x="5490472" y="2995852"/>
            <a:ext cx="1171362"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システム</a:t>
            </a:r>
          </a:p>
        </p:txBody>
      </p:sp>
      <p:sp>
        <p:nvSpPr>
          <p:cNvPr id="34" name="テキスト ボックス 33">
            <a:extLst>
              <a:ext uri="{FF2B5EF4-FFF2-40B4-BE49-F238E27FC236}">
                <a16:creationId xmlns:a16="http://schemas.microsoft.com/office/drawing/2014/main" id="{AE7015B8-B730-4072-EE1C-CB9173BB8340}"/>
              </a:ext>
            </a:extLst>
          </p:cNvPr>
          <p:cNvSpPr txBox="1"/>
          <p:nvPr/>
        </p:nvSpPr>
        <p:spPr>
          <a:xfrm>
            <a:off x="5325188" y="2419658"/>
            <a:ext cx="1426993" cy="307777"/>
          </a:xfrm>
          <a:prstGeom prst="rect">
            <a:avLst/>
          </a:prstGeom>
          <a:noFill/>
        </p:spPr>
        <p:txBody>
          <a:bodyPr wrap="none" rtlCol="0">
            <a:spAutoFit/>
          </a:bodyPr>
          <a:lstStyle/>
          <a:p>
            <a:pPr algn="ctr" defTabSz="457200"/>
            <a:r>
              <a:rPr kumimoji="0" lang="ja-JP" altLang="en-US" sz="1400" b="1" dirty="0">
                <a:solidFill>
                  <a:prstClr val="black"/>
                </a:solidFill>
                <a:latin typeface="Meiryo UI" panose="020B0604030504040204" pitchFamily="50" charset="-128"/>
                <a:ea typeface="Meiryo UI" panose="020B0604030504040204" pitchFamily="50" charset="-128"/>
              </a:rPr>
              <a:t>事務手順の周知</a:t>
            </a:r>
          </a:p>
        </p:txBody>
      </p:sp>
      <p:sp>
        <p:nvSpPr>
          <p:cNvPr id="41" name="テキスト ボックス 40">
            <a:extLst>
              <a:ext uri="{FF2B5EF4-FFF2-40B4-BE49-F238E27FC236}">
                <a16:creationId xmlns:a16="http://schemas.microsoft.com/office/drawing/2014/main" id="{416CC880-9839-46FB-A935-CF6ABE0B4397}"/>
              </a:ext>
            </a:extLst>
          </p:cNvPr>
          <p:cNvSpPr txBox="1"/>
          <p:nvPr/>
        </p:nvSpPr>
        <p:spPr>
          <a:xfrm>
            <a:off x="2365833" y="6377262"/>
            <a:ext cx="1249199" cy="400110"/>
          </a:xfrm>
          <a:prstGeom prst="rect">
            <a:avLst/>
          </a:prstGeom>
          <a:noFill/>
        </p:spPr>
        <p:txBody>
          <a:bodyPr wrap="square" rtlCol="0">
            <a:spAutoFit/>
          </a:bodyPr>
          <a:lstStyle/>
          <a:p>
            <a:pPr defTabSz="457200"/>
            <a:r>
              <a:rPr lang="ja-JP" altLang="en-US" sz="2000" dirty="0">
                <a:solidFill>
                  <a:prstClr val="black"/>
                </a:solidFill>
                <a:latin typeface="Meiryo UI" panose="020B0604030504040204" pitchFamily="50" charset="-128"/>
                <a:ea typeface="Meiryo UI" panose="020B0604030504040204" pitchFamily="50" charset="-128"/>
              </a:rPr>
              <a:t>自治体</a:t>
            </a:r>
          </a:p>
        </p:txBody>
      </p:sp>
      <p:sp>
        <p:nvSpPr>
          <p:cNvPr id="43" name="楕円 42">
            <a:extLst>
              <a:ext uri="{FF2B5EF4-FFF2-40B4-BE49-F238E27FC236}">
                <a16:creationId xmlns:a16="http://schemas.microsoft.com/office/drawing/2014/main" id="{C96894EE-2736-7003-0FDB-926E0528D3FB}"/>
              </a:ext>
            </a:extLst>
          </p:cNvPr>
          <p:cNvSpPr/>
          <p:nvPr/>
        </p:nvSpPr>
        <p:spPr>
          <a:xfrm>
            <a:off x="2614730" y="3957514"/>
            <a:ext cx="1463557" cy="83376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dirty="0">
                <a:solidFill>
                  <a:srgbClr val="FF0000"/>
                </a:solidFill>
                <a:latin typeface="Meiryo UI" panose="020B0604030504040204" pitchFamily="50" charset="-128"/>
                <a:ea typeface="Meiryo UI" panose="020B0604030504040204" pitchFamily="50" charset="-128"/>
              </a:rPr>
              <a:t>操作ミスによる誤登録</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2D40B305-1830-DADD-A898-F8379CF3550E}"/>
              </a:ext>
            </a:extLst>
          </p:cNvPr>
          <p:cNvSpPr/>
          <p:nvPr/>
        </p:nvSpPr>
        <p:spPr>
          <a:xfrm>
            <a:off x="4167679" y="5667650"/>
            <a:ext cx="3915901" cy="465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913E403-3043-5479-FA2F-A6D3CD97E566}"/>
              </a:ext>
            </a:extLst>
          </p:cNvPr>
          <p:cNvSpPr txBox="1"/>
          <p:nvPr/>
        </p:nvSpPr>
        <p:spPr>
          <a:xfrm>
            <a:off x="5195265" y="5746317"/>
            <a:ext cx="1856598" cy="307777"/>
          </a:xfrm>
          <a:prstGeom prst="rect">
            <a:avLst/>
          </a:prstGeom>
          <a:noFill/>
        </p:spPr>
        <p:txBody>
          <a:bodyPr wrap="none" rtlCol="0">
            <a:spAutoFit/>
          </a:bodyPr>
          <a:lstStyle/>
          <a:p>
            <a:pPr algn="ctr" defTabSz="457200"/>
            <a:r>
              <a:rPr kumimoji="0" lang="ja-JP" altLang="en-US" sz="1400" b="1" dirty="0">
                <a:solidFill>
                  <a:prstClr val="white"/>
                </a:solidFill>
                <a:latin typeface="Meiryo UI" panose="020B0604030504040204" pitchFamily="50" charset="-128"/>
                <a:ea typeface="Meiryo UI" panose="020B0604030504040204" pitchFamily="50" charset="-128"/>
              </a:rPr>
              <a:t>誤登録についての報告</a:t>
            </a:r>
          </a:p>
        </p:txBody>
      </p:sp>
      <p:sp>
        <p:nvSpPr>
          <p:cNvPr id="7" name="正方形/長方形 6">
            <a:extLst>
              <a:ext uri="{FF2B5EF4-FFF2-40B4-BE49-F238E27FC236}">
                <a16:creationId xmlns:a16="http://schemas.microsoft.com/office/drawing/2014/main" id="{1AD7B379-E33B-FF7A-A578-EEA12A829CCB}"/>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6C3CC0F-EE47-FF67-B5E9-2C6CACA9132F}"/>
              </a:ext>
            </a:extLst>
          </p:cNvPr>
          <p:cNvSpPr/>
          <p:nvPr/>
        </p:nvSpPr>
        <p:spPr>
          <a:xfrm>
            <a:off x="1262865" y="-37878"/>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9D9F36E2-56D2-7982-E410-7B76BA0F1C72}"/>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59DB126-77CE-FF2A-9A4F-B3B274A0E566}"/>
              </a:ext>
            </a:extLst>
          </p:cNvPr>
          <p:cNvCxnSpPr/>
          <p:nvPr/>
        </p:nvCxnSpPr>
        <p:spPr>
          <a:xfrm flipH="1">
            <a:off x="1629393" y="53956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3E662E-1A3C-BBDA-E3AB-9D19B0D5B1C1}"/>
              </a:ext>
            </a:extLst>
          </p:cNvPr>
          <p:cNvCxnSpPr/>
          <p:nvPr/>
        </p:nvCxnSpPr>
        <p:spPr>
          <a:xfrm flipH="1">
            <a:off x="1629393" y="645291"/>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48A23560-44B5-5491-9639-CFF2FBFD7650}"/>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D88F5B97-3B03-2FD9-FFCE-51BFB0D25327}"/>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40</a:t>
            </a:fld>
            <a:endParaRPr lang="ja-JP" altLang="en-US" dirty="0">
              <a:solidFill>
                <a:prstClr val="black">
                  <a:tint val="75000"/>
                </a:prstClr>
              </a:solidFill>
              <a:latin typeface="Meiryo UI" panose="020B0604030504040204" pitchFamily="50" charset="-128"/>
              <a:ea typeface="Meiryo UI" panose="020B0604030504040204" pitchFamily="50" charset="-128"/>
            </a:endParaRPr>
          </a:p>
        </p:txBody>
      </p:sp>
      <p:sp>
        <p:nvSpPr>
          <p:cNvPr id="4" name="吹き出し: 四角形 3">
            <a:extLst>
              <a:ext uri="{FF2B5EF4-FFF2-40B4-BE49-F238E27FC236}">
                <a16:creationId xmlns:a16="http://schemas.microsoft.com/office/drawing/2014/main" id="{F89E9C1B-9FCD-9E77-E7DD-E82894648738}"/>
              </a:ext>
            </a:extLst>
          </p:cNvPr>
          <p:cNvSpPr/>
          <p:nvPr/>
        </p:nvSpPr>
        <p:spPr>
          <a:xfrm>
            <a:off x="7968697" y="682891"/>
            <a:ext cx="3119606" cy="1664008"/>
          </a:xfrm>
          <a:prstGeom prst="wedgeRectCallout">
            <a:avLst>
              <a:gd name="adj1" fmla="val -24227"/>
              <a:gd name="adj2" fmla="val 659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自治体に保有個人情報の取扱いを委託しているにもかかわらず「自組織の漏えいではない（自治体の漏えいだ）」と誤認識</a:t>
            </a:r>
          </a:p>
        </p:txBody>
      </p:sp>
      <p:sp>
        <p:nvSpPr>
          <p:cNvPr id="10" name="吹き出し: 四角形 9">
            <a:extLst>
              <a:ext uri="{FF2B5EF4-FFF2-40B4-BE49-F238E27FC236}">
                <a16:creationId xmlns:a16="http://schemas.microsoft.com/office/drawing/2014/main" id="{EEEAC392-6381-6BA6-E75A-5197E1F16502}"/>
              </a:ext>
            </a:extLst>
          </p:cNvPr>
          <p:cNvSpPr/>
          <p:nvPr/>
        </p:nvSpPr>
        <p:spPr>
          <a:xfrm>
            <a:off x="3880389" y="872648"/>
            <a:ext cx="2889596" cy="986061"/>
          </a:xfrm>
          <a:prstGeom prst="wedgeRectCallout">
            <a:avLst>
              <a:gd name="adj1" fmla="val 22797"/>
              <a:gd name="adj2" fmla="val 1103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問題が生じたときの情報共有体制を定めていない</a:t>
            </a:r>
          </a:p>
        </p:txBody>
      </p:sp>
      <p:sp>
        <p:nvSpPr>
          <p:cNvPr id="20" name="吹き出し: 四角形 19">
            <a:extLst>
              <a:ext uri="{FF2B5EF4-FFF2-40B4-BE49-F238E27FC236}">
                <a16:creationId xmlns:a16="http://schemas.microsoft.com/office/drawing/2014/main" id="{6F9D1D1B-FA1C-847B-2D53-F6D297CA40EE}"/>
              </a:ext>
            </a:extLst>
          </p:cNvPr>
          <p:cNvSpPr/>
          <p:nvPr/>
        </p:nvSpPr>
        <p:spPr>
          <a:xfrm>
            <a:off x="4061374" y="4883492"/>
            <a:ext cx="4142483" cy="1742295"/>
          </a:xfrm>
          <a:prstGeom prst="wedgeRectCallout">
            <a:avLst>
              <a:gd name="adj1" fmla="val 59174"/>
              <a:gd name="adj2" fmla="val 12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担当職員と担当管理職は個人情報保護法の報告対象には当たらないと誤認</a:t>
            </a:r>
            <a:endParaRPr lang="en-US" altLang="ja-JP" dirty="0">
              <a:solidFill>
                <a:prstClr val="white"/>
              </a:solidFill>
              <a:latin typeface="Meiryo UI" panose="020B0604030504040204" pitchFamily="50" charset="-128"/>
              <a:ea typeface="Meiryo UI" panose="020B0604030504040204" pitchFamily="50" charset="-128"/>
            </a:endParaRPr>
          </a:p>
          <a:p>
            <a:pPr algn="ctr" defTabSz="457200"/>
            <a:r>
              <a:rPr lang="ja-JP" altLang="en-US" dirty="0">
                <a:solidFill>
                  <a:prstClr val="white"/>
                </a:solidFill>
                <a:latin typeface="Meiryo UI" panose="020B0604030504040204" pitchFamily="50" charset="-128"/>
                <a:ea typeface="Meiryo UI" panose="020B0604030504040204" pitchFamily="50" charset="-128"/>
              </a:rPr>
              <a:t>個人情報管理者及び統括個人情報管理者に報告せず（組織内共有なし）</a:t>
            </a:r>
          </a:p>
        </p:txBody>
      </p:sp>
    </p:spTree>
    <p:extLst>
      <p:ext uri="{BB962C8B-B14F-4D97-AF65-F5344CB8AC3E}">
        <p14:creationId xmlns:p14="http://schemas.microsoft.com/office/powerpoint/2010/main" val="1640174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C2576CF-89C1-49CC-A06B-76ABCC39B79C}"/>
              </a:ext>
            </a:extLst>
          </p:cNvPr>
          <p:cNvSpPr txBox="1">
            <a:spLocks/>
          </p:cNvSpPr>
          <p:nvPr/>
        </p:nvSpPr>
        <p:spPr>
          <a:xfrm>
            <a:off x="1669911" y="612302"/>
            <a:ext cx="1662857" cy="315421"/>
          </a:xfrm>
          <a:prstGeom prst="rect">
            <a:avLst/>
          </a:prstGeom>
          <a:ln w="25400">
            <a:solidFill>
              <a:schemeClr val="tx1">
                <a:lumMod val="65000"/>
                <a:lumOff val="35000"/>
              </a:schemeClr>
            </a:solidFill>
          </a:ln>
        </p:spPr>
        <p:txBody>
          <a:bodyPr vert="horz" wrap="none" lIns="84406" tIns="42203" rIns="84406" bIns="42203"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844083">
              <a:spcBef>
                <a:spcPts val="923"/>
              </a:spcBef>
              <a:buClr>
                <a:prstClr val="black">
                  <a:lumMod val="65000"/>
                  <a:lumOff val="35000"/>
                </a:prstClr>
              </a:buClr>
              <a:buNone/>
            </a:pPr>
            <a:r>
              <a:rPr lang="ja-JP" altLang="en-US" sz="1662" dirty="0">
                <a:solidFill>
                  <a:prstClr val="black">
                    <a:lumMod val="65000"/>
                    <a:lumOff val="35000"/>
                  </a:prstClr>
                </a:solidFill>
                <a:latin typeface="Meiryo UI" panose="020B0604030504040204" pitchFamily="50" charset="-128"/>
                <a:ea typeface="Meiryo UI" panose="020B0604030504040204" pitchFamily="50" charset="-128"/>
              </a:rPr>
              <a:t>注意ＰＯＩＮＴ</a:t>
            </a:r>
          </a:p>
        </p:txBody>
      </p:sp>
      <p:sp>
        <p:nvSpPr>
          <p:cNvPr id="5" name="コンテンツ プレースホルダー 2">
            <a:extLst>
              <a:ext uri="{FF2B5EF4-FFF2-40B4-BE49-F238E27FC236}">
                <a16:creationId xmlns:a16="http://schemas.microsoft.com/office/drawing/2014/main" id="{F942CD2B-27DD-0A7D-3B2B-3E687D46496B}"/>
              </a:ext>
            </a:extLst>
          </p:cNvPr>
          <p:cNvSpPr txBox="1">
            <a:spLocks/>
          </p:cNvSpPr>
          <p:nvPr/>
        </p:nvSpPr>
        <p:spPr>
          <a:xfrm>
            <a:off x="1669909" y="927723"/>
            <a:ext cx="8418024" cy="3267581"/>
          </a:xfrm>
          <a:prstGeom prst="rect">
            <a:avLst/>
          </a:prstGeom>
          <a:ln w="12700">
            <a:solidFill>
              <a:schemeClr val="tx1">
                <a:lumMod val="65000"/>
                <a:lumOff val="35000"/>
              </a:schemeClr>
            </a:solidFill>
          </a:ln>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当該行政機関が定めた個人情報管理規程では、事務対応ガイドに沿って「保有個人情報の漏えい等安全管理の上で問題となる事案又は問題となる事案の発生のおそれを認識した場合に、その事案等を認識した職員は、直ちに当該保有個人情報を管理する個人情報管理者に報告しなければならず、個人情報管理者は、事案の発生した経緯、被害状況等を調査し、総括個人情報管理者に報告しなければならない」と規定されていたところ、</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誤登録事案が発生した際、担当職員は担当管理職まで報告をし、同職員及び担当管理職に、当該行政機関の保有個人情報の漏えいであるとの意識をもって、個人情報管理者及び統括個人情報管理者に報告することが必要</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当該行政機関は、個人情報の登録に係る事務手続に関し、利用規約を公表し、その事務手順を明確化するとともに、市区町村に対して当該個人情報登録に対する手続支援等についての事務連絡を発出し、運用方法を含めた手順を策定し、これを周知したところ、策定した当該手順の重要性や、その改訂に関わりうる</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問題が生じた際の情報共有体制を、組織として適切に策定することが必要</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当該行政機関は、総点検の結果として、個人情報の誤登録されている可能性が高く漏えいのおそれがある事態が</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rPr>
              <a:t>748 </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件発生していることを把握したところ、「利用者側の操作手順漏れに起因するものでありシステム側の設定ミスや不具合が原因ではなく、インターネットに公開されている状態ではないため、</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個人情報保護法に基づく漏えい等の報告対象にはあたらない」と誤認することなく、漏えい等報告を個人情報保護委員会に提出することが必要</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a:t>
            </a:r>
          </a:p>
          <a:p>
            <a:pPr marL="400441" indent="-422041" defTabSz="844083">
              <a:spcBef>
                <a:spcPts val="923"/>
              </a:spcBef>
              <a:buClr>
                <a:prstClr val="black">
                  <a:lumMod val="65000"/>
                  <a:lumOff val="35000"/>
                </a:prstClr>
              </a:buClr>
              <a:buFont typeface="Wingdings" panose="05000000000000000000" pitchFamily="2" charset="2"/>
              <a:buChar char="l"/>
            </a:pP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C03322C3-7193-4BFB-FB1B-0427E855DA83}"/>
              </a:ext>
            </a:extLst>
          </p:cNvPr>
          <p:cNvSpPr txBox="1">
            <a:spLocks/>
          </p:cNvSpPr>
          <p:nvPr/>
        </p:nvSpPr>
        <p:spPr>
          <a:xfrm>
            <a:off x="1691858" y="4300940"/>
            <a:ext cx="810059" cy="315421"/>
          </a:xfrm>
          <a:prstGeom prst="rect">
            <a:avLst/>
          </a:prstGeom>
          <a:ln w="25400">
            <a:solidFill>
              <a:schemeClr val="tx1">
                <a:lumMod val="65000"/>
                <a:lumOff val="35000"/>
              </a:schemeClr>
            </a:solidFill>
          </a:ln>
        </p:spPr>
        <p:txBody>
          <a:bodyPr vert="horz" wrap="none" lIns="84406" tIns="42203" rIns="84406" bIns="42203"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844083">
              <a:spcBef>
                <a:spcPts val="923"/>
              </a:spcBef>
              <a:buClr>
                <a:prstClr val="black">
                  <a:lumMod val="65000"/>
                  <a:lumOff val="35000"/>
                </a:prstClr>
              </a:buClr>
              <a:buNone/>
            </a:pPr>
            <a:r>
              <a:rPr lang="ja-JP" altLang="en-US" sz="1662" dirty="0">
                <a:solidFill>
                  <a:prstClr val="black">
                    <a:lumMod val="65000"/>
                    <a:lumOff val="35000"/>
                  </a:prstClr>
                </a:solidFill>
                <a:latin typeface="Meiryo UI" panose="020B0604030504040204" pitchFamily="50" charset="-128"/>
                <a:ea typeface="Meiryo UI" panose="020B0604030504040204" pitchFamily="50" charset="-128"/>
              </a:rPr>
              <a:t>防止策</a:t>
            </a:r>
          </a:p>
        </p:txBody>
      </p:sp>
      <p:sp>
        <p:nvSpPr>
          <p:cNvPr id="7" name="コンテンツ プレースホルダー 2">
            <a:extLst>
              <a:ext uri="{FF2B5EF4-FFF2-40B4-BE49-F238E27FC236}">
                <a16:creationId xmlns:a16="http://schemas.microsoft.com/office/drawing/2014/main" id="{89D57126-DEB0-40B0-2C84-6B42F217FE2B}"/>
              </a:ext>
            </a:extLst>
          </p:cNvPr>
          <p:cNvSpPr txBox="1">
            <a:spLocks/>
          </p:cNvSpPr>
          <p:nvPr/>
        </p:nvSpPr>
        <p:spPr>
          <a:xfrm>
            <a:off x="1680780" y="4611888"/>
            <a:ext cx="8418024" cy="2018560"/>
          </a:xfrm>
          <a:prstGeom prst="rect">
            <a:avLst/>
          </a:prstGeom>
          <a:ln w="12700">
            <a:solidFill>
              <a:schemeClr val="tx1">
                <a:lumMod val="65000"/>
                <a:lumOff val="35000"/>
              </a:schemeClr>
            </a:solidFill>
          </a:ln>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保有個人情報の</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漏えい等事案が発生した場合の対応に関する各規程の内容を全職員に正しく理解させ</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た上で、報告対象事案が生じた際には、</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適時適切に組織体制上の上位者へ報告させ</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事実関係を組織内で共有して安全管理上の対応を策定するための体制を整備する</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など、組織的安全管理措置</a:t>
            </a:r>
            <a:r>
              <a:rPr lang="ja-JP" altLang="en-US" sz="1400" dirty="0">
                <a:solidFill>
                  <a:prstClr val="black"/>
                </a:solidFill>
                <a:latin typeface="Meiryo UI" panose="020B0604030504040204" pitchFamily="50" charset="-128"/>
                <a:ea typeface="Meiryo UI" panose="020B0604030504040204" pitchFamily="50" charset="-128"/>
              </a:rPr>
              <a:t>に</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改善が必要である。</a:t>
            </a: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特定個人情報等の</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取扱手順の見直しを行い、関係機関と情報共有を図る</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など、組織的安全管理措置を講ずる必要がある。</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endParaRPr>
          </a:p>
          <a:p>
            <a:pPr marL="400441" indent="-422041" defTabSz="844083">
              <a:spcBef>
                <a:spcPts val="923"/>
              </a:spcBef>
              <a:buClr>
                <a:prstClr val="black">
                  <a:lumMod val="65000"/>
                  <a:lumOff val="35000"/>
                </a:prstClr>
              </a:buClr>
              <a:buFont typeface="Wingdings" panose="05000000000000000000" pitchFamily="2" charset="2"/>
              <a:buChar char="l"/>
            </a:pP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個人情報保護法に基づく</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漏えい等の報告対象の事態を把握した場合は、速やかに</a:t>
            </a:r>
            <a:r>
              <a:rPr lang="ja-JP" altLang="en-US" sz="1400" u="sng" dirty="0">
                <a:solidFill>
                  <a:prstClr val="black"/>
                </a:solidFill>
                <a:latin typeface="Meiryo UI" panose="020B0604030504040204" pitchFamily="50" charset="-128"/>
                <a:ea typeface="Meiryo UI" panose="020B0604030504040204" pitchFamily="50" charset="-128"/>
              </a:rPr>
              <a:t>個人情報保護</a:t>
            </a:r>
            <a:r>
              <a:rPr lang="ja-JP" altLang="en-US" sz="1400" u="sng" dirty="0">
                <a:solidFill>
                  <a:prstClr val="black">
                    <a:lumMod val="65000"/>
                    <a:lumOff val="35000"/>
                  </a:prstClr>
                </a:solidFill>
                <a:latin typeface="Meiryo UI" panose="020B0604030504040204" pitchFamily="50" charset="-128"/>
                <a:ea typeface="Meiryo UI" panose="020B0604030504040204" pitchFamily="50" charset="-128"/>
              </a:rPr>
              <a:t>委員会に漏えい等報告を提出できるよう、報告義務について職員の理解を深める教育を実施する</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rPr>
              <a:t>など、人的安全管理措置を講ずる必要がある。</a:t>
            </a:r>
          </a:p>
        </p:txBody>
      </p:sp>
      <p:sp>
        <p:nvSpPr>
          <p:cNvPr id="2" name="正方形/長方形 1">
            <a:extLst>
              <a:ext uri="{FF2B5EF4-FFF2-40B4-BE49-F238E27FC236}">
                <a16:creationId xmlns:a16="http://schemas.microsoft.com/office/drawing/2014/main" id="{FEC24D7D-E65B-F736-469E-4608E4411231}"/>
              </a:ext>
            </a:extLst>
          </p:cNvPr>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7EB48CF-F98C-E598-8F31-A51EA20BF63F}"/>
              </a:ext>
            </a:extLst>
          </p:cNvPr>
          <p:cNvSpPr/>
          <p:nvPr/>
        </p:nvSpPr>
        <p:spPr>
          <a:xfrm>
            <a:off x="1262865" y="-37878"/>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02FDC498-8DCA-1876-56F7-571503E7F06F}"/>
              </a:ext>
            </a:extLst>
          </p:cNvPr>
          <p:cNvCxnSpPr>
            <a:cxnSpLocks/>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E052F8A-FEA7-9D94-0A3A-8495018157C2}"/>
              </a:ext>
            </a:extLst>
          </p:cNvPr>
          <p:cNvCxnSpPr/>
          <p:nvPr/>
        </p:nvCxnSpPr>
        <p:spPr>
          <a:xfrm flipH="1">
            <a:off x="1614530" y="457242"/>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3A9C71F-A2FA-C4C2-6CE8-07CDF2A07D7B}"/>
              </a:ext>
            </a:extLst>
          </p:cNvPr>
          <p:cNvCxnSpPr/>
          <p:nvPr/>
        </p:nvCxnSpPr>
        <p:spPr>
          <a:xfrm flipH="1">
            <a:off x="1614530" y="555819"/>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C92FE972-C9A0-2CFF-64D1-BE7F9FBE23AC}"/>
              </a:ext>
            </a:extLst>
          </p:cNvPr>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5" name="タイトル 5">
            <a:extLst>
              <a:ext uri="{FF2B5EF4-FFF2-40B4-BE49-F238E27FC236}">
                <a16:creationId xmlns:a16="http://schemas.microsoft.com/office/drawing/2014/main" id="{A1215A2F-2BAE-DEAC-1407-C3EE1CE3CB45}"/>
              </a:ext>
            </a:extLst>
          </p:cNvPr>
          <p:cNvSpPr txBox="1">
            <a:spLocks/>
          </p:cNvSpPr>
          <p:nvPr/>
        </p:nvSpPr>
        <p:spPr bwMode="auto">
          <a:xfrm>
            <a:off x="1684925" y="-31938"/>
            <a:ext cx="931460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a:lstStyle>
          <a:p>
            <a:pPr>
              <a:defRPr/>
            </a:pPr>
            <a:r>
              <a:rPr lang="ja-JP" altLang="en-US" sz="2400" b="0" dirty="0">
                <a:solidFill>
                  <a:prstClr val="black">
                    <a:lumMod val="65000"/>
                    <a:lumOff val="35000"/>
                  </a:prstClr>
                </a:solidFill>
              </a:rPr>
              <a:t>事例③：漏えい等発生時における報告体制の不備（続き）</a:t>
            </a:r>
            <a:endParaRPr lang="ja-JP" altLang="en-US" sz="1100" b="0" dirty="0">
              <a:solidFill>
                <a:prstClr val="black">
                  <a:lumMod val="65000"/>
                  <a:lumOff val="35000"/>
                </a:prstClr>
              </a:solidFill>
            </a:endParaRPr>
          </a:p>
        </p:txBody>
      </p:sp>
      <p:sp>
        <p:nvSpPr>
          <p:cNvPr id="8" name="スライド番号プレースホルダー 3">
            <a:extLst>
              <a:ext uri="{FF2B5EF4-FFF2-40B4-BE49-F238E27FC236}">
                <a16:creationId xmlns:a16="http://schemas.microsoft.com/office/drawing/2014/main" id="{EC36AD4B-26E0-FD96-7C6F-30C98EA70339}"/>
              </a:ext>
            </a:extLst>
          </p:cNvPr>
          <p:cNvSpPr>
            <a:spLocks noGrp="1"/>
          </p:cNvSpPr>
          <p:nvPr>
            <p:ph type="sldNum" sz="quarter" idx="12"/>
          </p:nvPr>
        </p:nvSpPr>
        <p:spPr>
          <a:xfrm>
            <a:off x="8629443" y="6356353"/>
            <a:ext cx="2228850" cy="365125"/>
          </a:xfrm>
        </p:spPr>
        <p:txBody>
          <a:bodyPr/>
          <a:lstStyle/>
          <a:p>
            <a:pPr defTabSz="457200">
              <a:defRPr/>
            </a:pPr>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defRPr/>
              </a:pPr>
              <a:t>41</a:t>
            </a:fld>
            <a:endParaRPr lang="ja-JP" altLang="en-US" dirty="0">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7581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事例④：従業員等による情報の持ち出し</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42</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30DA8543-94E8-4522-9A75-E672175D47A8}"/>
              </a:ext>
            </a:extLst>
          </p:cNvPr>
          <p:cNvSpPr>
            <a:spLocks noGrp="1"/>
          </p:cNvSpPr>
          <p:nvPr>
            <p:ph idx="1"/>
          </p:nvPr>
        </p:nvSpPr>
        <p:spPr>
          <a:xfrm>
            <a:off x="2091810" y="1617742"/>
            <a:ext cx="8582607" cy="948626"/>
          </a:xfrm>
          <a:ln w="12700">
            <a:solidFill>
              <a:schemeClr val="tx1">
                <a:lumMod val="65000"/>
                <a:lumOff val="35000"/>
              </a:schemeClr>
            </a:solidFill>
          </a:ln>
        </p:spPr>
        <p:txBody>
          <a:bodyPr anchor="ctr">
            <a:normAutofit fontScale="92500"/>
          </a:bodyPr>
          <a:lstStyle/>
          <a:p>
            <a:pPr marL="0" indent="0" algn="just">
              <a:buClr>
                <a:schemeClr val="tx1">
                  <a:lumMod val="65000"/>
                  <a:lumOff val="35000"/>
                </a:schemeClr>
              </a:buClr>
              <a:buNone/>
            </a:pPr>
            <a:r>
              <a:rPr lang="ja-JP" altLang="en-US" sz="1800" dirty="0">
                <a:solidFill>
                  <a:schemeClr val="tx1">
                    <a:lumMod val="85000"/>
                    <a:lumOff val="15000"/>
                  </a:schemeClr>
                </a:solidFill>
                <a:latin typeface="Meiryo UI" panose="020B0604030504040204" pitchFamily="50" charset="-128"/>
                <a:ea typeface="Meiryo UI" panose="020B0604030504040204" pitchFamily="50" charset="-128"/>
              </a:rPr>
              <a:t>地方公共団体等から委託を受けてコールセンター業務を行っていた会社が、当該コールセンター業務で用いるシステムの保守運用を別の会社に再委託していたところ、その別の会社に所属していた派遣社員が私物の外部記録媒体を用いて不正に</a:t>
            </a:r>
            <a:r>
              <a:rPr lang="zh-TW" altLang="en-US" sz="1800" dirty="0">
                <a:solidFill>
                  <a:schemeClr val="tx1">
                    <a:lumMod val="85000"/>
                    <a:lumOff val="15000"/>
                  </a:schemeClr>
                </a:solidFill>
                <a:latin typeface="Meiryo UI" panose="020B0604030504040204" pitchFamily="50" charset="-128"/>
                <a:ea typeface="Meiryo UI" panose="020B0604030504040204" pitchFamily="50" charset="-128"/>
              </a:rPr>
              <a:t>保有個人情報</a:t>
            </a:r>
            <a:r>
              <a:rPr lang="ja-JP" altLang="en-US" sz="1800" dirty="0">
                <a:solidFill>
                  <a:schemeClr val="tx1">
                    <a:lumMod val="85000"/>
                    <a:lumOff val="15000"/>
                  </a:schemeClr>
                </a:solidFill>
                <a:latin typeface="Meiryo UI" panose="020B0604030504040204" pitchFamily="50" charset="-128"/>
                <a:ea typeface="Meiryo UI" panose="020B0604030504040204" pitchFamily="50" charset="-128"/>
              </a:rPr>
              <a:t>等を持ち出し、漏えいが発生した。</a:t>
            </a:r>
            <a:endParaRPr lang="en-US" altLang="ja-JP" sz="1800"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147" name="グループ化 146">
            <a:extLst>
              <a:ext uri="{FF2B5EF4-FFF2-40B4-BE49-F238E27FC236}">
                <a16:creationId xmlns:a16="http://schemas.microsoft.com/office/drawing/2014/main" id="{579A4D4B-E2E7-9E2A-824A-EC776FA286BE}"/>
              </a:ext>
            </a:extLst>
          </p:cNvPr>
          <p:cNvGrpSpPr/>
          <p:nvPr/>
        </p:nvGrpSpPr>
        <p:grpSpPr>
          <a:xfrm>
            <a:off x="1738757" y="2879909"/>
            <a:ext cx="8781167" cy="3659006"/>
            <a:chOff x="1738757" y="2879909"/>
            <a:chExt cx="8781167" cy="3659006"/>
          </a:xfrm>
        </p:grpSpPr>
        <p:grpSp>
          <p:nvGrpSpPr>
            <p:cNvPr id="145" name="グループ化 144">
              <a:extLst>
                <a:ext uri="{FF2B5EF4-FFF2-40B4-BE49-F238E27FC236}">
                  <a16:creationId xmlns:a16="http://schemas.microsoft.com/office/drawing/2014/main" id="{79C0E9FE-2E6B-EED9-0D9E-0E2E4FC235F8}"/>
                </a:ext>
              </a:extLst>
            </p:cNvPr>
            <p:cNvGrpSpPr/>
            <p:nvPr/>
          </p:nvGrpSpPr>
          <p:grpSpPr>
            <a:xfrm>
              <a:off x="1738757" y="2879909"/>
              <a:ext cx="8781167" cy="3659006"/>
              <a:chOff x="-2338317" y="3062472"/>
              <a:chExt cx="8781167" cy="3659006"/>
            </a:xfrm>
          </p:grpSpPr>
          <p:grpSp>
            <p:nvGrpSpPr>
              <p:cNvPr id="144" name="グループ化 143">
                <a:extLst>
                  <a:ext uri="{FF2B5EF4-FFF2-40B4-BE49-F238E27FC236}">
                    <a16:creationId xmlns:a16="http://schemas.microsoft.com/office/drawing/2014/main" id="{35471E46-E5C3-7D45-1288-279B7B353D91}"/>
                  </a:ext>
                </a:extLst>
              </p:cNvPr>
              <p:cNvGrpSpPr/>
              <p:nvPr/>
            </p:nvGrpSpPr>
            <p:grpSpPr>
              <a:xfrm>
                <a:off x="-2338317" y="3062472"/>
                <a:ext cx="8781167" cy="3659006"/>
                <a:chOff x="-1665726" y="2789821"/>
                <a:chExt cx="8781167" cy="3659006"/>
              </a:xfrm>
            </p:grpSpPr>
            <p:grpSp>
              <p:nvGrpSpPr>
                <p:cNvPr id="143" name="グループ化 142">
                  <a:extLst>
                    <a:ext uri="{FF2B5EF4-FFF2-40B4-BE49-F238E27FC236}">
                      <a16:creationId xmlns:a16="http://schemas.microsoft.com/office/drawing/2014/main" id="{0E00FECD-91A4-1FE9-1E73-91EBAA7A3DC0}"/>
                    </a:ext>
                  </a:extLst>
                </p:cNvPr>
                <p:cNvGrpSpPr/>
                <p:nvPr/>
              </p:nvGrpSpPr>
              <p:grpSpPr>
                <a:xfrm>
                  <a:off x="-1665726" y="2789821"/>
                  <a:ext cx="8781167" cy="3659006"/>
                  <a:chOff x="1621661" y="2965441"/>
                  <a:chExt cx="8781167" cy="3659006"/>
                </a:xfrm>
              </p:grpSpPr>
              <p:grpSp>
                <p:nvGrpSpPr>
                  <p:cNvPr id="142" name="グループ化 141">
                    <a:extLst>
                      <a:ext uri="{FF2B5EF4-FFF2-40B4-BE49-F238E27FC236}">
                        <a16:creationId xmlns:a16="http://schemas.microsoft.com/office/drawing/2014/main" id="{2077C7E9-D239-859F-0864-E0C5A76195F5}"/>
                      </a:ext>
                    </a:extLst>
                  </p:cNvPr>
                  <p:cNvGrpSpPr/>
                  <p:nvPr/>
                </p:nvGrpSpPr>
                <p:grpSpPr>
                  <a:xfrm>
                    <a:off x="1621661" y="4434202"/>
                    <a:ext cx="2060657" cy="1642369"/>
                    <a:chOff x="1621661" y="4434202"/>
                    <a:chExt cx="2060657" cy="1642369"/>
                  </a:xfrm>
                </p:grpSpPr>
                <p:grpSp>
                  <p:nvGrpSpPr>
                    <p:cNvPr id="83" name="グループ化 82">
                      <a:extLst>
                        <a:ext uri="{FF2B5EF4-FFF2-40B4-BE49-F238E27FC236}">
                          <a16:creationId xmlns:a16="http://schemas.microsoft.com/office/drawing/2014/main" id="{5A5A5F90-8B9E-92F0-2E47-5DCA674E08B2}"/>
                        </a:ext>
                      </a:extLst>
                    </p:cNvPr>
                    <p:cNvGrpSpPr/>
                    <p:nvPr/>
                  </p:nvGrpSpPr>
                  <p:grpSpPr>
                    <a:xfrm>
                      <a:off x="1621661" y="4451270"/>
                      <a:ext cx="1573610" cy="1625301"/>
                      <a:chOff x="2375678" y="4311112"/>
                      <a:chExt cx="1573610" cy="1625301"/>
                    </a:xfrm>
                  </p:grpSpPr>
                  <p:pic>
                    <p:nvPicPr>
                      <p:cNvPr id="5" name="図 4">
                        <a:extLst>
                          <a:ext uri="{FF2B5EF4-FFF2-40B4-BE49-F238E27FC236}">
                            <a16:creationId xmlns:a16="http://schemas.microsoft.com/office/drawing/2014/main" id="{A54ADECB-C60E-8811-89EA-DAD5855DC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584" y="4311112"/>
                        <a:ext cx="748296" cy="1137820"/>
                      </a:xfrm>
                      <a:prstGeom prst="rect">
                        <a:avLst/>
                      </a:prstGeom>
                    </p:spPr>
                  </p:pic>
                  <p:sp>
                    <p:nvSpPr>
                      <p:cNvPr id="6" name="テキスト ボックス 5">
                        <a:extLst>
                          <a:ext uri="{FF2B5EF4-FFF2-40B4-BE49-F238E27FC236}">
                            <a16:creationId xmlns:a16="http://schemas.microsoft.com/office/drawing/2014/main" id="{664E72C9-160D-2F15-0161-248100C103FB}"/>
                          </a:ext>
                        </a:extLst>
                      </p:cNvPr>
                      <p:cNvSpPr txBox="1"/>
                      <p:nvPr/>
                    </p:nvSpPr>
                    <p:spPr>
                      <a:xfrm>
                        <a:off x="2375678" y="5474748"/>
                        <a:ext cx="1573610" cy="461665"/>
                      </a:xfrm>
                      <a:prstGeom prst="rect">
                        <a:avLst/>
                      </a:prstGeom>
                      <a:noFill/>
                    </p:spPr>
                    <p:txBody>
                      <a:bodyPr wrap="square" rtlCol="0">
                        <a:spAutoFit/>
                      </a:bodyPr>
                      <a:lstStyle/>
                      <a:p>
                        <a:pPr defTabSz="457200"/>
                        <a:r>
                          <a:rPr lang="ja-JP" altLang="en-US" sz="1200" dirty="0">
                            <a:solidFill>
                              <a:prstClr val="black"/>
                            </a:solidFill>
                            <a:latin typeface="Meiryo UI" panose="020B0604030504040204" pitchFamily="50" charset="-128"/>
                            <a:ea typeface="Meiryo UI" panose="020B0604030504040204" pitchFamily="50" charset="-128"/>
                          </a:rPr>
                          <a:t>委託元</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a:r>
                          <a:rPr lang="ja-JP" altLang="en-US" sz="1200" dirty="0">
                            <a:solidFill>
                              <a:prstClr val="black"/>
                            </a:solidFill>
                            <a:latin typeface="Meiryo UI" panose="020B0604030504040204" pitchFamily="50" charset="-128"/>
                            <a:ea typeface="Meiryo UI" panose="020B0604030504040204" pitchFamily="50" charset="-128"/>
                          </a:rPr>
                          <a:t>（地方公共団体等）</a:t>
                        </a:r>
                      </a:p>
                    </p:txBody>
                  </p:sp>
                </p:grpSp>
                <p:grpSp>
                  <p:nvGrpSpPr>
                    <p:cNvPr id="110" name="グループ化 109">
                      <a:extLst>
                        <a:ext uri="{FF2B5EF4-FFF2-40B4-BE49-F238E27FC236}">
                          <a16:creationId xmlns:a16="http://schemas.microsoft.com/office/drawing/2014/main" id="{3D5BA6ED-8E04-6FF9-BE6B-59B93FEFB203}"/>
                        </a:ext>
                      </a:extLst>
                    </p:cNvPr>
                    <p:cNvGrpSpPr/>
                    <p:nvPr/>
                  </p:nvGrpSpPr>
                  <p:grpSpPr>
                    <a:xfrm>
                      <a:off x="2732456" y="4434202"/>
                      <a:ext cx="949862" cy="728615"/>
                      <a:chOff x="3040521" y="4490934"/>
                      <a:chExt cx="949862" cy="728615"/>
                    </a:xfrm>
                  </p:grpSpPr>
                  <p:pic>
                    <p:nvPicPr>
                      <p:cNvPr id="108" name="図 107">
                        <a:extLst>
                          <a:ext uri="{FF2B5EF4-FFF2-40B4-BE49-F238E27FC236}">
                            <a16:creationId xmlns:a16="http://schemas.microsoft.com/office/drawing/2014/main" id="{0C817273-D33A-0A44-00E3-83BA5AAF2EF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09" name="テキスト ボックス 108">
                        <a:extLst>
                          <a:ext uri="{FF2B5EF4-FFF2-40B4-BE49-F238E27FC236}">
                            <a16:creationId xmlns:a16="http://schemas.microsoft.com/office/drawing/2014/main" id="{5A60C0D8-1409-4C0B-53E5-CB2353D49C84}"/>
                          </a:ext>
                        </a:extLst>
                      </p:cNvPr>
                      <p:cNvSpPr txBox="1"/>
                      <p:nvPr/>
                    </p:nvSpPr>
                    <p:spPr>
                      <a:xfrm>
                        <a:off x="3040521" y="4850217"/>
                        <a:ext cx="949862" cy="369332"/>
                      </a:xfrm>
                      <a:prstGeom prst="rect">
                        <a:avLst/>
                      </a:prstGeom>
                      <a:noFill/>
                    </p:spPr>
                    <p:txBody>
                      <a:bodyPr wrap="square" rtlCol="0">
                        <a:spAutoFit/>
                      </a:bodyPr>
                      <a:lstStyle/>
                      <a:p>
                        <a:pPr defTabSz="457200"/>
                        <a:r>
                          <a:rPr lang="ja-JP" altLang="en-US" sz="900" b="1" dirty="0">
                            <a:solidFill>
                              <a:prstClr val="black"/>
                            </a:solidFill>
                            <a:latin typeface="Meiryo UI" panose="020B0604030504040204" pitchFamily="50" charset="-128"/>
                            <a:ea typeface="Meiryo UI" panose="020B0604030504040204" pitchFamily="50" charset="-128"/>
                          </a:rPr>
                          <a:t>サービス</a:t>
                        </a:r>
                        <a:endParaRPr lang="en-US" altLang="ja-JP" sz="900" b="1" dirty="0">
                          <a:solidFill>
                            <a:prstClr val="black"/>
                          </a:solidFill>
                          <a:latin typeface="Meiryo UI" panose="020B0604030504040204" pitchFamily="50" charset="-128"/>
                          <a:ea typeface="Meiryo UI" panose="020B0604030504040204" pitchFamily="50" charset="-128"/>
                        </a:endParaRPr>
                      </a:p>
                      <a:p>
                        <a:pPr defTabSz="457200"/>
                        <a:r>
                          <a:rPr lang="ja-JP" altLang="en-US" sz="900" b="1" dirty="0">
                            <a:solidFill>
                              <a:prstClr val="black"/>
                            </a:solidFill>
                            <a:latin typeface="Meiryo UI" panose="020B0604030504040204" pitchFamily="50" charset="-128"/>
                            <a:ea typeface="Meiryo UI" panose="020B0604030504040204" pitchFamily="50" charset="-128"/>
                          </a:rPr>
                          <a:t>対象者リスト</a:t>
                        </a:r>
                      </a:p>
                    </p:txBody>
                  </p:sp>
                </p:grpSp>
              </p:grpSp>
              <p:grpSp>
                <p:nvGrpSpPr>
                  <p:cNvPr id="141" name="グループ化 140">
                    <a:extLst>
                      <a:ext uri="{FF2B5EF4-FFF2-40B4-BE49-F238E27FC236}">
                        <a16:creationId xmlns:a16="http://schemas.microsoft.com/office/drawing/2014/main" id="{3E654D5B-7FAB-F9A2-DB1F-B3DFEE670F98}"/>
                      </a:ext>
                    </a:extLst>
                  </p:cNvPr>
                  <p:cNvGrpSpPr/>
                  <p:nvPr/>
                </p:nvGrpSpPr>
                <p:grpSpPr>
                  <a:xfrm>
                    <a:off x="3045114" y="2965441"/>
                    <a:ext cx="7357714" cy="3659006"/>
                    <a:chOff x="3045114" y="2965441"/>
                    <a:chExt cx="7357714" cy="3659006"/>
                  </a:xfrm>
                </p:grpSpPr>
                <p:grpSp>
                  <p:nvGrpSpPr>
                    <p:cNvPr id="140" name="グループ化 139">
                      <a:extLst>
                        <a:ext uri="{FF2B5EF4-FFF2-40B4-BE49-F238E27FC236}">
                          <a16:creationId xmlns:a16="http://schemas.microsoft.com/office/drawing/2014/main" id="{8A86F00B-F8CE-6BEF-1006-64B85A0AF05C}"/>
                        </a:ext>
                      </a:extLst>
                    </p:cNvPr>
                    <p:cNvGrpSpPr/>
                    <p:nvPr/>
                  </p:nvGrpSpPr>
                  <p:grpSpPr>
                    <a:xfrm>
                      <a:off x="3045114" y="2965441"/>
                      <a:ext cx="5952546" cy="3659006"/>
                      <a:chOff x="3045114" y="2965441"/>
                      <a:chExt cx="5952546" cy="3659006"/>
                    </a:xfrm>
                  </p:grpSpPr>
                  <p:grpSp>
                    <p:nvGrpSpPr>
                      <p:cNvPr id="86" name="グループ化 85">
                        <a:extLst>
                          <a:ext uri="{FF2B5EF4-FFF2-40B4-BE49-F238E27FC236}">
                            <a16:creationId xmlns:a16="http://schemas.microsoft.com/office/drawing/2014/main" id="{BFD18935-AC43-58FF-CB2D-176FA24D02FB}"/>
                          </a:ext>
                        </a:extLst>
                      </p:cNvPr>
                      <p:cNvGrpSpPr/>
                      <p:nvPr/>
                    </p:nvGrpSpPr>
                    <p:grpSpPr>
                      <a:xfrm>
                        <a:off x="3045114" y="2965441"/>
                        <a:ext cx="5952546" cy="3659006"/>
                        <a:chOff x="3645627" y="3012795"/>
                        <a:chExt cx="5952546" cy="3659006"/>
                      </a:xfrm>
                    </p:grpSpPr>
                    <p:grpSp>
                      <p:nvGrpSpPr>
                        <p:cNvPr id="71" name="グループ化 70">
                          <a:extLst>
                            <a:ext uri="{FF2B5EF4-FFF2-40B4-BE49-F238E27FC236}">
                              <a16:creationId xmlns:a16="http://schemas.microsoft.com/office/drawing/2014/main" id="{B87A94C3-B061-CD10-97F4-744E306256B7}"/>
                            </a:ext>
                          </a:extLst>
                        </p:cNvPr>
                        <p:cNvGrpSpPr/>
                        <p:nvPr/>
                      </p:nvGrpSpPr>
                      <p:grpSpPr>
                        <a:xfrm>
                          <a:off x="4382386" y="3012795"/>
                          <a:ext cx="5215787" cy="3659006"/>
                          <a:chOff x="3732543" y="2950626"/>
                          <a:chExt cx="5215787" cy="3659006"/>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3732543" y="2950626"/>
                            <a:ext cx="5215787" cy="36590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158761" y="4795073"/>
                            <a:ext cx="2651798" cy="15876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9" name="四角形: 角を丸くする 68">
                            <a:extLst>
                              <a:ext uri="{FF2B5EF4-FFF2-40B4-BE49-F238E27FC236}">
                                <a16:creationId xmlns:a16="http://schemas.microsoft.com/office/drawing/2014/main" id="{C32ACD16-8756-445E-7A7B-1FAA0FF7518E}"/>
                              </a:ext>
                            </a:extLst>
                          </p:cNvPr>
                          <p:cNvSpPr/>
                          <p:nvPr/>
                        </p:nvSpPr>
                        <p:spPr>
                          <a:xfrm>
                            <a:off x="4149773" y="4839066"/>
                            <a:ext cx="1810122" cy="158209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grpSp>
                    <p:grpSp>
                      <p:nvGrpSpPr>
                        <p:cNvPr id="85" name="グループ化 84">
                          <a:extLst>
                            <a:ext uri="{FF2B5EF4-FFF2-40B4-BE49-F238E27FC236}">
                              <a16:creationId xmlns:a16="http://schemas.microsoft.com/office/drawing/2014/main" id="{A1026826-4E2A-4F07-D063-C63018EB94B3}"/>
                            </a:ext>
                          </a:extLst>
                        </p:cNvPr>
                        <p:cNvGrpSpPr/>
                        <p:nvPr/>
                      </p:nvGrpSpPr>
                      <p:grpSpPr>
                        <a:xfrm>
                          <a:off x="4889483" y="3031484"/>
                          <a:ext cx="3440384" cy="1238031"/>
                          <a:chOff x="4889483" y="3031484"/>
                          <a:chExt cx="3440384" cy="1238031"/>
                        </a:xfrm>
                      </p:grpSpPr>
                      <p:sp>
                        <p:nvSpPr>
                          <p:cNvPr id="74" name="四角形: 角を丸くする 73">
                            <a:extLst>
                              <a:ext uri="{FF2B5EF4-FFF2-40B4-BE49-F238E27FC236}">
                                <a16:creationId xmlns:a16="http://schemas.microsoft.com/office/drawing/2014/main" id="{A4B7D5AA-FC98-E1EC-67DA-DC5A05DF57CE}"/>
                              </a:ext>
                            </a:extLst>
                          </p:cNvPr>
                          <p:cNvSpPr/>
                          <p:nvPr/>
                        </p:nvSpPr>
                        <p:spPr>
                          <a:xfrm>
                            <a:off x="4889483" y="3060249"/>
                            <a:ext cx="3440384" cy="120926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DCC37879-0592-1BDF-C376-53E6580AC66F}"/>
                              </a:ext>
                            </a:extLst>
                          </p:cNvPr>
                          <p:cNvSpPr txBox="1"/>
                          <p:nvPr/>
                        </p:nvSpPr>
                        <p:spPr>
                          <a:xfrm>
                            <a:off x="5056457" y="3031484"/>
                            <a:ext cx="899853" cy="257369"/>
                          </a:xfrm>
                          <a:prstGeom prst="rect">
                            <a:avLst/>
                          </a:prstGeom>
                          <a:solidFill>
                            <a:schemeClr val="bg1"/>
                          </a:solidFill>
                          <a:ln>
                            <a:solidFill>
                              <a:schemeClr val="tx1"/>
                            </a:solidFill>
                          </a:ln>
                        </p:spPr>
                        <p:txBody>
                          <a:bodyPr wrap="none" lIns="36000" tIns="36000" rIns="36000" bIns="36000" rtlCol="0">
                            <a:spAutoFit/>
                          </a:bodyPr>
                          <a:lstStyle/>
                          <a:p>
                            <a:pPr algn="ctr" defTabSz="457200"/>
                            <a:r>
                              <a:rPr lang="ja-JP" altLang="en-US" sz="1200" dirty="0">
                                <a:solidFill>
                                  <a:prstClr val="black"/>
                                </a:solidFill>
                                <a:latin typeface="Meiryo UI" panose="020B0604030504040204" pitchFamily="50" charset="-128"/>
                                <a:ea typeface="Meiryo UI" panose="020B0604030504040204" pitchFamily="50" charset="-128"/>
                              </a:rPr>
                              <a:t>データセンター</a:t>
                            </a:r>
                          </a:p>
                        </p:txBody>
                      </p:sp>
                      <p:sp>
                        <p:nvSpPr>
                          <p:cNvPr id="78" name="テキスト ボックス 77">
                            <a:extLst>
                              <a:ext uri="{FF2B5EF4-FFF2-40B4-BE49-F238E27FC236}">
                                <a16:creationId xmlns:a16="http://schemas.microsoft.com/office/drawing/2014/main" id="{A9CBDF77-9208-A9CA-D79F-C5117B0D6B6A}"/>
                              </a:ext>
                            </a:extLst>
                          </p:cNvPr>
                          <p:cNvSpPr txBox="1"/>
                          <p:nvPr/>
                        </p:nvSpPr>
                        <p:spPr>
                          <a:xfrm>
                            <a:off x="6011438" y="3113642"/>
                            <a:ext cx="1467902" cy="261610"/>
                          </a:xfrm>
                          <a:prstGeom prst="rect">
                            <a:avLst/>
                          </a:prstGeom>
                          <a:noFill/>
                        </p:spPr>
                        <p:txBody>
                          <a:bodyPr wrap="square" rtlCol="0">
                            <a:spAutoFit/>
                          </a:bodyPr>
                          <a:lstStyle/>
                          <a:p>
                            <a:pPr defTabSz="457200"/>
                            <a:r>
                              <a:rPr lang="ja-JP" altLang="en-US" sz="1100" b="1" dirty="0">
                                <a:solidFill>
                                  <a:prstClr val="black"/>
                                </a:solidFill>
                                <a:latin typeface="Meiryo UI" panose="020B0604030504040204" pitchFamily="50" charset="-128"/>
                                <a:ea typeface="Meiryo UI" panose="020B0604030504040204" pitchFamily="50" charset="-128"/>
                              </a:rPr>
                              <a:t>顧客データ保管サーバ</a:t>
                            </a:r>
                          </a:p>
                        </p:txBody>
                      </p:sp>
                    </p:grpSp>
                    <p:grpSp>
                      <p:nvGrpSpPr>
                        <p:cNvPr id="84" name="グループ化 83">
                          <a:extLst>
                            <a:ext uri="{FF2B5EF4-FFF2-40B4-BE49-F238E27FC236}">
                              <a16:creationId xmlns:a16="http://schemas.microsoft.com/office/drawing/2014/main" id="{E8F4E05F-195F-50A4-B741-D72CD6034EC3}"/>
                            </a:ext>
                          </a:extLst>
                        </p:cNvPr>
                        <p:cNvGrpSpPr/>
                        <p:nvPr/>
                      </p:nvGrpSpPr>
                      <p:grpSpPr>
                        <a:xfrm>
                          <a:off x="3645627" y="4748545"/>
                          <a:ext cx="4624043" cy="1843794"/>
                          <a:chOff x="3645627" y="4748545"/>
                          <a:chExt cx="4624043" cy="1843794"/>
                        </a:xfrm>
                      </p:grpSpPr>
                      <p:sp>
                        <p:nvSpPr>
                          <p:cNvPr id="25" name="矢印: 右 24">
                            <a:extLst>
                              <a:ext uri="{FF2B5EF4-FFF2-40B4-BE49-F238E27FC236}">
                                <a16:creationId xmlns:a16="http://schemas.microsoft.com/office/drawing/2014/main" id="{4EEF39A7-92B0-42CA-8167-2D754DCCC206}"/>
                              </a:ext>
                            </a:extLst>
                          </p:cNvPr>
                          <p:cNvSpPr/>
                          <p:nvPr/>
                        </p:nvSpPr>
                        <p:spPr>
                          <a:xfrm>
                            <a:off x="3645627" y="5261527"/>
                            <a:ext cx="1243857" cy="1022653"/>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保有個人情報等の取扱いの委託</a:t>
                            </a:r>
                          </a:p>
                        </p:txBody>
                      </p:sp>
                      <p:sp>
                        <p:nvSpPr>
                          <p:cNvPr id="27" name="テキスト ボックス 26">
                            <a:extLst>
                              <a:ext uri="{FF2B5EF4-FFF2-40B4-BE49-F238E27FC236}">
                                <a16:creationId xmlns:a16="http://schemas.microsoft.com/office/drawing/2014/main" id="{31C7CC53-692C-4887-9EC7-3D78913D4572}"/>
                              </a:ext>
                            </a:extLst>
                          </p:cNvPr>
                          <p:cNvSpPr txBox="1"/>
                          <p:nvPr/>
                        </p:nvSpPr>
                        <p:spPr>
                          <a:xfrm>
                            <a:off x="4730343" y="4749849"/>
                            <a:ext cx="889864" cy="241980"/>
                          </a:xfrm>
                          <a:prstGeom prst="rect">
                            <a:avLst/>
                          </a:prstGeom>
                          <a:solidFill>
                            <a:schemeClr val="bg1"/>
                          </a:solidFill>
                          <a:ln>
                            <a:solidFill>
                              <a:schemeClr val="tx1"/>
                            </a:solidFill>
                          </a:ln>
                        </p:spPr>
                        <p:txBody>
                          <a:bodyPr wrap="square" lIns="36000" tIns="36000" rIns="36000" bIns="36000" rtlCol="0">
                            <a:spAutoFit/>
                          </a:bodyPr>
                          <a:lstStyle/>
                          <a:p>
                            <a:pPr defTabSz="457200"/>
                            <a:r>
                              <a:rPr lang="ja-JP" altLang="en-US" sz="1100" dirty="0">
                                <a:solidFill>
                                  <a:prstClr val="black"/>
                                </a:solidFill>
                                <a:latin typeface="Meiryo UI" panose="020B0604030504040204" pitchFamily="50" charset="-128"/>
                                <a:ea typeface="Meiryo UI" panose="020B0604030504040204" pitchFamily="50" charset="-128"/>
                              </a:rPr>
                              <a:t>コールセンター</a:t>
                            </a:r>
                          </a:p>
                        </p:txBody>
                      </p:sp>
                      <p:sp>
                        <p:nvSpPr>
                          <p:cNvPr id="72" name="矢印: 右 71">
                            <a:extLst>
                              <a:ext uri="{FF2B5EF4-FFF2-40B4-BE49-F238E27FC236}">
                                <a16:creationId xmlns:a16="http://schemas.microsoft.com/office/drawing/2014/main" id="{8C8DC9ED-0A93-B9A0-580F-0F18CC4B6C1F}"/>
                              </a:ext>
                            </a:extLst>
                          </p:cNvPr>
                          <p:cNvSpPr/>
                          <p:nvPr/>
                        </p:nvSpPr>
                        <p:spPr>
                          <a:xfrm>
                            <a:off x="6130738" y="5569686"/>
                            <a:ext cx="1243857" cy="1022653"/>
                          </a:xfrm>
                          <a:prstGeom prst="rightArrow">
                            <a:avLst/>
                          </a:prstGeom>
                          <a:gradFill>
                            <a:gsLst>
                              <a:gs pos="0">
                                <a:srgbClr val="E6CDFF"/>
                              </a:gs>
                              <a:gs pos="50000">
                                <a:srgbClr val="E6CDFF"/>
                              </a:gs>
                              <a:gs pos="100000">
                                <a:srgbClr val="E6CDFF"/>
                              </a:gs>
                            </a:gsLst>
                          </a:gra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保有個人情報等の取扱いの再委託</a:t>
                            </a:r>
                          </a:p>
                        </p:txBody>
                      </p:sp>
                      <p:sp>
                        <p:nvSpPr>
                          <p:cNvPr id="73" name="テキスト ボックス 72">
                            <a:extLst>
                              <a:ext uri="{FF2B5EF4-FFF2-40B4-BE49-F238E27FC236}">
                                <a16:creationId xmlns:a16="http://schemas.microsoft.com/office/drawing/2014/main" id="{48F0E1D7-C566-AA52-F7A3-72508D60F9F0}"/>
                              </a:ext>
                            </a:extLst>
                          </p:cNvPr>
                          <p:cNvSpPr txBox="1"/>
                          <p:nvPr/>
                        </p:nvSpPr>
                        <p:spPr>
                          <a:xfrm>
                            <a:off x="6781761" y="4748545"/>
                            <a:ext cx="688256" cy="257369"/>
                          </a:xfrm>
                          <a:prstGeom prst="rect">
                            <a:avLst/>
                          </a:prstGeom>
                          <a:solidFill>
                            <a:schemeClr val="bg1"/>
                          </a:solidFill>
                          <a:ln>
                            <a:solidFill>
                              <a:schemeClr val="tx1"/>
                            </a:solidFill>
                          </a:ln>
                        </p:spPr>
                        <p:txBody>
                          <a:bodyPr wrap="none" lIns="36000" tIns="36000" rIns="36000" bIns="36000" rtlCol="0">
                            <a:spAutoFit/>
                          </a:bodyPr>
                          <a:lstStyle/>
                          <a:p>
                            <a:pPr defTabSz="457200"/>
                            <a:r>
                              <a:rPr lang="ja-JP" altLang="en-US" sz="1200" dirty="0">
                                <a:solidFill>
                                  <a:prstClr val="black"/>
                                </a:solidFill>
                                <a:latin typeface="Meiryo UI" panose="020B0604030504040204" pitchFamily="50" charset="-128"/>
                                <a:ea typeface="Meiryo UI" panose="020B0604030504040204" pitchFamily="50" charset="-128"/>
                              </a:rPr>
                              <a:t>保守拠点</a:t>
                            </a:r>
                          </a:p>
                        </p:txBody>
                      </p:sp>
                      <p:pic>
                        <p:nvPicPr>
                          <p:cNvPr id="79" name="図 78">
                            <a:extLst>
                              <a:ext uri="{FF2B5EF4-FFF2-40B4-BE49-F238E27FC236}">
                                <a16:creationId xmlns:a16="http://schemas.microsoft.com/office/drawing/2014/main" id="{F00F4E7A-78C9-989C-2202-41F3EE5BC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059" y="5247645"/>
                            <a:ext cx="670800" cy="638857"/>
                          </a:xfrm>
                          <a:prstGeom prst="rect">
                            <a:avLst/>
                          </a:prstGeom>
                        </p:spPr>
                      </p:pic>
                      <p:pic>
                        <p:nvPicPr>
                          <p:cNvPr id="80" name="図 79">
                            <a:extLst>
                              <a:ext uri="{FF2B5EF4-FFF2-40B4-BE49-F238E27FC236}">
                                <a16:creationId xmlns:a16="http://schemas.microsoft.com/office/drawing/2014/main" id="{2AD34421-C798-1091-7579-5739F92C6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179" y="5255077"/>
                            <a:ext cx="638952" cy="608525"/>
                          </a:xfrm>
                          <a:prstGeom prst="rect">
                            <a:avLst/>
                          </a:prstGeom>
                        </p:spPr>
                      </p:pic>
                      <p:sp>
                        <p:nvSpPr>
                          <p:cNvPr id="81" name="テキスト ボックス 80">
                            <a:extLst>
                              <a:ext uri="{FF2B5EF4-FFF2-40B4-BE49-F238E27FC236}">
                                <a16:creationId xmlns:a16="http://schemas.microsoft.com/office/drawing/2014/main" id="{BADD3D3E-C32B-F917-0B26-DBAAF29C4B9B}"/>
                              </a:ext>
                            </a:extLst>
                          </p:cNvPr>
                          <p:cNvSpPr txBox="1"/>
                          <p:nvPr/>
                        </p:nvSpPr>
                        <p:spPr>
                          <a:xfrm>
                            <a:off x="7405648" y="5870427"/>
                            <a:ext cx="864022" cy="276999"/>
                          </a:xfrm>
                          <a:prstGeom prst="rect">
                            <a:avLst/>
                          </a:prstGeom>
                          <a:noFill/>
                        </p:spPr>
                        <p:txBody>
                          <a:bodyPr wrap="squar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保守端末</a:t>
                            </a:r>
                          </a:p>
                        </p:txBody>
                      </p:sp>
                      <p:sp>
                        <p:nvSpPr>
                          <p:cNvPr id="82" name="テキスト ボックス 81">
                            <a:extLst>
                              <a:ext uri="{FF2B5EF4-FFF2-40B4-BE49-F238E27FC236}">
                                <a16:creationId xmlns:a16="http://schemas.microsoft.com/office/drawing/2014/main" id="{810E6CFF-8D10-CC0D-549F-1E8ECE74F10D}"/>
                              </a:ext>
                            </a:extLst>
                          </p:cNvPr>
                          <p:cNvSpPr txBox="1"/>
                          <p:nvPr/>
                        </p:nvSpPr>
                        <p:spPr>
                          <a:xfrm>
                            <a:off x="5127597" y="5908773"/>
                            <a:ext cx="993939" cy="276999"/>
                          </a:xfrm>
                          <a:prstGeom prst="rect">
                            <a:avLst/>
                          </a:prstGeom>
                          <a:noFill/>
                        </p:spPr>
                        <p:txBody>
                          <a:bodyPr wrap="squar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管理者端末</a:t>
                            </a:r>
                          </a:p>
                        </p:txBody>
                      </p:sp>
                    </p:grpSp>
                  </p:grpSp>
                  <p:grpSp>
                    <p:nvGrpSpPr>
                      <p:cNvPr id="139" name="グループ化 138">
                        <a:extLst>
                          <a:ext uri="{FF2B5EF4-FFF2-40B4-BE49-F238E27FC236}">
                            <a16:creationId xmlns:a16="http://schemas.microsoft.com/office/drawing/2014/main" id="{17FCA4A5-B05B-E208-7C00-47FEDDF35D96}"/>
                          </a:ext>
                        </a:extLst>
                      </p:cNvPr>
                      <p:cNvGrpSpPr/>
                      <p:nvPr/>
                    </p:nvGrpSpPr>
                    <p:grpSpPr>
                      <a:xfrm>
                        <a:off x="5123293" y="3356469"/>
                        <a:ext cx="2117968" cy="1813995"/>
                        <a:chOff x="5123293" y="3356469"/>
                        <a:chExt cx="2117968" cy="1813995"/>
                      </a:xfrm>
                    </p:grpSpPr>
                    <p:grpSp>
                      <p:nvGrpSpPr>
                        <p:cNvPr id="88" name="グループ化 87">
                          <a:extLst>
                            <a:ext uri="{FF2B5EF4-FFF2-40B4-BE49-F238E27FC236}">
                              <a16:creationId xmlns:a16="http://schemas.microsoft.com/office/drawing/2014/main" id="{BE46B348-4F97-CC31-C715-E4DD92A31A7A}"/>
                            </a:ext>
                          </a:extLst>
                        </p:cNvPr>
                        <p:cNvGrpSpPr/>
                        <p:nvPr/>
                      </p:nvGrpSpPr>
                      <p:grpSpPr>
                        <a:xfrm>
                          <a:off x="5123293" y="4108040"/>
                          <a:ext cx="2117968" cy="1062424"/>
                          <a:chOff x="5309561" y="4108040"/>
                          <a:chExt cx="2117968" cy="1062424"/>
                        </a:xfrm>
                      </p:grpSpPr>
                      <p:cxnSp>
                        <p:nvCxnSpPr>
                          <p:cNvPr id="8" name="直線矢印コネクタ 7">
                            <a:extLst>
                              <a:ext uri="{FF2B5EF4-FFF2-40B4-BE49-F238E27FC236}">
                                <a16:creationId xmlns:a16="http://schemas.microsoft.com/office/drawing/2014/main" id="{2E466DE8-EA33-2A02-ED43-6858ACC7ACDE}"/>
                              </a:ext>
                            </a:extLst>
                          </p:cNvPr>
                          <p:cNvCxnSpPr>
                            <a:cxnSpLocks/>
                          </p:cNvCxnSpPr>
                          <p:nvPr/>
                        </p:nvCxnSpPr>
                        <p:spPr>
                          <a:xfrm rot="5400000">
                            <a:off x="5284256" y="4133345"/>
                            <a:ext cx="1062424" cy="1011814"/>
                          </a:xfrm>
                          <a:prstGeom prst="bentConnector3">
                            <a:avLst>
                              <a:gd name="adj1" fmla="val 4721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7">
                            <a:extLst>
                              <a:ext uri="{FF2B5EF4-FFF2-40B4-BE49-F238E27FC236}">
                                <a16:creationId xmlns:a16="http://schemas.microsoft.com/office/drawing/2014/main" id="{58A528B6-DBC4-DDF9-6846-8A6D4F91CBE5}"/>
                              </a:ext>
                            </a:extLst>
                          </p:cNvPr>
                          <p:cNvCxnSpPr>
                            <a:cxnSpLocks/>
                          </p:cNvCxnSpPr>
                          <p:nvPr/>
                        </p:nvCxnSpPr>
                        <p:spPr>
                          <a:xfrm>
                            <a:off x="6336002" y="4608512"/>
                            <a:ext cx="1091527" cy="535628"/>
                          </a:xfrm>
                          <a:prstGeom prst="bentConnector3">
                            <a:avLst>
                              <a:gd name="adj1" fmla="val 98867"/>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グループ化 104">
                          <a:extLst>
                            <a:ext uri="{FF2B5EF4-FFF2-40B4-BE49-F238E27FC236}">
                              <a16:creationId xmlns:a16="http://schemas.microsoft.com/office/drawing/2014/main" id="{DA7A95DF-C350-4E4C-2B61-B8E6B83DA164}"/>
                            </a:ext>
                          </a:extLst>
                        </p:cNvPr>
                        <p:cNvGrpSpPr/>
                        <p:nvPr/>
                      </p:nvGrpSpPr>
                      <p:grpSpPr>
                        <a:xfrm>
                          <a:off x="5761360" y="3356469"/>
                          <a:ext cx="724839" cy="693432"/>
                          <a:chOff x="5956093" y="3356469"/>
                          <a:chExt cx="724839" cy="693432"/>
                        </a:xfrm>
                      </p:grpSpPr>
                      <p:pic>
                        <p:nvPicPr>
                          <p:cNvPr id="103" name="図 102">
                            <a:extLst>
                              <a:ext uri="{FF2B5EF4-FFF2-40B4-BE49-F238E27FC236}">
                                <a16:creationId xmlns:a16="http://schemas.microsoft.com/office/drawing/2014/main" id="{024F8322-9CAC-61B4-65E3-2C0BBC8D49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093" y="3356469"/>
                            <a:ext cx="359557" cy="693432"/>
                          </a:xfrm>
                          <a:prstGeom prst="rect">
                            <a:avLst/>
                          </a:prstGeom>
                        </p:spPr>
                      </p:pic>
                      <p:pic>
                        <p:nvPicPr>
                          <p:cNvPr id="104" name="図 103">
                            <a:extLst>
                              <a:ext uri="{FF2B5EF4-FFF2-40B4-BE49-F238E27FC236}">
                                <a16:creationId xmlns:a16="http://schemas.microsoft.com/office/drawing/2014/main" id="{7E9F7D46-1B1A-8E4B-D9D6-483A2B022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375" y="3356469"/>
                            <a:ext cx="359557" cy="693432"/>
                          </a:xfrm>
                          <a:prstGeom prst="rect">
                            <a:avLst/>
                          </a:prstGeom>
                        </p:spPr>
                      </p:pic>
                    </p:grpSp>
                  </p:grpSp>
                </p:grpSp>
                <p:grpSp>
                  <p:nvGrpSpPr>
                    <p:cNvPr id="137" name="グループ化 136">
                      <a:extLst>
                        <a:ext uri="{FF2B5EF4-FFF2-40B4-BE49-F238E27FC236}">
                          <a16:creationId xmlns:a16="http://schemas.microsoft.com/office/drawing/2014/main" id="{357A1828-65FA-EBA7-0764-BD013C45CBF3}"/>
                        </a:ext>
                      </a:extLst>
                    </p:cNvPr>
                    <p:cNvGrpSpPr/>
                    <p:nvPr/>
                  </p:nvGrpSpPr>
                  <p:grpSpPr>
                    <a:xfrm>
                      <a:off x="7742141" y="4863086"/>
                      <a:ext cx="2660687" cy="1192051"/>
                      <a:chOff x="7742141" y="4863086"/>
                      <a:chExt cx="2660687" cy="1192051"/>
                    </a:xfrm>
                  </p:grpSpPr>
                  <p:grpSp>
                    <p:nvGrpSpPr>
                      <p:cNvPr id="136" name="グループ化 135">
                        <a:extLst>
                          <a:ext uri="{FF2B5EF4-FFF2-40B4-BE49-F238E27FC236}">
                            <a16:creationId xmlns:a16="http://schemas.microsoft.com/office/drawing/2014/main" id="{002E8751-188A-55BB-B356-637BC4CAC72F}"/>
                          </a:ext>
                        </a:extLst>
                      </p:cNvPr>
                      <p:cNvGrpSpPr/>
                      <p:nvPr/>
                    </p:nvGrpSpPr>
                    <p:grpSpPr>
                      <a:xfrm>
                        <a:off x="7742141" y="5058633"/>
                        <a:ext cx="1307692" cy="971038"/>
                        <a:chOff x="7742141" y="5058633"/>
                        <a:chExt cx="1307692" cy="971038"/>
                      </a:xfrm>
                    </p:grpSpPr>
                    <p:pic>
                      <p:nvPicPr>
                        <p:cNvPr id="117" name="図 116">
                          <a:extLst>
                            <a:ext uri="{FF2B5EF4-FFF2-40B4-BE49-F238E27FC236}">
                              <a16:creationId xmlns:a16="http://schemas.microsoft.com/office/drawing/2014/main" id="{FE1A0100-D506-BE8F-8AA4-99E9B1F99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2141" y="5200141"/>
                          <a:ext cx="590294" cy="829530"/>
                        </a:xfrm>
                        <a:prstGeom prst="rect">
                          <a:avLst/>
                        </a:prstGeom>
                      </p:spPr>
                    </p:pic>
                    <p:grpSp>
                      <p:nvGrpSpPr>
                        <p:cNvPr id="68" name="グループ化 67">
                          <a:extLst>
                            <a:ext uri="{FF2B5EF4-FFF2-40B4-BE49-F238E27FC236}">
                              <a16:creationId xmlns:a16="http://schemas.microsoft.com/office/drawing/2014/main" id="{340D0473-5315-BBDA-EA89-6012D7912402}"/>
                            </a:ext>
                          </a:extLst>
                        </p:cNvPr>
                        <p:cNvGrpSpPr/>
                        <p:nvPr/>
                      </p:nvGrpSpPr>
                      <p:grpSpPr>
                        <a:xfrm>
                          <a:off x="8278484" y="5058633"/>
                          <a:ext cx="771349" cy="594685"/>
                          <a:chOff x="6632995" y="3856524"/>
                          <a:chExt cx="1207574" cy="835458"/>
                        </a:xfrm>
                      </p:grpSpPr>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grpSp>
                  </p:grpSp>
                  <p:grpSp>
                    <p:nvGrpSpPr>
                      <p:cNvPr id="135" name="グループ化 134">
                        <a:extLst>
                          <a:ext uri="{FF2B5EF4-FFF2-40B4-BE49-F238E27FC236}">
                            <a16:creationId xmlns:a16="http://schemas.microsoft.com/office/drawing/2014/main" id="{AB5C7199-4CAD-0162-D1B9-4CF5FD4A4C6E}"/>
                          </a:ext>
                        </a:extLst>
                      </p:cNvPr>
                      <p:cNvGrpSpPr/>
                      <p:nvPr/>
                    </p:nvGrpSpPr>
                    <p:grpSpPr>
                      <a:xfrm>
                        <a:off x="8715455" y="4863086"/>
                        <a:ext cx="1687373" cy="1192051"/>
                        <a:chOff x="8715455" y="4863086"/>
                        <a:chExt cx="1687373" cy="1192051"/>
                      </a:xfrm>
                    </p:grpSpPr>
                    <p:cxnSp>
                      <p:nvCxnSpPr>
                        <p:cNvPr id="120" name="直線矢印コネクタ 119">
                          <a:extLst>
                            <a:ext uri="{FF2B5EF4-FFF2-40B4-BE49-F238E27FC236}">
                              <a16:creationId xmlns:a16="http://schemas.microsoft.com/office/drawing/2014/main" id="{C1E23ED6-AEE0-B888-1BA1-A08B76EFCF8A}"/>
                            </a:ext>
                          </a:extLst>
                        </p:cNvPr>
                        <p:cNvCxnSpPr>
                          <a:cxnSpLocks/>
                        </p:cNvCxnSpPr>
                        <p:nvPr/>
                      </p:nvCxnSpPr>
                      <p:spPr>
                        <a:xfrm>
                          <a:off x="8715455" y="5213939"/>
                          <a:ext cx="1034860" cy="0"/>
                        </a:xfrm>
                        <a:prstGeom prst="straightConnector1">
                          <a:avLst/>
                        </a:prstGeom>
                        <a:ln w="95250">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66" name="星: 10 pt 65">
                          <a:extLst>
                            <a:ext uri="{FF2B5EF4-FFF2-40B4-BE49-F238E27FC236}">
                              <a16:creationId xmlns:a16="http://schemas.microsoft.com/office/drawing/2014/main" id="{2D5B4010-37D8-4CF4-8304-2C0A4555EE23}"/>
                            </a:ext>
                          </a:extLst>
                        </p:cNvPr>
                        <p:cNvSpPr/>
                        <p:nvPr/>
                      </p:nvSpPr>
                      <p:spPr>
                        <a:xfrm>
                          <a:off x="9201354" y="5378207"/>
                          <a:ext cx="1201474" cy="676930"/>
                        </a:xfrm>
                        <a:prstGeom prst="star10">
                          <a:avLst>
                            <a:gd name="adj" fmla="val 32077"/>
                            <a:gd name="hf" fmla="val 105146"/>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dirty="0">
                              <a:solidFill>
                                <a:prstClr val="white"/>
                              </a:solidFill>
                              <a:latin typeface="Meiryo UI" panose="020B0604030504040204" pitchFamily="50" charset="-128"/>
                              <a:ea typeface="Meiryo UI" panose="020B0604030504040204" pitchFamily="50" charset="-128"/>
                            </a:rPr>
                            <a:t>外部流出</a:t>
                          </a:r>
                          <a:endParaRPr lang="en-US" altLang="ja-JP" sz="1400" b="1" dirty="0">
                            <a:solidFill>
                              <a:prstClr val="white"/>
                            </a:solidFill>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7B1523B0-70D5-41E3-336A-4763BF90150F}"/>
                            </a:ext>
                          </a:extLst>
                        </p:cNvPr>
                        <p:cNvSpPr txBox="1"/>
                        <p:nvPr/>
                      </p:nvSpPr>
                      <p:spPr>
                        <a:xfrm>
                          <a:off x="8784043" y="4863086"/>
                          <a:ext cx="822661" cy="307777"/>
                        </a:xfrm>
                        <a:prstGeom prst="rect">
                          <a:avLst/>
                        </a:prstGeom>
                        <a:noFill/>
                      </p:spPr>
                      <p:txBody>
                        <a:bodyPr wrap="none" rtlCol="0">
                          <a:spAutoFit/>
                        </a:bodyPr>
                        <a:lstStyle/>
                        <a:p>
                          <a:pPr defTabSz="457200"/>
                          <a:r>
                            <a:rPr lang="ja-JP" altLang="en-US" sz="1400" b="1" dirty="0">
                              <a:solidFill>
                                <a:prstClr val="black"/>
                              </a:solidFill>
                              <a:latin typeface="Meiryo UI" panose="020B0604030504040204" pitchFamily="50" charset="-128"/>
                              <a:ea typeface="Meiryo UI" panose="020B0604030504040204" pitchFamily="50" charset="-128"/>
                            </a:rPr>
                            <a:t>持ち出し</a:t>
                          </a:r>
                        </a:p>
                      </p:txBody>
                    </p:sp>
                  </p:grpSp>
                </p:grpSp>
              </p:grpSp>
            </p:grpSp>
            <p:grpSp>
              <p:nvGrpSpPr>
                <p:cNvPr id="114" name="グループ化 113">
                  <a:extLst>
                    <a:ext uri="{FF2B5EF4-FFF2-40B4-BE49-F238E27FC236}">
                      <a16:creationId xmlns:a16="http://schemas.microsoft.com/office/drawing/2014/main" id="{D10926D0-ED03-C193-07E1-18983F483979}"/>
                    </a:ext>
                  </a:extLst>
                </p:cNvPr>
                <p:cNvGrpSpPr/>
                <p:nvPr/>
              </p:nvGrpSpPr>
              <p:grpSpPr>
                <a:xfrm>
                  <a:off x="3533126" y="3238379"/>
                  <a:ext cx="949862" cy="744401"/>
                  <a:chOff x="3052808" y="4490934"/>
                  <a:chExt cx="949862" cy="744401"/>
                </a:xfrm>
              </p:grpSpPr>
              <p:pic>
                <p:nvPicPr>
                  <p:cNvPr id="115" name="図 114">
                    <a:extLst>
                      <a:ext uri="{FF2B5EF4-FFF2-40B4-BE49-F238E27FC236}">
                        <a16:creationId xmlns:a16="http://schemas.microsoft.com/office/drawing/2014/main" id="{98479F32-D7D9-C667-9794-0FF701E325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6" name="テキスト ボックス 115">
                    <a:extLst>
                      <a:ext uri="{FF2B5EF4-FFF2-40B4-BE49-F238E27FC236}">
                        <a16:creationId xmlns:a16="http://schemas.microsoft.com/office/drawing/2014/main" id="{7F431E53-1AAD-922D-46D0-15D5B9000B4B}"/>
                      </a:ext>
                    </a:extLst>
                  </p:cNvPr>
                  <p:cNvSpPr txBox="1"/>
                  <p:nvPr/>
                </p:nvSpPr>
                <p:spPr>
                  <a:xfrm>
                    <a:off x="3052808" y="4866003"/>
                    <a:ext cx="949862" cy="369332"/>
                  </a:xfrm>
                  <a:prstGeom prst="rect">
                    <a:avLst/>
                  </a:prstGeom>
                  <a:noFill/>
                </p:spPr>
                <p:txBody>
                  <a:bodyPr wrap="square" rtlCol="0">
                    <a:spAutoFit/>
                  </a:bodyPr>
                  <a:lstStyle/>
                  <a:p>
                    <a:pPr defTabSz="457200"/>
                    <a:r>
                      <a:rPr lang="ja-JP" altLang="en-US" sz="900" b="1" dirty="0">
                        <a:solidFill>
                          <a:prstClr val="black"/>
                        </a:solidFill>
                        <a:latin typeface="Meiryo UI" panose="020B0604030504040204" pitchFamily="50" charset="-128"/>
                        <a:ea typeface="Meiryo UI" panose="020B0604030504040204" pitchFamily="50" charset="-128"/>
                      </a:rPr>
                      <a:t>サービス</a:t>
                    </a:r>
                    <a:endParaRPr lang="en-US" altLang="ja-JP" sz="900" b="1" dirty="0">
                      <a:solidFill>
                        <a:prstClr val="black"/>
                      </a:solidFill>
                      <a:latin typeface="Meiryo UI" panose="020B0604030504040204" pitchFamily="50" charset="-128"/>
                      <a:ea typeface="Meiryo UI" panose="020B0604030504040204" pitchFamily="50" charset="-128"/>
                    </a:endParaRPr>
                  </a:p>
                  <a:p>
                    <a:pPr defTabSz="457200"/>
                    <a:r>
                      <a:rPr lang="ja-JP" altLang="en-US" sz="900" b="1" dirty="0">
                        <a:solidFill>
                          <a:prstClr val="black"/>
                        </a:solidFill>
                        <a:latin typeface="Meiryo UI" panose="020B0604030504040204" pitchFamily="50" charset="-128"/>
                        <a:ea typeface="Meiryo UI" panose="020B0604030504040204" pitchFamily="50" charset="-128"/>
                      </a:rPr>
                      <a:t>対象者リスト</a:t>
                    </a:r>
                  </a:p>
                </p:txBody>
              </p:sp>
            </p:gr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372424" y="5858382"/>
                  <a:ext cx="80021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派遣社員</a:t>
                  </a:r>
                </a:p>
              </p:txBody>
            </p:sp>
          </p:grpSp>
          <p:grpSp>
            <p:nvGrpSpPr>
              <p:cNvPr id="111" name="グループ化 110">
                <a:extLst>
                  <a:ext uri="{FF2B5EF4-FFF2-40B4-BE49-F238E27FC236}">
                    <a16:creationId xmlns:a16="http://schemas.microsoft.com/office/drawing/2014/main" id="{29320C98-AE6D-9A73-73EE-041F4A97CB30}"/>
                  </a:ext>
                </a:extLst>
              </p:cNvPr>
              <p:cNvGrpSpPr/>
              <p:nvPr/>
            </p:nvGrpSpPr>
            <p:grpSpPr>
              <a:xfrm>
                <a:off x="1329779" y="5005837"/>
                <a:ext cx="949862" cy="733361"/>
                <a:chOff x="3043621" y="4490934"/>
                <a:chExt cx="949862" cy="733361"/>
              </a:xfrm>
            </p:grpSpPr>
            <p:pic>
              <p:nvPicPr>
                <p:cNvPr id="112" name="図 111">
                  <a:extLst>
                    <a:ext uri="{FF2B5EF4-FFF2-40B4-BE49-F238E27FC236}">
                      <a16:creationId xmlns:a16="http://schemas.microsoft.com/office/drawing/2014/main" id="{5B43C225-CDEB-FC7F-7B1B-52F22C15C0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3" name="テキスト ボックス 112">
                  <a:extLst>
                    <a:ext uri="{FF2B5EF4-FFF2-40B4-BE49-F238E27FC236}">
                      <a16:creationId xmlns:a16="http://schemas.microsoft.com/office/drawing/2014/main" id="{77CDBAAD-F69F-B324-BD75-AC8FC7CB055D}"/>
                    </a:ext>
                  </a:extLst>
                </p:cNvPr>
                <p:cNvSpPr txBox="1"/>
                <p:nvPr/>
              </p:nvSpPr>
              <p:spPr>
                <a:xfrm>
                  <a:off x="3043621" y="4854963"/>
                  <a:ext cx="949862" cy="369332"/>
                </a:xfrm>
                <a:prstGeom prst="rect">
                  <a:avLst/>
                </a:prstGeom>
                <a:noFill/>
              </p:spPr>
              <p:txBody>
                <a:bodyPr wrap="square" rtlCol="0">
                  <a:spAutoFit/>
                </a:bodyPr>
                <a:lstStyle/>
                <a:p>
                  <a:pPr defTabSz="457200"/>
                  <a:r>
                    <a:rPr lang="ja-JP" altLang="en-US" sz="900" b="1" dirty="0">
                      <a:solidFill>
                        <a:prstClr val="black"/>
                      </a:solidFill>
                      <a:latin typeface="Meiryo UI" panose="020B0604030504040204" pitchFamily="50" charset="-128"/>
                      <a:ea typeface="Meiryo UI" panose="020B0604030504040204" pitchFamily="50" charset="-128"/>
                    </a:rPr>
                    <a:t>サービス</a:t>
                  </a:r>
                  <a:endParaRPr lang="en-US" altLang="ja-JP" sz="900" b="1" dirty="0">
                    <a:solidFill>
                      <a:prstClr val="black"/>
                    </a:solidFill>
                    <a:latin typeface="Meiryo UI" panose="020B0604030504040204" pitchFamily="50" charset="-128"/>
                    <a:ea typeface="Meiryo UI" panose="020B0604030504040204" pitchFamily="50" charset="-128"/>
                  </a:endParaRPr>
                </a:p>
                <a:p>
                  <a:pPr defTabSz="457200"/>
                  <a:r>
                    <a:rPr lang="ja-JP" altLang="en-US" sz="900" b="1" dirty="0">
                      <a:solidFill>
                        <a:prstClr val="black"/>
                      </a:solidFill>
                      <a:latin typeface="Meiryo UI" panose="020B0604030504040204" pitchFamily="50" charset="-128"/>
                      <a:ea typeface="Meiryo UI" panose="020B0604030504040204" pitchFamily="50" charset="-128"/>
                    </a:rPr>
                    <a:t>対象者リスト</a:t>
                  </a:r>
                </a:p>
              </p:txBody>
            </p:sp>
          </p:grpSp>
        </p:grpSp>
        <p:sp>
          <p:nvSpPr>
            <p:cNvPr id="146" name="テキスト ボックス 145">
              <a:extLst>
                <a:ext uri="{FF2B5EF4-FFF2-40B4-BE49-F238E27FC236}">
                  <a16:creationId xmlns:a16="http://schemas.microsoft.com/office/drawing/2014/main" id="{F59061BD-A710-BBE9-D322-90995348C730}"/>
                </a:ext>
              </a:extLst>
            </p:cNvPr>
            <p:cNvSpPr txBox="1"/>
            <p:nvPr/>
          </p:nvSpPr>
          <p:spPr>
            <a:xfrm>
              <a:off x="8619166" y="5556635"/>
              <a:ext cx="682541" cy="646331"/>
            </a:xfrm>
            <a:prstGeom prst="rect">
              <a:avLst/>
            </a:prstGeom>
            <a:noFill/>
          </p:spPr>
          <p:txBody>
            <a:bodyPr wrap="squar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私物の外部記録媒体</a:t>
              </a:r>
            </a:p>
          </p:txBody>
        </p:sp>
      </p:grpSp>
    </p:spTree>
    <p:extLst>
      <p:ext uri="{BB962C8B-B14F-4D97-AF65-F5344CB8AC3E}">
        <p14:creationId xmlns:p14="http://schemas.microsoft.com/office/powerpoint/2010/main" val="1376363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事例④：従業員等による情報の持ち出し</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43</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145" name="グループ化 144">
            <a:extLst>
              <a:ext uri="{FF2B5EF4-FFF2-40B4-BE49-F238E27FC236}">
                <a16:creationId xmlns:a16="http://schemas.microsoft.com/office/drawing/2014/main" id="{79C0E9FE-2E6B-EED9-0D9E-0E2E4FC235F8}"/>
              </a:ext>
            </a:extLst>
          </p:cNvPr>
          <p:cNvGrpSpPr/>
          <p:nvPr/>
        </p:nvGrpSpPr>
        <p:grpSpPr>
          <a:xfrm>
            <a:off x="1738757" y="2879909"/>
            <a:ext cx="8781167" cy="3659006"/>
            <a:chOff x="-2338317" y="3062472"/>
            <a:chExt cx="8781167" cy="3659006"/>
          </a:xfrm>
        </p:grpSpPr>
        <p:grpSp>
          <p:nvGrpSpPr>
            <p:cNvPr id="144" name="グループ化 143">
              <a:extLst>
                <a:ext uri="{FF2B5EF4-FFF2-40B4-BE49-F238E27FC236}">
                  <a16:creationId xmlns:a16="http://schemas.microsoft.com/office/drawing/2014/main" id="{35471E46-E5C3-7D45-1288-279B7B353D91}"/>
                </a:ext>
              </a:extLst>
            </p:cNvPr>
            <p:cNvGrpSpPr/>
            <p:nvPr/>
          </p:nvGrpSpPr>
          <p:grpSpPr>
            <a:xfrm>
              <a:off x="-2338317" y="3062472"/>
              <a:ext cx="8781167" cy="3659006"/>
              <a:chOff x="-1665726" y="2789821"/>
              <a:chExt cx="8781167" cy="3659006"/>
            </a:xfrm>
          </p:grpSpPr>
          <p:grpSp>
            <p:nvGrpSpPr>
              <p:cNvPr id="143" name="グループ化 142">
                <a:extLst>
                  <a:ext uri="{FF2B5EF4-FFF2-40B4-BE49-F238E27FC236}">
                    <a16:creationId xmlns:a16="http://schemas.microsoft.com/office/drawing/2014/main" id="{0E00FECD-91A4-1FE9-1E73-91EBAA7A3DC0}"/>
                  </a:ext>
                </a:extLst>
              </p:cNvPr>
              <p:cNvGrpSpPr/>
              <p:nvPr/>
            </p:nvGrpSpPr>
            <p:grpSpPr>
              <a:xfrm>
                <a:off x="-1665726" y="2789821"/>
                <a:ext cx="8781167" cy="3659006"/>
                <a:chOff x="1621661" y="2965441"/>
                <a:chExt cx="8781167" cy="3659006"/>
              </a:xfrm>
            </p:grpSpPr>
            <p:grpSp>
              <p:nvGrpSpPr>
                <p:cNvPr id="142" name="グループ化 141">
                  <a:extLst>
                    <a:ext uri="{FF2B5EF4-FFF2-40B4-BE49-F238E27FC236}">
                      <a16:creationId xmlns:a16="http://schemas.microsoft.com/office/drawing/2014/main" id="{2077C7E9-D239-859F-0864-E0C5A76195F5}"/>
                    </a:ext>
                  </a:extLst>
                </p:cNvPr>
                <p:cNvGrpSpPr/>
                <p:nvPr/>
              </p:nvGrpSpPr>
              <p:grpSpPr>
                <a:xfrm>
                  <a:off x="1621661" y="4434202"/>
                  <a:ext cx="2060657" cy="1642369"/>
                  <a:chOff x="1621661" y="4434202"/>
                  <a:chExt cx="2060657" cy="1642369"/>
                </a:xfrm>
              </p:grpSpPr>
              <p:grpSp>
                <p:nvGrpSpPr>
                  <p:cNvPr id="83" name="グループ化 82">
                    <a:extLst>
                      <a:ext uri="{FF2B5EF4-FFF2-40B4-BE49-F238E27FC236}">
                        <a16:creationId xmlns:a16="http://schemas.microsoft.com/office/drawing/2014/main" id="{5A5A5F90-8B9E-92F0-2E47-5DCA674E08B2}"/>
                      </a:ext>
                    </a:extLst>
                  </p:cNvPr>
                  <p:cNvGrpSpPr/>
                  <p:nvPr/>
                </p:nvGrpSpPr>
                <p:grpSpPr>
                  <a:xfrm>
                    <a:off x="1621661" y="4451270"/>
                    <a:ext cx="1573610" cy="1625301"/>
                    <a:chOff x="2375678" y="4311112"/>
                    <a:chExt cx="1573610" cy="1625301"/>
                  </a:xfrm>
                </p:grpSpPr>
                <p:pic>
                  <p:nvPicPr>
                    <p:cNvPr id="5" name="図 4">
                      <a:extLst>
                        <a:ext uri="{FF2B5EF4-FFF2-40B4-BE49-F238E27FC236}">
                          <a16:creationId xmlns:a16="http://schemas.microsoft.com/office/drawing/2014/main" id="{A54ADECB-C60E-8811-89EA-DAD5855DC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584" y="4311112"/>
                      <a:ext cx="748296" cy="1137820"/>
                    </a:xfrm>
                    <a:prstGeom prst="rect">
                      <a:avLst/>
                    </a:prstGeom>
                  </p:spPr>
                </p:pic>
                <p:sp>
                  <p:nvSpPr>
                    <p:cNvPr id="6" name="テキスト ボックス 5">
                      <a:extLst>
                        <a:ext uri="{FF2B5EF4-FFF2-40B4-BE49-F238E27FC236}">
                          <a16:creationId xmlns:a16="http://schemas.microsoft.com/office/drawing/2014/main" id="{664E72C9-160D-2F15-0161-248100C103FB}"/>
                        </a:ext>
                      </a:extLst>
                    </p:cNvPr>
                    <p:cNvSpPr txBox="1"/>
                    <p:nvPr/>
                  </p:nvSpPr>
                  <p:spPr>
                    <a:xfrm>
                      <a:off x="2375678" y="5474748"/>
                      <a:ext cx="1573610" cy="461665"/>
                    </a:xfrm>
                    <a:prstGeom prst="rect">
                      <a:avLst/>
                    </a:prstGeom>
                    <a:noFill/>
                  </p:spPr>
                  <p:txBody>
                    <a:bodyPr wrap="square" rtlCol="0">
                      <a:spAutoFit/>
                    </a:bodyPr>
                    <a:lstStyle/>
                    <a:p>
                      <a:pPr defTabSz="457200"/>
                      <a:r>
                        <a:rPr lang="ja-JP" altLang="en-US" sz="1200" dirty="0">
                          <a:solidFill>
                            <a:prstClr val="black"/>
                          </a:solidFill>
                          <a:latin typeface="Meiryo UI" panose="020B0604030504040204" pitchFamily="50" charset="-128"/>
                          <a:ea typeface="Meiryo UI" panose="020B0604030504040204" pitchFamily="50" charset="-128"/>
                        </a:rPr>
                        <a:t>委託元</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a:r>
                        <a:rPr lang="ja-JP" altLang="en-US" sz="1200" dirty="0">
                          <a:solidFill>
                            <a:prstClr val="black"/>
                          </a:solidFill>
                          <a:latin typeface="Meiryo UI" panose="020B0604030504040204" pitchFamily="50" charset="-128"/>
                          <a:ea typeface="Meiryo UI" panose="020B0604030504040204" pitchFamily="50" charset="-128"/>
                        </a:rPr>
                        <a:t>（地方公共団体等）</a:t>
                      </a:r>
                    </a:p>
                  </p:txBody>
                </p:sp>
              </p:grpSp>
              <p:grpSp>
                <p:nvGrpSpPr>
                  <p:cNvPr id="110" name="グループ化 109">
                    <a:extLst>
                      <a:ext uri="{FF2B5EF4-FFF2-40B4-BE49-F238E27FC236}">
                        <a16:creationId xmlns:a16="http://schemas.microsoft.com/office/drawing/2014/main" id="{3D5BA6ED-8E04-6FF9-BE6B-59B93FEFB203}"/>
                      </a:ext>
                    </a:extLst>
                  </p:cNvPr>
                  <p:cNvGrpSpPr/>
                  <p:nvPr/>
                </p:nvGrpSpPr>
                <p:grpSpPr>
                  <a:xfrm>
                    <a:off x="2732456" y="4434202"/>
                    <a:ext cx="949862" cy="728615"/>
                    <a:chOff x="3040521" y="4490934"/>
                    <a:chExt cx="949862" cy="728615"/>
                  </a:xfrm>
                </p:grpSpPr>
                <p:pic>
                  <p:nvPicPr>
                    <p:cNvPr id="108" name="図 107">
                      <a:extLst>
                        <a:ext uri="{FF2B5EF4-FFF2-40B4-BE49-F238E27FC236}">
                          <a16:creationId xmlns:a16="http://schemas.microsoft.com/office/drawing/2014/main" id="{0C817273-D33A-0A44-00E3-83BA5AAF2EF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09" name="テキスト ボックス 108">
                      <a:extLst>
                        <a:ext uri="{FF2B5EF4-FFF2-40B4-BE49-F238E27FC236}">
                          <a16:creationId xmlns:a16="http://schemas.microsoft.com/office/drawing/2014/main" id="{5A60C0D8-1409-4C0B-53E5-CB2353D49C84}"/>
                        </a:ext>
                      </a:extLst>
                    </p:cNvPr>
                    <p:cNvSpPr txBox="1"/>
                    <p:nvPr/>
                  </p:nvSpPr>
                  <p:spPr>
                    <a:xfrm>
                      <a:off x="3040521" y="4850217"/>
                      <a:ext cx="949862" cy="369332"/>
                    </a:xfrm>
                    <a:prstGeom prst="rect">
                      <a:avLst/>
                    </a:prstGeom>
                    <a:noFill/>
                  </p:spPr>
                  <p:txBody>
                    <a:bodyPr wrap="square" rtlCol="0">
                      <a:spAutoFit/>
                    </a:bodyPr>
                    <a:lstStyle/>
                    <a:p>
                      <a:pPr defTabSz="457200"/>
                      <a:r>
                        <a:rPr lang="ja-JP" altLang="en-US" sz="900" b="1" dirty="0">
                          <a:solidFill>
                            <a:prstClr val="black"/>
                          </a:solidFill>
                          <a:latin typeface="Meiryo UI" panose="020B0604030504040204" pitchFamily="50" charset="-128"/>
                          <a:ea typeface="Meiryo UI" panose="020B0604030504040204" pitchFamily="50" charset="-128"/>
                        </a:rPr>
                        <a:t>サービス</a:t>
                      </a:r>
                      <a:endParaRPr lang="en-US" altLang="ja-JP" sz="900" b="1" dirty="0">
                        <a:solidFill>
                          <a:prstClr val="black"/>
                        </a:solidFill>
                        <a:latin typeface="Meiryo UI" panose="020B0604030504040204" pitchFamily="50" charset="-128"/>
                        <a:ea typeface="Meiryo UI" panose="020B0604030504040204" pitchFamily="50" charset="-128"/>
                      </a:endParaRPr>
                    </a:p>
                    <a:p>
                      <a:pPr defTabSz="457200"/>
                      <a:r>
                        <a:rPr lang="ja-JP" altLang="en-US" sz="900" b="1" dirty="0">
                          <a:solidFill>
                            <a:prstClr val="black"/>
                          </a:solidFill>
                          <a:latin typeface="Meiryo UI" panose="020B0604030504040204" pitchFamily="50" charset="-128"/>
                          <a:ea typeface="Meiryo UI" panose="020B0604030504040204" pitchFamily="50" charset="-128"/>
                        </a:rPr>
                        <a:t>対象者リスト</a:t>
                      </a:r>
                    </a:p>
                  </p:txBody>
                </p:sp>
              </p:grpSp>
            </p:grpSp>
            <p:grpSp>
              <p:nvGrpSpPr>
                <p:cNvPr id="141" name="グループ化 140">
                  <a:extLst>
                    <a:ext uri="{FF2B5EF4-FFF2-40B4-BE49-F238E27FC236}">
                      <a16:creationId xmlns:a16="http://schemas.microsoft.com/office/drawing/2014/main" id="{3E654D5B-7FAB-F9A2-DB1F-B3DFEE670F98}"/>
                    </a:ext>
                  </a:extLst>
                </p:cNvPr>
                <p:cNvGrpSpPr/>
                <p:nvPr/>
              </p:nvGrpSpPr>
              <p:grpSpPr>
                <a:xfrm>
                  <a:off x="3045114" y="2965441"/>
                  <a:ext cx="7357714" cy="3659006"/>
                  <a:chOff x="3045114" y="2965441"/>
                  <a:chExt cx="7357714" cy="3659006"/>
                </a:xfrm>
              </p:grpSpPr>
              <p:grpSp>
                <p:nvGrpSpPr>
                  <p:cNvPr id="140" name="グループ化 139">
                    <a:extLst>
                      <a:ext uri="{FF2B5EF4-FFF2-40B4-BE49-F238E27FC236}">
                        <a16:creationId xmlns:a16="http://schemas.microsoft.com/office/drawing/2014/main" id="{8A86F00B-F8CE-6BEF-1006-64B85A0AF05C}"/>
                      </a:ext>
                    </a:extLst>
                  </p:cNvPr>
                  <p:cNvGrpSpPr/>
                  <p:nvPr/>
                </p:nvGrpSpPr>
                <p:grpSpPr>
                  <a:xfrm>
                    <a:off x="3045114" y="2965441"/>
                    <a:ext cx="5952546" cy="3659006"/>
                    <a:chOff x="3045114" y="2965441"/>
                    <a:chExt cx="5952546" cy="3659006"/>
                  </a:xfrm>
                </p:grpSpPr>
                <p:grpSp>
                  <p:nvGrpSpPr>
                    <p:cNvPr id="86" name="グループ化 85">
                      <a:extLst>
                        <a:ext uri="{FF2B5EF4-FFF2-40B4-BE49-F238E27FC236}">
                          <a16:creationId xmlns:a16="http://schemas.microsoft.com/office/drawing/2014/main" id="{BFD18935-AC43-58FF-CB2D-176FA24D02FB}"/>
                        </a:ext>
                      </a:extLst>
                    </p:cNvPr>
                    <p:cNvGrpSpPr/>
                    <p:nvPr/>
                  </p:nvGrpSpPr>
                  <p:grpSpPr>
                    <a:xfrm>
                      <a:off x="3045114" y="2965441"/>
                      <a:ext cx="5952546" cy="3659006"/>
                      <a:chOff x="3645627" y="3012795"/>
                      <a:chExt cx="5952546" cy="3659006"/>
                    </a:xfrm>
                  </p:grpSpPr>
                  <p:grpSp>
                    <p:nvGrpSpPr>
                      <p:cNvPr id="71" name="グループ化 70">
                        <a:extLst>
                          <a:ext uri="{FF2B5EF4-FFF2-40B4-BE49-F238E27FC236}">
                            <a16:creationId xmlns:a16="http://schemas.microsoft.com/office/drawing/2014/main" id="{B87A94C3-B061-CD10-97F4-744E306256B7}"/>
                          </a:ext>
                        </a:extLst>
                      </p:cNvPr>
                      <p:cNvGrpSpPr/>
                      <p:nvPr/>
                    </p:nvGrpSpPr>
                    <p:grpSpPr>
                      <a:xfrm>
                        <a:off x="4382386" y="3012795"/>
                        <a:ext cx="5215787" cy="3659006"/>
                        <a:chOff x="3732543" y="2950626"/>
                        <a:chExt cx="5215787" cy="3659006"/>
                      </a:xfrm>
                    </p:grpSpPr>
                    <p:sp>
                      <p:nvSpPr>
                        <p:cNvPr id="2" name="四角形: 角を丸くする 1">
                          <a:extLst>
                            <a:ext uri="{FF2B5EF4-FFF2-40B4-BE49-F238E27FC236}">
                              <a16:creationId xmlns:a16="http://schemas.microsoft.com/office/drawing/2014/main" id="{06BC62AF-A314-4B57-8313-384ECD329195}"/>
                            </a:ext>
                          </a:extLst>
                        </p:cNvPr>
                        <p:cNvSpPr/>
                        <p:nvPr/>
                      </p:nvSpPr>
                      <p:spPr>
                        <a:xfrm>
                          <a:off x="3732543" y="2950626"/>
                          <a:ext cx="5215787" cy="36590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3C4D9DBB-03FA-4565-A58C-50EFF8CB7BCB}"/>
                            </a:ext>
                          </a:extLst>
                        </p:cNvPr>
                        <p:cNvSpPr/>
                        <p:nvPr/>
                      </p:nvSpPr>
                      <p:spPr>
                        <a:xfrm>
                          <a:off x="6158761" y="4795073"/>
                          <a:ext cx="2651798" cy="15876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Meiryo UI" panose="020B0604030504040204" pitchFamily="50" charset="-128"/>
                            <a:ea typeface="Meiryo UI" panose="020B0604030504040204" pitchFamily="50" charset="-128"/>
                          </a:endParaRPr>
                        </a:p>
                      </p:txBody>
                    </p:sp>
                    <p:sp>
                      <p:nvSpPr>
                        <p:cNvPr id="69" name="四角形: 角を丸くする 68">
                          <a:extLst>
                            <a:ext uri="{FF2B5EF4-FFF2-40B4-BE49-F238E27FC236}">
                              <a16:creationId xmlns:a16="http://schemas.microsoft.com/office/drawing/2014/main" id="{C32ACD16-8756-445E-7A7B-1FAA0FF7518E}"/>
                            </a:ext>
                          </a:extLst>
                        </p:cNvPr>
                        <p:cNvSpPr/>
                        <p:nvPr/>
                      </p:nvSpPr>
                      <p:spPr>
                        <a:xfrm>
                          <a:off x="4149773" y="4839066"/>
                          <a:ext cx="1810122" cy="158209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grpSp>
                  <p:grpSp>
                    <p:nvGrpSpPr>
                      <p:cNvPr id="85" name="グループ化 84">
                        <a:extLst>
                          <a:ext uri="{FF2B5EF4-FFF2-40B4-BE49-F238E27FC236}">
                            <a16:creationId xmlns:a16="http://schemas.microsoft.com/office/drawing/2014/main" id="{A1026826-4E2A-4F07-D063-C63018EB94B3}"/>
                          </a:ext>
                        </a:extLst>
                      </p:cNvPr>
                      <p:cNvGrpSpPr/>
                      <p:nvPr/>
                    </p:nvGrpSpPr>
                    <p:grpSpPr>
                      <a:xfrm>
                        <a:off x="4889483" y="3031484"/>
                        <a:ext cx="3440384" cy="1238031"/>
                        <a:chOff x="4889483" y="3031484"/>
                        <a:chExt cx="3440384" cy="1238031"/>
                      </a:xfrm>
                    </p:grpSpPr>
                    <p:sp>
                      <p:nvSpPr>
                        <p:cNvPr id="74" name="四角形: 角を丸くする 73">
                          <a:extLst>
                            <a:ext uri="{FF2B5EF4-FFF2-40B4-BE49-F238E27FC236}">
                              <a16:creationId xmlns:a16="http://schemas.microsoft.com/office/drawing/2014/main" id="{A4B7D5AA-FC98-E1EC-67DA-DC5A05DF57CE}"/>
                            </a:ext>
                          </a:extLst>
                        </p:cNvPr>
                        <p:cNvSpPr/>
                        <p:nvPr/>
                      </p:nvSpPr>
                      <p:spPr>
                        <a:xfrm>
                          <a:off x="4889483" y="3060249"/>
                          <a:ext cx="3440384" cy="120926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DCC37879-0592-1BDF-C376-53E6580AC66F}"/>
                            </a:ext>
                          </a:extLst>
                        </p:cNvPr>
                        <p:cNvSpPr txBox="1"/>
                        <p:nvPr/>
                      </p:nvSpPr>
                      <p:spPr>
                        <a:xfrm>
                          <a:off x="5056457" y="3031484"/>
                          <a:ext cx="899853" cy="257369"/>
                        </a:xfrm>
                        <a:prstGeom prst="rect">
                          <a:avLst/>
                        </a:prstGeom>
                        <a:solidFill>
                          <a:schemeClr val="bg1"/>
                        </a:solidFill>
                        <a:ln>
                          <a:solidFill>
                            <a:schemeClr val="tx1"/>
                          </a:solidFill>
                        </a:ln>
                      </p:spPr>
                      <p:txBody>
                        <a:bodyPr wrap="none" lIns="36000" tIns="36000" rIns="36000" bIns="36000" rtlCol="0">
                          <a:spAutoFit/>
                        </a:bodyPr>
                        <a:lstStyle/>
                        <a:p>
                          <a:pPr algn="ctr" defTabSz="457200"/>
                          <a:r>
                            <a:rPr lang="ja-JP" altLang="en-US" sz="1200" dirty="0">
                              <a:solidFill>
                                <a:prstClr val="black"/>
                              </a:solidFill>
                              <a:latin typeface="Meiryo UI" panose="020B0604030504040204" pitchFamily="50" charset="-128"/>
                              <a:ea typeface="Meiryo UI" panose="020B0604030504040204" pitchFamily="50" charset="-128"/>
                            </a:rPr>
                            <a:t>データセンター</a:t>
                          </a:r>
                        </a:p>
                      </p:txBody>
                    </p:sp>
                    <p:sp>
                      <p:nvSpPr>
                        <p:cNvPr id="78" name="テキスト ボックス 77">
                          <a:extLst>
                            <a:ext uri="{FF2B5EF4-FFF2-40B4-BE49-F238E27FC236}">
                              <a16:creationId xmlns:a16="http://schemas.microsoft.com/office/drawing/2014/main" id="{A9CBDF77-9208-A9CA-D79F-C5117B0D6B6A}"/>
                            </a:ext>
                          </a:extLst>
                        </p:cNvPr>
                        <p:cNvSpPr txBox="1"/>
                        <p:nvPr/>
                      </p:nvSpPr>
                      <p:spPr>
                        <a:xfrm>
                          <a:off x="6011438" y="3113642"/>
                          <a:ext cx="1467902" cy="261610"/>
                        </a:xfrm>
                        <a:prstGeom prst="rect">
                          <a:avLst/>
                        </a:prstGeom>
                        <a:noFill/>
                      </p:spPr>
                      <p:txBody>
                        <a:bodyPr wrap="square" rtlCol="0">
                          <a:spAutoFit/>
                        </a:bodyPr>
                        <a:lstStyle/>
                        <a:p>
                          <a:pPr defTabSz="457200"/>
                          <a:r>
                            <a:rPr lang="ja-JP" altLang="en-US" sz="1100" b="1" dirty="0">
                              <a:solidFill>
                                <a:prstClr val="black"/>
                              </a:solidFill>
                              <a:latin typeface="Meiryo UI" panose="020B0604030504040204" pitchFamily="50" charset="-128"/>
                              <a:ea typeface="Meiryo UI" panose="020B0604030504040204" pitchFamily="50" charset="-128"/>
                            </a:rPr>
                            <a:t>顧客データ保管サーバ</a:t>
                          </a:r>
                        </a:p>
                      </p:txBody>
                    </p:sp>
                  </p:grpSp>
                  <p:grpSp>
                    <p:nvGrpSpPr>
                      <p:cNvPr id="84" name="グループ化 83">
                        <a:extLst>
                          <a:ext uri="{FF2B5EF4-FFF2-40B4-BE49-F238E27FC236}">
                            <a16:creationId xmlns:a16="http://schemas.microsoft.com/office/drawing/2014/main" id="{E8F4E05F-195F-50A4-B741-D72CD6034EC3}"/>
                          </a:ext>
                        </a:extLst>
                      </p:cNvPr>
                      <p:cNvGrpSpPr/>
                      <p:nvPr/>
                    </p:nvGrpSpPr>
                    <p:grpSpPr>
                      <a:xfrm>
                        <a:off x="3645627" y="4748545"/>
                        <a:ext cx="4624043" cy="1843794"/>
                        <a:chOff x="3645627" y="4748545"/>
                        <a:chExt cx="4624043" cy="1843794"/>
                      </a:xfrm>
                    </p:grpSpPr>
                    <p:sp>
                      <p:nvSpPr>
                        <p:cNvPr id="25" name="矢印: 右 24">
                          <a:extLst>
                            <a:ext uri="{FF2B5EF4-FFF2-40B4-BE49-F238E27FC236}">
                              <a16:creationId xmlns:a16="http://schemas.microsoft.com/office/drawing/2014/main" id="{4EEF39A7-92B0-42CA-8167-2D754DCCC206}"/>
                            </a:ext>
                          </a:extLst>
                        </p:cNvPr>
                        <p:cNvSpPr/>
                        <p:nvPr/>
                      </p:nvSpPr>
                      <p:spPr>
                        <a:xfrm>
                          <a:off x="3645627" y="5261527"/>
                          <a:ext cx="1243857" cy="1022653"/>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保有個人情報等の取扱いを委託</a:t>
                          </a:r>
                        </a:p>
                      </p:txBody>
                    </p:sp>
                    <p:sp>
                      <p:nvSpPr>
                        <p:cNvPr id="27" name="テキスト ボックス 26">
                          <a:extLst>
                            <a:ext uri="{FF2B5EF4-FFF2-40B4-BE49-F238E27FC236}">
                              <a16:creationId xmlns:a16="http://schemas.microsoft.com/office/drawing/2014/main" id="{31C7CC53-692C-4887-9EC7-3D78913D4572}"/>
                            </a:ext>
                          </a:extLst>
                        </p:cNvPr>
                        <p:cNvSpPr txBox="1"/>
                        <p:nvPr/>
                      </p:nvSpPr>
                      <p:spPr>
                        <a:xfrm>
                          <a:off x="4730343" y="4749849"/>
                          <a:ext cx="889864" cy="241980"/>
                        </a:xfrm>
                        <a:prstGeom prst="rect">
                          <a:avLst/>
                        </a:prstGeom>
                        <a:solidFill>
                          <a:schemeClr val="bg1"/>
                        </a:solidFill>
                        <a:ln>
                          <a:solidFill>
                            <a:schemeClr val="tx1"/>
                          </a:solidFill>
                        </a:ln>
                      </p:spPr>
                      <p:txBody>
                        <a:bodyPr wrap="square" lIns="36000" tIns="36000" rIns="36000" bIns="36000" rtlCol="0">
                          <a:spAutoFit/>
                        </a:bodyPr>
                        <a:lstStyle/>
                        <a:p>
                          <a:pPr defTabSz="457200"/>
                          <a:r>
                            <a:rPr lang="ja-JP" altLang="en-US" sz="1100" dirty="0">
                              <a:solidFill>
                                <a:prstClr val="black"/>
                              </a:solidFill>
                              <a:latin typeface="Meiryo UI" panose="020B0604030504040204" pitchFamily="50" charset="-128"/>
                              <a:ea typeface="Meiryo UI" panose="020B0604030504040204" pitchFamily="50" charset="-128"/>
                            </a:rPr>
                            <a:t>コールセンター</a:t>
                          </a:r>
                        </a:p>
                      </p:txBody>
                    </p:sp>
                    <p:sp>
                      <p:nvSpPr>
                        <p:cNvPr id="72" name="矢印: 右 71">
                          <a:extLst>
                            <a:ext uri="{FF2B5EF4-FFF2-40B4-BE49-F238E27FC236}">
                              <a16:creationId xmlns:a16="http://schemas.microsoft.com/office/drawing/2014/main" id="{8C8DC9ED-0A93-B9A0-580F-0F18CC4B6C1F}"/>
                            </a:ext>
                          </a:extLst>
                        </p:cNvPr>
                        <p:cNvSpPr/>
                        <p:nvPr/>
                      </p:nvSpPr>
                      <p:spPr>
                        <a:xfrm>
                          <a:off x="6130738" y="5569686"/>
                          <a:ext cx="1243857" cy="1022653"/>
                        </a:xfrm>
                        <a:prstGeom prst="rightArrow">
                          <a:avLst/>
                        </a:prstGeom>
                        <a:gradFill>
                          <a:gsLst>
                            <a:gs pos="0">
                              <a:srgbClr val="E6CDFF"/>
                            </a:gs>
                            <a:gs pos="50000">
                              <a:srgbClr val="E6CDFF"/>
                            </a:gs>
                            <a:gs pos="100000">
                              <a:srgbClr val="E6CDFF"/>
                            </a:gs>
                          </a:gsLst>
                        </a:gra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ja-JP" altLang="en-US" sz="1400" b="1" dirty="0">
                              <a:solidFill>
                                <a:prstClr val="black"/>
                              </a:solidFill>
                              <a:latin typeface="Meiryo UI" panose="020B0604030504040204" pitchFamily="50" charset="-128"/>
                              <a:ea typeface="Meiryo UI" panose="020B0604030504040204" pitchFamily="50" charset="-128"/>
                            </a:rPr>
                            <a:t>保有個人情報等の取扱いを再委託</a:t>
                          </a:r>
                        </a:p>
                      </p:txBody>
                    </p:sp>
                    <p:sp>
                      <p:nvSpPr>
                        <p:cNvPr id="73" name="テキスト ボックス 72">
                          <a:extLst>
                            <a:ext uri="{FF2B5EF4-FFF2-40B4-BE49-F238E27FC236}">
                              <a16:creationId xmlns:a16="http://schemas.microsoft.com/office/drawing/2014/main" id="{48F0E1D7-C566-AA52-F7A3-72508D60F9F0}"/>
                            </a:ext>
                          </a:extLst>
                        </p:cNvPr>
                        <p:cNvSpPr txBox="1"/>
                        <p:nvPr/>
                      </p:nvSpPr>
                      <p:spPr>
                        <a:xfrm>
                          <a:off x="6781761" y="4748545"/>
                          <a:ext cx="688256" cy="257369"/>
                        </a:xfrm>
                        <a:prstGeom prst="rect">
                          <a:avLst/>
                        </a:prstGeom>
                        <a:solidFill>
                          <a:schemeClr val="bg1"/>
                        </a:solidFill>
                        <a:ln>
                          <a:solidFill>
                            <a:schemeClr val="tx1"/>
                          </a:solidFill>
                        </a:ln>
                      </p:spPr>
                      <p:txBody>
                        <a:bodyPr wrap="none" lIns="36000" tIns="36000" rIns="36000" bIns="36000" rtlCol="0">
                          <a:spAutoFit/>
                        </a:bodyPr>
                        <a:lstStyle/>
                        <a:p>
                          <a:pPr defTabSz="457200"/>
                          <a:r>
                            <a:rPr lang="ja-JP" altLang="en-US" sz="1200" dirty="0">
                              <a:solidFill>
                                <a:prstClr val="black"/>
                              </a:solidFill>
                              <a:latin typeface="Meiryo UI" panose="020B0604030504040204" pitchFamily="50" charset="-128"/>
                              <a:ea typeface="Meiryo UI" panose="020B0604030504040204" pitchFamily="50" charset="-128"/>
                            </a:rPr>
                            <a:t>保守拠点</a:t>
                          </a:r>
                        </a:p>
                      </p:txBody>
                    </p:sp>
                    <p:pic>
                      <p:nvPicPr>
                        <p:cNvPr id="79" name="図 78">
                          <a:extLst>
                            <a:ext uri="{FF2B5EF4-FFF2-40B4-BE49-F238E27FC236}">
                              <a16:creationId xmlns:a16="http://schemas.microsoft.com/office/drawing/2014/main" id="{F00F4E7A-78C9-989C-2202-41F3EE5BC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059" y="5247645"/>
                          <a:ext cx="670800" cy="638857"/>
                        </a:xfrm>
                        <a:prstGeom prst="rect">
                          <a:avLst/>
                        </a:prstGeom>
                      </p:spPr>
                    </p:pic>
                    <p:pic>
                      <p:nvPicPr>
                        <p:cNvPr id="80" name="図 79">
                          <a:extLst>
                            <a:ext uri="{FF2B5EF4-FFF2-40B4-BE49-F238E27FC236}">
                              <a16:creationId xmlns:a16="http://schemas.microsoft.com/office/drawing/2014/main" id="{2AD34421-C798-1091-7579-5739F92C6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179" y="5255077"/>
                          <a:ext cx="638952" cy="608525"/>
                        </a:xfrm>
                        <a:prstGeom prst="rect">
                          <a:avLst/>
                        </a:prstGeom>
                      </p:spPr>
                    </p:pic>
                    <p:sp>
                      <p:nvSpPr>
                        <p:cNvPr id="81" name="テキスト ボックス 80">
                          <a:extLst>
                            <a:ext uri="{FF2B5EF4-FFF2-40B4-BE49-F238E27FC236}">
                              <a16:creationId xmlns:a16="http://schemas.microsoft.com/office/drawing/2014/main" id="{BADD3D3E-C32B-F917-0B26-DBAAF29C4B9B}"/>
                            </a:ext>
                          </a:extLst>
                        </p:cNvPr>
                        <p:cNvSpPr txBox="1"/>
                        <p:nvPr/>
                      </p:nvSpPr>
                      <p:spPr>
                        <a:xfrm>
                          <a:off x="7405648" y="5870427"/>
                          <a:ext cx="864022" cy="276999"/>
                        </a:xfrm>
                        <a:prstGeom prst="rect">
                          <a:avLst/>
                        </a:prstGeom>
                        <a:noFill/>
                      </p:spPr>
                      <p:txBody>
                        <a:bodyPr wrap="squar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保守端末</a:t>
                          </a:r>
                        </a:p>
                      </p:txBody>
                    </p:sp>
                    <p:sp>
                      <p:nvSpPr>
                        <p:cNvPr id="82" name="テキスト ボックス 81">
                          <a:extLst>
                            <a:ext uri="{FF2B5EF4-FFF2-40B4-BE49-F238E27FC236}">
                              <a16:creationId xmlns:a16="http://schemas.microsoft.com/office/drawing/2014/main" id="{810E6CFF-8D10-CC0D-549F-1E8ECE74F10D}"/>
                            </a:ext>
                          </a:extLst>
                        </p:cNvPr>
                        <p:cNvSpPr txBox="1"/>
                        <p:nvPr/>
                      </p:nvSpPr>
                      <p:spPr>
                        <a:xfrm>
                          <a:off x="5127597" y="5908773"/>
                          <a:ext cx="993939" cy="276999"/>
                        </a:xfrm>
                        <a:prstGeom prst="rect">
                          <a:avLst/>
                        </a:prstGeom>
                        <a:noFill/>
                      </p:spPr>
                      <p:txBody>
                        <a:bodyPr wrap="squar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管理者端末</a:t>
                          </a:r>
                        </a:p>
                      </p:txBody>
                    </p:sp>
                  </p:grpSp>
                </p:grpSp>
                <p:grpSp>
                  <p:nvGrpSpPr>
                    <p:cNvPr id="139" name="グループ化 138">
                      <a:extLst>
                        <a:ext uri="{FF2B5EF4-FFF2-40B4-BE49-F238E27FC236}">
                          <a16:creationId xmlns:a16="http://schemas.microsoft.com/office/drawing/2014/main" id="{17FCA4A5-B05B-E208-7C00-47FEDDF35D96}"/>
                        </a:ext>
                      </a:extLst>
                    </p:cNvPr>
                    <p:cNvGrpSpPr/>
                    <p:nvPr/>
                  </p:nvGrpSpPr>
                  <p:grpSpPr>
                    <a:xfrm>
                      <a:off x="5123293" y="3356469"/>
                      <a:ext cx="2117968" cy="1813995"/>
                      <a:chOff x="5123293" y="3356469"/>
                      <a:chExt cx="2117968" cy="1813995"/>
                    </a:xfrm>
                  </p:grpSpPr>
                  <p:grpSp>
                    <p:nvGrpSpPr>
                      <p:cNvPr id="88" name="グループ化 87">
                        <a:extLst>
                          <a:ext uri="{FF2B5EF4-FFF2-40B4-BE49-F238E27FC236}">
                            <a16:creationId xmlns:a16="http://schemas.microsoft.com/office/drawing/2014/main" id="{BE46B348-4F97-CC31-C715-E4DD92A31A7A}"/>
                          </a:ext>
                        </a:extLst>
                      </p:cNvPr>
                      <p:cNvGrpSpPr/>
                      <p:nvPr/>
                    </p:nvGrpSpPr>
                    <p:grpSpPr>
                      <a:xfrm>
                        <a:off x="5123293" y="4108040"/>
                        <a:ext cx="2117968" cy="1062424"/>
                        <a:chOff x="5309561" y="4108040"/>
                        <a:chExt cx="2117968" cy="1062424"/>
                      </a:xfrm>
                    </p:grpSpPr>
                    <p:cxnSp>
                      <p:nvCxnSpPr>
                        <p:cNvPr id="8" name="直線矢印コネクタ 7">
                          <a:extLst>
                            <a:ext uri="{FF2B5EF4-FFF2-40B4-BE49-F238E27FC236}">
                              <a16:creationId xmlns:a16="http://schemas.microsoft.com/office/drawing/2014/main" id="{2E466DE8-EA33-2A02-ED43-6858ACC7ACDE}"/>
                            </a:ext>
                          </a:extLst>
                        </p:cNvPr>
                        <p:cNvCxnSpPr>
                          <a:cxnSpLocks/>
                        </p:cNvCxnSpPr>
                        <p:nvPr/>
                      </p:nvCxnSpPr>
                      <p:spPr>
                        <a:xfrm rot="5400000">
                          <a:off x="5284256" y="4133345"/>
                          <a:ext cx="1062424" cy="1011814"/>
                        </a:xfrm>
                        <a:prstGeom prst="bentConnector3">
                          <a:avLst>
                            <a:gd name="adj1" fmla="val 4721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7">
                          <a:extLst>
                            <a:ext uri="{FF2B5EF4-FFF2-40B4-BE49-F238E27FC236}">
                              <a16:creationId xmlns:a16="http://schemas.microsoft.com/office/drawing/2014/main" id="{58A528B6-DBC4-DDF9-6846-8A6D4F91CBE5}"/>
                            </a:ext>
                          </a:extLst>
                        </p:cNvPr>
                        <p:cNvCxnSpPr>
                          <a:cxnSpLocks/>
                        </p:cNvCxnSpPr>
                        <p:nvPr/>
                      </p:nvCxnSpPr>
                      <p:spPr>
                        <a:xfrm>
                          <a:off x="6336002" y="4613592"/>
                          <a:ext cx="1091527" cy="535628"/>
                        </a:xfrm>
                        <a:prstGeom prst="bentConnector3">
                          <a:avLst>
                            <a:gd name="adj1" fmla="val 98867"/>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グループ化 104">
                        <a:extLst>
                          <a:ext uri="{FF2B5EF4-FFF2-40B4-BE49-F238E27FC236}">
                            <a16:creationId xmlns:a16="http://schemas.microsoft.com/office/drawing/2014/main" id="{DA7A95DF-C350-4E4C-2B61-B8E6B83DA164}"/>
                          </a:ext>
                        </a:extLst>
                      </p:cNvPr>
                      <p:cNvGrpSpPr/>
                      <p:nvPr/>
                    </p:nvGrpSpPr>
                    <p:grpSpPr>
                      <a:xfrm>
                        <a:off x="5761360" y="3356469"/>
                        <a:ext cx="724839" cy="693432"/>
                        <a:chOff x="5956093" y="3356469"/>
                        <a:chExt cx="724839" cy="693432"/>
                      </a:xfrm>
                    </p:grpSpPr>
                    <p:pic>
                      <p:nvPicPr>
                        <p:cNvPr id="103" name="図 102">
                          <a:extLst>
                            <a:ext uri="{FF2B5EF4-FFF2-40B4-BE49-F238E27FC236}">
                              <a16:creationId xmlns:a16="http://schemas.microsoft.com/office/drawing/2014/main" id="{024F8322-9CAC-61B4-65E3-2C0BBC8D49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6093" y="3356469"/>
                          <a:ext cx="359557" cy="693432"/>
                        </a:xfrm>
                        <a:prstGeom prst="rect">
                          <a:avLst/>
                        </a:prstGeom>
                      </p:spPr>
                    </p:pic>
                    <p:pic>
                      <p:nvPicPr>
                        <p:cNvPr id="104" name="図 103">
                          <a:extLst>
                            <a:ext uri="{FF2B5EF4-FFF2-40B4-BE49-F238E27FC236}">
                              <a16:creationId xmlns:a16="http://schemas.microsoft.com/office/drawing/2014/main" id="{7E9F7D46-1B1A-8E4B-D9D6-483A2B022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1375" y="3356469"/>
                          <a:ext cx="359557" cy="693432"/>
                        </a:xfrm>
                        <a:prstGeom prst="rect">
                          <a:avLst/>
                        </a:prstGeom>
                      </p:spPr>
                    </p:pic>
                  </p:grpSp>
                </p:grpSp>
              </p:grpSp>
              <p:grpSp>
                <p:nvGrpSpPr>
                  <p:cNvPr id="137" name="グループ化 136">
                    <a:extLst>
                      <a:ext uri="{FF2B5EF4-FFF2-40B4-BE49-F238E27FC236}">
                        <a16:creationId xmlns:a16="http://schemas.microsoft.com/office/drawing/2014/main" id="{357A1828-65FA-EBA7-0764-BD013C45CBF3}"/>
                      </a:ext>
                    </a:extLst>
                  </p:cNvPr>
                  <p:cNvGrpSpPr/>
                  <p:nvPr/>
                </p:nvGrpSpPr>
                <p:grpSpPr>
                  <a:xfrm>
                    <a:off x="7742141" y="4863086"/>
                    <a:ext cx="2660687" cy="1192051"/>
                    <a:chOff x="7742141" y="4863086"/>
                    <a:chExt cx="2660687" cy="1192051"/>
                  </a:xfrm>
                </p:grpSpPr>
                <p:grpSp>
                  <p:nvGrpSpPr>
                    <p:cNvPr id="136" name="グループ化 135">
                      <a:extLst>
                        <a:ext uri="{FF2B5EF4-FFF2-40B4-BE49-F238E27FC236}">
                          <a16:creationId xmlns:a16="http://schemas.microsoft.com/office/drawing/2014/main" id="{002E8751-188A-55BB-B356-637BC4CAC72F}"/>
                        </a:ext>
                      </a:extLst>
                    </p:cNvPr>
                    <p:cNvGrpSpPr/>
                    <p:nvPr/>
                  </p:nvGrpSpPr>
                  <p:grpSpPr>
                    <a:xfrm>
                      <a:off x="7742141" y="5058633"/>
                      <a:ext cx="1307692" cy="971038"/>
                      <a:chOff x="7742141" y="5058633"/>
                      <a:chExt cx="1307692" cy="971038"/>
                    </a:xfrm>
                  </p:grpSpPr>
                  <p:pic>
                    <p:nvPicPr>
                      <p:cNvPr id="117" name="図 116">
                        <a:extLst>
                          <a:ext uri="{FF2B5EF4-FFF2-40B4-BE49-F238E27FC236}">
                            <a16:creationId xmlns:a16="http://schemas.microsoft.com/office/drawing/2014/main" id="{FE1A0100-D506-BE8F-8AA4-99E9B1F99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2141" y="5200141"/>
                        <a:ext cx="590294" cy="829530"/>
                      </a:xfrm>
                      <a:prstGeom prst="rect">
                        <a:avLst/>
                      </a:prstGeom>
                    </p:spPr>
                  </p:pic>
                  <p:grpSp>
                    <p:nvGrpSpPr>
                      <p:cNvPr id="68" name="グループ化 67">
                        <a:extLst>
                          <a:ext uri="{FF2B5EF4-FFF2-40B4-BE49-F238E27FC236}">
                            <a16:creationId xmlns:a16="http://schemas.microsoft.com/office/drawing/2014/main" id="{340D0473-5315-BBDA-EA89-6012D7912402}"/>
                          </a:ext>
                        </a:extLst>
                      </p:cNvPr>
                      <p:cNvGrpSpPr/>
                      <p:nvPr/>
                    </p:nvGrpSpPr>
                    <p:grpSpPr>
                      <a:xfrm>
                        <a:off x="8278484" y="5058633"/>
                        <a:ext cx="771349" cy="594685"/>
                        <a:chOff x="6632995" y="3856524"/>
                        <a:chExt cx="1207574" cy="835458"/>
                      </a:xfrm>
                    </p:grpSpPr>
                    <p:pic>
                      <p:nvPicPr>
                        <p:cNvPr id="51" name="図 50">
                          <a:extLst>
                            <a:ext uri="{FF2B5EF4-FFF2-40B4-BE49-F238E27FC236}">
                              <a16:creationId xmlns:a16="http://schemas.microsoft.com/office/drawing/2014/main" id="{55EDBF53-29E1-47E4-913A-534EEC19B8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2995" y="3856524"/>
                          <a:ext cx="740087" cy="835458"/>
                        </a:xfrm>
                        <a:prstGeom prst="rect">
                          <a:avLst/>
                        </a:prstGeom>
                      </p:spPr>
                    </p:pic>
                    <p:pic>
                      <p:nvPicPr>
                        <p:cNvPr id="47" name="図 46">
                          <a:extLst>
                            <a:ext uri="{FF2B5EF4-FFF2-40B4-BE49-F238E27FC236}">
                              <a16:creationId xmlns:a16="http://schemas.microsoft.com/office/drawing/2014/main" id="{45074838-634A-4DA2-9610-A18EC05C14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4905" y="4214523"/>
                          <a:ext cx="655664" cy="466428"/>
                        </a:xfrm>
                        <a:prstGeom prst="rect">
                          <a:avLst/>
                        </a:prstGeom>
                      </p:spPr>
                    </p:pic>
                  </p:grpSp>
                </p:grpSp>
                <p:grpSp>
                  <p:nvGrpSpPr>
                    <p:cNvPr id="135" name="グループ化 134">
                      <a:extLst>
                        <a:ext uri="{FF2B5EF4-FFF2-40B4-BE49-F238E27FC236}">
                          <a16:creationId xmlns:a16="http://schemas.microsoft.com/office/drawing/2014/main" id="{AB5C7199-4CAD-0162-D1B9-4CF5FD4A4C6E}"/>
                        </a:ext>
                      </a:extLst>
                    </p:cNvPr>
                    <p:cNvGrpSpPr/>
                    <p:nvPr/>
                  </p:nvGrpSpPr>
                  <p:grpSpPr>
                    <a:xfrm>
                      <a:off x="8715455" y="4863086"/>
                      <a:ext cx="1687373" cy="1192051"/>
                      <a:chOff x="8715455" y="4863086"/>
                      <a:chExt cx="1687373" cy="1192051"/>
                    </a:xfrm>
                  </p:grpSpPr>
                  <p:cxnSp>
                    <p:nvCxnSpPr>
                      <p:cNvPr id="120" name="直線矢印コネクタ 119">
                        <a:extLst>
                          <a:ext uri="{FF2B5EF4-FFF2-40B4-BE49-F238E27FC236}">
                            <a16:creationId xmlns:a16="http://schemas.microsoft.com/office/drawing/2014/main" id="{C1E23ED6-AEE0-B888-1BA1-A08B76EFCF8A}"/>
                          </a:ext>
                        </a:extLst>
                      </p:cNvPr>
                      <p:cNvCxnSpPr>
                        <a:cxnSpLocks/>
                      </p:cNvCxnSpPr>
                      <p:nvPr/>
                    </p:nvCxnSpPr>
                    <p:spPr>
                      <a:xfrm>
                        <a:off x="8715455" y="5213939"/>
                        <a:ext cx="1034860" cy="0"/>
                      </a:xfrm>
                      <a:prstGeom prst="straightConnector1">
                        <a:avLst/>
                      </a:prstGeom>
                      <a:ln w="95250">
                        <a:solidFill>
                          <a:schemeClr val="tx1"/>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66" name="星: 10 pt 65">
                        <a:extLst>
                          <a:ext uri="{FF2B5EF4-FFF2-40B4-BE49-F238E27FC236}">
                            <a16:creationId xmlns:a16="http://schemas.microsoft.com/office/drawing/2014/main" id="{2D5B4010-37D8-4CF4-8304-2C0A4555EE23}"/>
                          </a:ext>
                        </a:extLst>
                      </p:cNvPr>
                      <p:cNvSpPr/>
                      <p:nvPr/>
                    </p:nvSpPr>
                    <p:spPr>
                      <a:xfrm>
                        <a:off x="9201354" y="5378207"/>
                        <a:ext cx="1201474" cy="676930"/>
                      </a:xfrm>
                      <a:prstGeom prst="star10">
                        <a:avLst>
                          <a:gd name="adj" fmla="val 32077"/>
                          <a:gd name="hf" fmla="val 105146"/>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ja-JP" altLang="en-US" sz="1400" b="1" dirty="0">
                            <a:solidFill>
                              <a:prstClr val="white"/>
                            </a:solidFill>
                            <a:latin typeface="Meiryo UI" panose="020B0604030504040204" pitchFamily="50" charset="-128"/>
                            <a:ea typeface="Meiryo UI" panose="020B0604030504040204" pitchFamily="50" charset="-128"/>
                          </a:rPr>
                          <a:t>外部流出</a:t>
                        </a:r>
                        <a:endParaRPr lang="en-US" altLang="ja-JP" sz="1400" b="1" dirty="0">
                          <a:solidFill>
                            <a:prstClr val="white"/>
                          </a:solidFill>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7B1523B0-70D5-41E3-336A-4763BF90150F}"/>
                          </a:ext>
                        </a:extLst>
                      </p:cNvPr>
                      <p:cNvSpPr txBox="1"/>
                      <p:nvPr/>
                    </p:nvSpPr>
                    <p:spPr>
                      <a:xfrm>
                        <a:off x="8784043" y="4863086"/>
                        <a:ext cx="822661" cy="307777"/>
                      </a:xfrm>
                      <a:prstGeom prst="rect">
                        <a:avLst/>
                      </a:prstGeom>
                      <a:noFill/>
                    </p:spPr>
                    <p:txBody>
                      <a:bodyPr wrap="none" rtlCol="0">
                        <a:spAutoFit/>
                      </a:bodyPr>
                      <a:lstStyle/>
                      <a:p>
                        <a:pPr defTabSz="457200"/>
                        <a:r>
                          <a:rPr lang="ja-JP" altLang="en-US" sz="1400" b="1" dirty="0">
                            <a:solidFill>
                              <a:prstClr val="black"/>
                            </a:solidFill>
                            <a:latin typeface="Meiryo UI" panose="020B0604030504040204" pitchFamily="50" charset="-128"/>
                            <a:ea typeface="Meiryo UI" panose="020B0604030504040204" pitchFamily="50" charset="-128"/>
                          </a:rPr>
                          <a:t>持ち出し</a:t>
                        </a:r>
                      </a:p>
                    </p:txBody>
                  </p:sp>
                </p:grpSp>
              </p:grpSp>
            </p:grpSp>
          </p:grpSp>
          <p:grpSp>
            <p:nvGrpSpPr>
              <p:cNvPr id="114" name="グループ化 113">
                <a:extLst>
                  <a:ext uri="{FF2B5EF4-FFF2-40B4-BE49-F238E27FC236}">
                    <a16:creationId xmlns:a16="http://schemas.microsoft.com/office/drawing/2014/main" id="{D10926D0-ED03-C193-07E1-18983F483979}"/>
                  </a:ext>
                </a:extLst>
              </p:cNvPr>
              <p:cNvGrpSpPr/>
              <p:nvPr/>
            </p:nvGrpSpPr>
            <p:grpSpPr>
              <a:xfrm>
                <a:off x="3533126" y="3238379"/>
                <a:ext cx="949862" cy="744401"/>
                <a:chOff x="3052808" y="4490934"/>
                <a:chExt cx="949862" cy="744401"/>
              </a:xfrm>
            </p:grpSpPr>
            <p:pic>
              <p:nvPicPr>
                <p:cNvPr id="115" name="図 114">
                  <a:extLst>
                    <a:ext uri="{FF2B5EF4-FFF2-40B4-BE49-F238E27FC236}">
                      <a16:creationId xmlns:a16="http://schemas.microsoft.com/office/drawing/2014/main" id="{98479F32-D7D9-C667-9794-0FF701E325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6" name="テキスト ボックス 115">
                  <a:extLst>
                    <a:ext uri="{FF2B5EF4-FFF2-40B4-BE49-F238E27FC236}">
                      <a16:creationId xmlns:a16="http://schemas.microsoft.com/office/drawing/2014/main" id="{7F431E53-1AAD-922D-46D0-15D5B9000B4B}"/>
                    </a:ext>
                  </a:extLst>
                </p:cNvPr>
                <p:cNvSpPr txBox="1"/>
                <p:nvPr/>
              </p:nvSpPr>
              <p:spPr>
                <a:xfrm>
                  <a:off x="3052808" y="4866003"/>
                  <a:ext cx="949862" cy="369332"/>
                </a:xfrm>
                <a:prstGeom prst="rect">
                  <a:avLst/>
                </a:prstGeom>
                <a:noFill/>
              </p:spPr>
              <p:txBody>
                <a:bodyPr wrap="square" rtlCol="0">
                  <a:spAutoFit/>
                </a:bodyPr>
                <a:lstStyle/>
                <a:p>
                  <a:pPr defTabSz="457200"/>
                  <a:r>
                    <a:rPr lang="ja-JP" altLang="en-US" sz="900" b="1" dirty="0">
                      <a:solidFill>
                        <a:prstClr val="black"/>
                      </a:solidFill>
                      <a:latin typeface="Meiryo UI" panose="020B0604030504040204" pitchFamily="50" charset="-128"/>
                      <a:ea typeface="Meiryo UI" panose="020B0604030504040204" pitchFamily="50" charset="-128"/>
                    </a:rPr>
                    <a:t>サービス</a:t>
                  </a:r>
                  <a:endParaRPr lang="en-US" altLang="ja-JP" sz="900" b="1" dirty="0">
                    <a:solidFill>
                      <a:prstClr val="black"/>
                    </a:solidFill>
                    <a:latin typeface="Meiryo UI" panose="020B0604030504040204" pitchFamily="50" charset="-128"/>
                    <a:ea typeface="Meiryo UI" panose="020B0604030504040204" pitchFamily="50" charset="-128"/>
                  </a:endParaRPr>
                </a:p>
                <a:p>
                  <a:pPr defTabSz="457200"/>
                  <a:r>
                    <a:rPr lang="ja-JP" altLang="en-US" sz="900" b="1" dirty="0">
                      <a:solidFill>
                        <a:prstClr val="black"/>
                      </a:solidFill>
                      <a:latin typeface="Meiryo UI" panose="020B0604030504040204" pitchFamily="50" charset="-128"/>
                      <a:ea typeface="Meiryo UI" panose="020B0604030504040204" pitchFamily="50" charset="-128"/>
                    </a:rPr>
                    <a:t>対象者リスト</a:t>
                  </a:r>
                </a:p>
              </p:txBody>
            </p:sp>
          </p:grpSp>
          <p:sp>
            <p:nvSpPr>
              <p:cNvPr id="30" name="テキスト ボックス 29">
                <a:extLst>
                  <a:ext uri="{FF2B5EF4-FFF2-40B4-BE49-F238E27FC236}">
                    <a16:creationId xmlns:a16="http://schemas.microsoft.com/office/drawing/2014/main" id="{01BE1E7A-3964-4D41-B30B-EB9A7C8BD133}"/>
                  </a:ext>
                </a:extLst>
              </p:cNvPr>
              <p:cNvSpPr txBox="1"/>
              <p:nvPr/>
            </p:nvSpPr>
            <p:spPr>
              <a:xfrm>
                <a:off x="4372424" y="5858382"/>
                <a:ext cx="800219" cy="276999"/>
              </a:xfrm>
              <a:prstGeom prst="rect">
                <a:avLst/>
              </a:prstGeom>
              <a:noFill/>
            </p:spPr>
            <p:txBody>
              <a:bodyPr wrap="non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派遣社員</a:t>
                </a:r>
              </a:p>
            </p:txBody>
          </p:sp>
        </p:grpSp>
        <p:grpSp>
          <p:nvGrpSpPr>
            <p:cNvPr id="111" name="グループ化 110">
              <a:extLst>
                <a:ext uri="{FF2B5EF4-FFF2-40B4-BE49-F238E27FC236}">
                  <a16:creationId xmlns:a16="http://schemas.microsoft.com/office/drawing/2014/main" id="{29320C98-AE6D-9A73-73EE-041F4A97CB30}"/>
                </a:ext>
              </a:extLst>
            </p:cNvPr>
            <p:cNvGrpSpPr/>
            <p:nvPr/>
          </p:nvGrpSpPr>
          <p:grpSpPr>
            <a:xfrm>
              <a:off x="1329779" y="5005837"/>
              <a:ext cx="949862" cy="733361"/>
              <a:chOff x="3043621" y="4490934"/>
              <a:chExt cx="949862" cy="733361"/>
            </a:xfrm>
          </p:grpSpPr>
          <p:pic>
            <p:nvPicPr>
              <p:cNvPr id="112" name="図 111">
                <a:extLst>
                  <a:ext uri="{FF2B5EF4-FFF2-40B4-BE49-F238E27FC236}">
                    <a16:creationId xmlns:a16="http://schemas.microsoft.com/office/drawing/2014/main" id="{5B43C225-CDEB-FC7F-7B1B-52F22C15C0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03958" y="4490934"/>
                <a:ext cx="637721" cy="393742"/>
              </a:xfrm>
              <a:prstGeom prst="rect">
                <a:avLst/>
              </a:prstGeom>
            </p:spPr>
          </p:pic>
          <p:sp>
            <p:nvSpPr>
              <p:cNvPr id="113" name="テキスト ボックス 112">
                <a:extLst>
                  <a:ext uri="{FF2B5EF4-FFF2-40B4-BE49-F238E27FC236}">
                    <a16:creationId xmlns:a16="http://schemas.microsoft.com/office/drawing/2014/main" id="{77CDBAAD-F69F-B324-BD75-AC8FC7CB055D}"/>
                  </a:ext>
                </a:extLst>
              </p:cNvPr>
              <p:cNvSpPr txBox="1"/>
              <p:nvPr/>
            </p:nvSpPr>
            <p:spPr>
              <a:xfrm>
                <a:off x="3043621" y="4854963"/>
                <a:ext cx="949862" cy="369332"/>
              </a:xfrm>
              <a:prstGeom prst="rect">
                <a:avLst/>
              </a:prstGeom>
              <a:noFill/>
            </p:spPr>
            <p:txBody>
              <a:bodyPr wrap="square" rtlCol="0">
                <a:spAutoFit/>
              </a:bodyPr>
              <a:lstStyle/>
              <a:p>
                <a:pPr defTabSz="457200"/>
                <a:r>
                  <a:rPr lang="ja-JP" altLang="en-US" sz="900" b="1" dirty="0">
                    <a:solidFill>
                      <a:prstClr val="black"/>
                    </a:solidFill>
                    <a:latin typeface="Meiryo UI" panose="020B0604030504040204" pitchFamily="50" charset="-128"/>
                    <a:ea typeface="Meiryo UI" panose="020B0604030504040204" pitchFamily="50" charset="-128"/>
                  </a:rPr>
                  <a:t>サービス</a:t>
                </a:r>
                <a:endParaRPr lang="en-US" altLang="ja-JP" sz="900" b="1" dirty="0">
                  <a:solidFill>
                    <a:prstClr val="black"/>
                  </a:solidFill>
                  <a:latin typeface="Meiryo UI" panose="020B0604030504040204" pitchFamily="50" charset="-128"/>
                  <a:ea typeface="Meiryo UI" panose="020B0604030504040204" pitchFamily="50" charset="-128"/>
                </a:endParaRPr>
              </a:p>
              <a:p>
                <a:pPr defTabSz="457200"/>
                <a:r>
                  <a:rPr lang="ja-JP" altLang="en-US" sz="900" b="1" dirty="0">
                    <a:solidFill>
                      <a:prstClr val="black"/>
                    </a:solidFill>
                    <a:latin typeface="Meiryo UI" panose="020B0604030504040204" pitchFamily="50" charset="-128"/>
                    <a:ea typeface="Meiryo UI" panose="020B0604030504040204" pitchFamily="50" charset="-128"/>
                  </a:rPr>
                  <a:t>対象者リスト</a:t>
                </a:r>
              </a:p>
            </p:txBody>
          </p:sp>
        </p:grpSp>
      </p:grpSp>
      <p:sp>
        <p:nvSpPr>
          <p:cNvPr id="9" name="吹き出し: 四角形 8">
            <a:extLst>
              <a:ext uri="{FF2B5EF4-FFF2-40B4-BE49-F238E27FC236}">
                <a16:creationId xmlns:a16="http://schemas.microsoft.com/office/drawing/2014/main" id="{A9570BDE-EB3D-71AC-F5E9-A8C2319E1511}"/>
              </a:ext>
            </a:extLst>
          </p:cNvPr>
          <p:cNvSpPr/>
          <p:nvPr/>
        </p:nvSpPr>
        <p:spPr>
          <a:xfrm>
            <a:off x="2181878" y="3430756"/>
            <a:ext cx="1513397" cy="1161953"/>
          </a:xfrm>
          <a:prstGeom prst="wedgeRectCallout">
            <a:avLst>
              <a:gd name="adj1" fmla="val 188163"/>
              <a:gd name="adj2" fmla="val 1822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再委託先の監督が不十分であった</a:t>
            </a:r>
            <a:endParaRPr lang="en-US" altLang="ja-JP" dirty="0">
              <a:solidFill>
                <a:prstClr val="white"/>
              </a:solidFill>
              <a:latin typeface="Meiryo UI" panose="020B0604030504040204" pitchFamily="50" charset="-128"/>
              <a:ea typeface="Meiryo UI" panose="020B0604030504040204" pitchFamily="50" charset="-128"/>
            </a:endParaRPr>
          </a:p>
        </p:txBody>
      </p:sp>
      <p:sp>
        <p:nvSpPr>
          <p:cNvPr id="19" name="吹き出し: 四角形 18">
            <a:extLst>
              <a:ext uri="{FF2B5EF4-FFF2-40B4-BE49-F238E27FC236}">
                <a16:creationId xmlns:a16="http://schemas.microsoft.com/office/drawing/2014/main" id="{D19CC1F5-0880-F02B-FEA5-97741DB8E7D2}"/>
              </a:ext>
            </a:extLst>
          </p:cNvPr>
          <p:cNvSpPr/>
          <p:nvPr/>
        </p:nvSpPr>
        <p:spPr>
          <a:xfrm>
            <a:off x="3541161" y="1926005"/>
            <a:ext cx="1783166" cy="1456434"/>
          </a:xfrm>
          <a:prstGeom prst="wedgeRectCallout">
            <a:avLst>
              <a:gd name="adj1" fmla="val 148524"/>
              <a:gd name="adj2" fmla="val 1973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規程に従わない私物の外部記録媒体の利用が行われていた</a:t>
            </a:r>
          </a:p>
        </p:txBody>
      </p:sp>
      <p:sp>
        <p:nvSpPr>
          <p:cNvPr id="20" name="吹き出し: 四角形 19">
            <a:extLst>
              <a:ext uri="{FF2B5EF4-FFF2-40B4-BE49-F238E27FC236}">
                <a16:creationId xmlns:a16="http://schemas.microsoft.com/office/drawing/2014/main" id="{07686067-9D94-D3BF-92A8-456B8623BB7A}"/>
              </a:ext>
            </a:extLst>
          </p:cNvPr>
          <p:cNvSpPr/>
          <p:nvPr/>
        </p:nvSpPr>
        <p:spPr>
          <a:xfrm>
            <a:off x="7534297" y="1387071"/>
            <a:ext cx="1928718" cy="1864278"/>
          </a:xfrm>
          <a:prstGeom prst="wedgeRectCallout">
            <a:avLst>
              <a:gd name="adj1" fmla="val -23732"/>
              <a:gd name="adj2" fmla="val 1299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システム管理者アカウントのアクセス制御やアクセス者の識別と認証が適切でなかった</a:t>
            </a:r>
          </a:p>
        </p:txBody>
      </p:sp>
      <p:sp>
        <p:nvSpPr>
          <p:cNvPr id="21" name="吹き出し: 四角形 20">
            <a:extLst>
              <a:ext uri="{FF2B5EF4-FFF2-40B4-BE49-F238E27FC236}">
                <a16:creationId xmlns:a16="http://schemas.microsoft.com/office/drawing/2014/main" id="{B3297F4C-45C5-5218-6BC4-4D6F90DC32BE}"/>
              </a:ext>
            </a:extLst>
          </p:cNvPr>
          <p:cNvSpPr/>
          <p:nvPr/>
        </p:nvSpPr>
        <p:spPr>
          <a:xfrm>
            <a:off x="9049969" y="3344336"/>
            <a:ext cx="1942637" cy="1377749"/>
          </a:xfrm>
          <a:prstGeom prst="wedgeRectCallout">
            <a:avLst>
              <a:gd name="adj1" fmla="val -52435"/>
              <a:gd name="adj2" fmla="val 872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私物の外部記録媒体の持込み・持ち出しのチェックや制限が不十分</a:t>
            </a:r>
            <a:endParaRPr lang="en-US" altLang="ja-JP" dirty="0">
              <a:solidFill>
                <a:prstClr val="white"/>
              </a:solidFill>
              <a:latin typeface="Meiryo UI" panose="020B0604030504040204" pitchFamily="50" charset="-128"/>
              <a:ea typeface="Meiryo UI" panose="020B0604030504040204" pitchFamily="50" charset="-128"/>
            </a:endParaRPr>
          </a:p>
        </p:txBody>
      </p:sp>
      <p:sp>
        <p:nvSpPr>
          <p:cNvPr id="23" name="吹き出し: 四角形 22">
            <a:extLst>
              <a:ext uri="{FF2B5EF4-FFF2-40B4-BE49-F238E27FC236}">
                <a16:creationId xmlns:a16="http://schemas.microsoft.com/office/drawing/2014/main" id="{28590EBD-015D-7703-A510-5F8C0550D8A3}"/>
              </a:ext>
            </a:extLst>
          </p:cNvPr>
          <p:cNvSpPr/>
          <p:nvPr/>
        </p:nvSpPr>
        <p:spPr>
          <a:xfrm>
            <a:off x="5385688" y="1554627"/>
            <a:ext cx="2075655" cy="1256790"/>
          </a:xfrm>
          <a:prstGeom prst="wedgeRectCallout">
            <a:avLst>
              <a:gd name="adj1" fmla="val 23308"/>
              <a:gd name="adj2" fmla="val 1855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ja-JP" altLang="en-US" dirty="0">
                <a:solidFill>
                  <a:prstClr val="white"/>
                </a:solidFill>
                <a:latin typeface="Meiryo UI" panose="020B0604030504040204" pitchFamily="50" charset="-128"/>
                <a:ea typeface="Meiryo UI" panose="020B0604030504040204" pitchFamily="50" charset="-128"/>
              </a:rPr>
              <a:t>アクセスログの分析・監視がされていなかった</a:t>
            </a:r>
          </a:p>
        </p:txBody>
      </p:sp>
      <p:sp>
        <p:nvSpPr>
          <p:cNvPr id="24" name="テキスト ボックス 23">
            <a:extLst>
              <a:ext uri="{FF2B5EF4-FFF2-40B4-BE49-F238E27FC236}">
                <a16:creationId xmlns:a16="http://schemas.microsoft.com/office/drawing/2014/main" id="{7FC5F752-B185-E43B-75BB-77DBF6727825}"/>
              </a:ext>
            </a:extLst>
          </p:cNvPr>
          <p:cNvSpPr txBox="1"/>
          <p:nvPr/>
        </p:nvSpPr>
        <p:spPr>
          <a:xfrm>
            <a:off x="8619166" y="5556635"/>
            <a:ext cx="682541" cy="646331"/>
          </a:xfrm>
          <a:prstGeom prst="rect">
            <a:avLst/>
          </a:prstGeom>
          <a:noFill/>
        </p:spPr>
        <p:txBody>
          <a:bodyPr wrap="square" rtlCol="0">
            <a:spAutoFit/>
          </a:bodyPr>
          <a:lstStyle/>
          <a:p>
            <a:pPr defTabSz="457200"/>
            <a:r>
              <a:rPr lang="ja-JP" altLang="en-US" sz="1200" b="1" dirty="0">
                <a:solidFill>
                  <a:prstClr val="black"/>
                </a:solidFill>
                <a:latin typeface="Meiryo UI" panose="020B0604030504040204" pitchFamily="50" charset="-128"/>
                <a:ea typeface="Meiryo UI" panose="020B0604030504040204" pitchFamily="50" charset="-128"/>
              </a:rPr>
              <a:t>私物の外部記録媒体</a:t>
            </a:r>
          </a:p>
        </p:txBody>
      </p:sp>
    </p:spTree>
    <p:extLst>
      <p:ext uri="{BB962C8B-B14F-4D97-AF65-F5344CB8AC3E}">
        <p14:creationId xmlns:p14="http://schemas.microsoft.com/office/powerpoint/2010/main" val="707394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事例④：従業員等による情報の持ち出し</a:t>
            </a:r>
          </a:p>
        </p:txBody>
      </p:sp>
      <p:sp>
        <p:nvSpPr>
          <p:cNvPr id="12" name="正方形/長方形 11"/>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Meiryo UI" panose="020B0604030504040204" pitchFamily="50" charset="-128"/>
                <a:ea typeface="Meiryo UI" panose="020B0604030504040204" pitchFamily="50" charset="-128"/>
              </a:rPr>
              <a:pPr defTabSz="457200"/>
              <a:t>44</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DC5E5AD3-51F9-4D48-83E0-84284ACD7698}"/>
              </a:ext>
            </a:extLst>
          </p:cNvPr>
          <p:cNvSpPr txBox="1">
            <a:spLocks/>
          </p:cNvSpPr>
          <p:nvPr/>
        </p:nvSpPr>
        <p:spPr>
          <a:xfrm>
            <a:off x="2003552" y="1796230"/>
            <a:ext cx="8497608" cy="1251770"/>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lgn="just">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私物の外部記録媒体を保守拠点等において不正に使用させないようにするための規律や手順を整備し、実際のルール通りに運用されているか確認する必要がある。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lgn="just">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システムへのアクセスログの分析や定期的な監査等を通じて、データの取扱状況等について適切な監視を実施する必要がある。</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lgn="just">
              <a:buClr>
                <a:prstClr val="black">
                  <a:lumMod val="65000"/>
                  <a:lumOff val="35000"/>
                </a:prstClr>
              </a:buClr>
              <a:buFont typeface="Wingdings" panose="05000000000000000000" pitchFamily="2" charset="2"/>
              <a:buChar char="l"/>
            </a:pPr>
            <a:endParaRPr lang="en-US" altLang="ja-JP" sz="1800" dirty="0">
              <a:solidFill>
                <a:prstClr val="black">
                  <a:lumMod val="85000"/>
                  <a:lumOff val="15000"/>
                </a:prstClr>
              </a:solidFill>
              <a:highlight>
                <a:srgbClr val="FFFF00"/>
              </a:highlight>
              <a:latin typeface="Meiryo UI" panose="020B0604030504040204" pitchFamily="50" charset="-128"/>
              <a:ea typeface="Meiryo UI" panose="020B0604030504040204" pitchFamily="50" charset="-128"/>
            </a:endParaRPr>
          </a:p>
        </p:txBody>
      </p:sp>
      <p:sp>
        <p:nvSpPr>
          <p:cNvPr id="19" name="コンテンツ プレースホルダー 2">
            <a:extLst>
              <a:ext uri="{FF2B5EF4-FFF2-40B4-BE49-F238E27FC236}">
                <a16:creationId xmlns:a16="http://schemas.microsoft.com/office/drawing/2014/main" id="{810EEAF2-CAB3-486F-8CBA-BA9287078799}"/>
              </a:ext>
            </a:extLst>
          </p:cNvPr>
          <p:cNvSpPr txBox="1">
            <a:spLocks/>
          </p:cNvSpPr>
          <p:nvPr/>
        </p:nvSpPr>
        <p:spPr>
          <a:xfrm>
            <a:off x="2003553" y="1451135"/>
            <a:ext cx="180049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注意ＰＯＩＮＴ</a:t>
            </a:r>
          </a:p>
        </p:txBody>
      </p:sp>
      <p:sp>
        <p:nvSpPr>
          <p:cNvPr id="20" name="コンテンツ プレースホルダー 2">
            <a:extLst>
              <a:ext uri="{FF2B5EF4-FFF2-40B4-BE49-F238E27FC236}">
                <a16:creationId xmlns:a16="http://schemas.microsoft.com/office/drawing/2014/main" id="{041CE99A-CC7A-4BAC-B047-8D62345F326C}"/>
              </a:ext>
            </a:extLst>
          </p:cNvPr>
          <p:cNvSpPr txBox="1">
            <a:spLocks/>
          </p:cNvSpPr>
          <p:nvPr/>
        </p:nvSpPr>
        <p:spPr>
          <a:xfrm>
            <a:off x="2003552" y="3449496"/>
            <a:ext cx="8497610" cy="3348368"/>
          </a:xfrm>
          <a:prstGeom prst="rect">
            <a:avLst/>
          </a:prstGeom>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体制や規律等の整備の徹底、適切な監視を実施する。</a:t>
            </a:r>
            <a:r>
              <a:rPr lang="zh-TW" altLang="en-US" sz="1400" dirty="0">
                <a:solidFill>
                  <a:prstClr val="black">
                    <a:lumMod val="85000"/>
                    <a:lumOff val="15000"/>
                  </a:prstClr>
                </a:solidFill>
                <a:latin typeface="Meiryo UI" panose="020B0604030504040204" pitchFamily="50" charset="-128"/>
                <a:ea typeface="Meiryo UI" panose="020B0604030504040204" pitchFamily="50" charset="-128"/>
              </a:rPr>
              <a:t>→組織的安全管理措置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私物の外部記録媒体の利用を必要最小限にし、情報端末への</a:t>
            </a: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接続や</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データの</a:t>
            </a: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書き出しが可能な者を管理職等に限定</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システム管理者のアカウントの付与を限定</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アクセスログの分析や外部主体による</a:t>
            </a: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監査等を実施</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pP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私物の外部記録媒体の持ち込みについての制限や確認</a:t>
            </a: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を行う。</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→物理的安全管理措置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適切なアクセス制御の方法手順を整備する。</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→技術的安全管理措置</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システム管理者のアカウントのアクセス制御</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を実施する。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保守端末へのデータのダウンロードを制御</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私物の外部記録媒体のシステムへの接続を制限</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委託先を適切に監督する。</a:t>
            </a:r>
            <a:endParaRPr lang="en-US" altLang="ja-JP" sz="1100" dirty="0">
              <a:solidFill>
                <a:prstClr val="black">
                  <a:lumMod val="85000"/>
                  <a:lumOff val="15000"/>
                </a:prstClr>
              </a:solidFill>
              <a:latin typeface="Meiryo UI" panose="020B0604030504040204" pitchFamily="50" charset="-128"/>
              <a:ea typeface="Meiryo UI" panose="020B0604030504040204" pitchFamily="50" charset="-128"/>
            </a:endParaRPr>
          </a:p>
          <a:p>
            <a:pPr marL="895350" lvl="1" indent="-442913">
              <a:buClr>
                <a:prstClr val="black">
                  <a:lumMod val="65000"/>
                  <a:lumOff val="35000"/>
                </a:prstClr>
              </a:buClr>
              <a:buFont typeface="Wingdings" panose="05000000000000000000" pitchFamily="2" charset="2"/>
              <a:buChar char="Ø"/>
            </a:pP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委託先の安全管理措置の実施状況を確認</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することや</a:t>
            </a:r>
            <a:r>
              <a:rPr lang="ja-JP" altLang="en-US" sz="1400" u="sng" dirty="0">
                <a:solidFill>
                  <a:prstClr val="black">
                    <a:lumMod val="85000"/>
                    <a:lumOff val="15000"/>
                  </a:prstClr>
                </a:solidFill>
                <a:latin typeface="Meiryo UI" panose="020B0604030504040204" pitchFamily="50" charset="-128"/>
                <a:ea typeface="Meiryo UI" panose="020B0604030504040204" pitchFamily="50" charset="-128"/>
              </a:rPr>
              <a:t>定期的な監査等を実施</a:t>
            </a:r>
            <a:r>
              <a:rPr lang="ja-JP" altLang="en-US" sz="1400" dirty="0">
                <a:solidFill>
                  <a:prstClr val="black">
                    <a:lumMod val="85000"/>
                    <a:lumOff val="15000"/>
                  </a:prstClr>
                </a:solidFill>
                <a:latin typeface="Meiryo UI" panose="020B0604030504040204" pitchFamily="50" charset="-128"/>
                <a:ea typeface="Meiryo UI" panose="020B0604030504040204" pitchFamily="50" charset="-128"/>
              </a:rPr>
              <a:t>する。</a:t>
            </a: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endParaRPr lang="en-US" altLang="ja-JP" sz="1400" dirty="0">
              <a:solidFill>
                <a:prstClr val="black">
                  <a:lumMod val="85000"/>
                  <a:lumOff val="15000"/>
                </a:prstClr>
              </a:solidFill>
              <a:latin typeface="Meiryo UI" panose="020B0604030504040204" pitchFamily="50" charset="-128"/>
              <a:ea typeface="Meiryo UI" panose="020B0604030504040204" pitchFamily="50" charset="-128"/>
            </a:endParaRPr>
          </a:p>
          <a:p>
            <a:pPr marL="452438" lvl="1" indent="-452438">
              <a:buClr>
                <a:prstClr val="black">
                  <a:lumMod val="65000"/>
                  <a:lumOff val="35000"/>
                </a:prstClr>
              </a:buClr>
              <a:buFont typeface="Wingdings" panose="05000000000000000000" pitchFamily="2" charset="2"/>
              <a:buChar char="l"/>
            </a:pPr>
            <a:endParaRPr lang="en-US" altLang="ja-JP" sz="1800" dirty="0">
              <a:solidFill>
                <a:prstClr val="black">
                  <a:lumMod val="85000"/>
                  <a:lumOff val="15000"/>
                </a:prstClr>
              </a:solidFill>
              <a:highlight>
                <a:srgbClr val="FFFF00"/>
              </a:highlight>
              <a:latin typeface="Meiryo UI" panose="020B0604030504040204" pitchFamily="50" charset="-128"/>
              <a:ea typeface="Meiryo UI" panose="020B0604030504040204" pitchFamily="50" charset="-128"/>
            </a:endParaRPr>
          </a:p>
          <a:p>
            <a:pPr marL="891000" lvl="1" indent="-457200">
              <a:buClr>
                <a:prstClr val="black">
                  <a:lumMod val="65000"/>
                  <a:lumOff val="35000"/>
                </a:prstClr>
              </a:buClr>
              <a:buFont typeface="Wingdings" panose="05000000000000000000" pitchFamily="2" charset="2"/>
              <a:buChar char="Ø"/>
            </a:pPr>
            <a:endParaRPr lang="en-US" altLang="ja-JP" sz="1800" dirty="0">
              <a:solidFill>
                <a:srgbClr val="FF0000"/>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BE474EDF-0194-4762-95BB-6D96610F7810}"/>
              </a:ext>
            </a:extLst>
          </p:cNvPr>
          <p:cNvSpPr txBox="1">
            <a:spLocks/>
          </p:cNvSpPr>
          <p:nvPr/>
        </p:nvSpPr>
        <p:spPr>
          <a:xfrm>
            <a:off x="2003553" y="3088907"/>
            <a:ext cx="877163" cy="348557"/>
          </a:xfrm>
          <a:prstGeom prst="rect">
            <a:avLst/>
          </a:prstGeom>
          <a:ln w="25400">
            <a:solidFill>
              <a:schemeClr val="tx1">
                <a:lumMod val="65000"/>
                <a:lumOff val="35000"/>
              </a:schemeClr>
            </a:solidFill>
          </a:ln>
        </p:spPr>
        <p:txBody>
          <a:bodyPr vert="horz" wrap="non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防止策</a:t>
            </a:r>
          </a:p>
        </p:txBody>
      </p:sp>
    </p:spTree>
    <p:extLst>
      <p:ext uri="{BB962C8B-B14F-4D97-AF65-F5344CB8AC3E}">
        <p14:creationId xmlns:p14="http://schemas.microsoft.com/office/powerpoint/2010/main" val="4085833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A7E8FF"/>
            </a:gs>
            <a:gs pos="83000">
              <a:srgbClr val="8BE1FF"/>
            </a:gs>
            <a:gs pos="100000">
              <a:srgbClr val="8BE1FF"/>
            </a:gs>
          </a:gsLst>
          <a:lin ang="16200000" scaled="1"/>
          <a:tileRect/>
        </a:gradFill>
        <a:effectLst/>
      </p:bgPr>
    </p:bg>
    <p:spTree>
      <p:nvGrpSpPr>
        <p:cNvPr id="1" name=""/>
        <p:cNvGrpSpPr/>
        <p:nvPr/>
      </p:nvGrpSpPr>
      <p:grpSpPr>
        <a:xfrm>
          <a:off x="0" y="0"/>
          <a:ext cx="0" cy="0"/>
          <a:chOff x="0" y="0"/>
          <a:chExt cx="0" cy="0"/>
        </a:xfrm>
      </p:grpSpPr>
      <p:cxnSp>
        <p:nvCxnSpPr>
          <p:cNvPr id="4" name="直線コネクタ 3"/>
          <p:cNvCxnSpPr/>
          <p:nvPr/>
        </p:nvCxnSpPr>
        <p:spPr>
          <a:xfrm flipH="1">
            <a:off x="1285973" y="3458095"/>
            <a:ext cx="9637203" cy="0"/>
          </a:xfrm>
          <a:prstGeom prst="line">
            <a:avLst/>
          </a:prstGeom>
          <a:ln w="63500">
            <a:gradFill flip="none" rotWithShape="1">
              <a:gsLst>
                <a:gs pos="0">
                  <a:srgbClr val="FF9933">
                    <a:alpha val="1000"/>
                  </a:srgbClr>
                </a:gs>
                <a:gs pos="50000">
                  <a:srgbClr val="FF9933">
                    <a:alpha val="40000"/>
                  </a:srgbClr>
                </a:gs>
                <a:gs pos="66000">
                  <a:srgbClr val="FF9933"/>
                </a:gs>
                <a:gs pos="100000">
                  <a:srgbClr val="FF9933"/>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2209800" y="2286003"/>
            <a:ext cx="7772400" cy="111390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800" b="0" i="0" u="none" strike="noStrike" kern="1200" cap="none" spc="0" normalizeH="0" baseline="0" noProof="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cs typeface="+mj-cs"/>
              </a:rPr>
              <a:t>４</a:t>
            </a:r>
            <a:r>
              <a:rPr kumimoji="1" lang="en-US" altLang="ja-JP" sz="4800" b="0" i="0" u="none" strike="noStrike" kern="1200" cap="none" spc="0" normalizeH="0" baseline="0" noProof="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cs typeface="+mj-cs"/>
              </a:rPr>
              <a:t>.</a:t>
            </a:r>
            <a:r>
              <a:rPr kumimoji="1" lang="ja-JP" altLang="en-US" sz="4800" b="0" i="0" u="none" strike="noStrike" kern="1200" cap="none" spc="0" normalizeH="0" baseline="0" noProof="0" dirty="0">
                <a:ln>
                  <a:noFill/>
                </a:ln>
                <a:solidFill>
                  <a:prstClr val="black">
                    <a:lumMod val="85000"/>
                    <a:lumOff val="15000"/>
                  </a:prstClr>
                </a:solidFill>
                <a:effectLst/>
                <a:uLnTx/>
                <a:uFillTx/>
                <a:latin typeface="ＭＳ ゴシック" panose="020B0609070205080204" pitchFamily="49" charset="-128"/>
                <a:ea typeface="ＭＳ ゴシック" panose="020B0609070205080204" pitchFamily="49" charset="-128"/>
                <a:cs typeface="+mj-cs"/>
              </a:rPr>
              <a:t>最近の漏えい等事案の紹介</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5" name="直線コネクタ 4"/>
          <p:cNvCxnSpPr/>
          <p:nvPr/>
        </p:nvCxnSpPr>
        <p:spPr>
          <a:xfrm>
            <a:off x="1284317" y="3458095"/>
            <a:ext cx="698268" cy="0"/>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911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CEBECE9-9B00-BD9F-E44B-53F2C5D6B28C}"/>
              </a:ext>
            </a:extLst>
          </p:cNvPr>
          <p:cNvSpPr/>
          <p:nvPr/>
        </p:nvSpPr>
        <p:spPr>
          <a:xfrm>
            <a:off x="1262865" y="696070"/>
            <a:ext cx="346017" cy="6161932"/>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40D4AF31-DD73-CD62-26A3-DC587931D8B1}"/>
              </a:ext>
            </a:extLst>
          </p:cNvPr>
          <p:cNvSpPr/>
          <p:nvPr/>
        </p:nvSpPr>
        <p:spPr>
          <a:xfrm>
            <a:off x="1262865" y="2"/>
            <a:ext cx="346017" cy="638340"/>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37EEDBC-BCB3-3944-A003-D06174BE2494}"/>
              </a:ext>
            </a:extLst>
          </p:cNvPr>
          <p:cNvSpPr/>
          <p:nvPr/>
        </p:nvSpPr>
        <p:spPr>
          <a:xfrm>
            <a:off x="1262864" y="638803"/>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2BADAC65-257E-8F2E-3328-5C4C89E111A7}"/>
              </a:ext>
            </a:extLst>
          </p:cNvPr>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3">
            <a:extLst>
              <a:ext uri="{FF2B5EF4-FFF2-40B4-BE49-F238E27FC236}">
                <a16:creationId xmlns:a16="http://schemas.microsoft.com/office/drawing/2014/main" id="{8802392B-8C5B-B97E-6A86-E53B8E515173}"/>
              </a:ext>
            </a:extLst>
          </p:cNvPr>
          <p:cNvSpPr txBox="1">
            <a:spLocks/>
          </p:cNvSpPr>
          <p:nvPr/>
        </p:nvSpPr>
        <p:spPr>
          <a:xfrm>
            <a:off x="8781843" y="65087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27" name="タイトル 1">
            <a:extLst>
              <a:ext uri="{FF2B5EF4-FFF2-40B4-BE49-F238E27FC236}">
                <a16:creationId xmlns:a16="http://schemas.microsoft.com/office/drawing/2014/main" id="{7037A6B0-BE29-3359-97CC-AC5321E1ABD9}"/>
              </a:ext>
            </a:extLst>
          </p:cNvPr>
          <p:cNvSpPr>
            <a:spLocks noGrp="1"/>
          </p:cNvSpPr>
          <p:nvPr>
            <p:ph type="title"/>
          </p:nvPr>
        </p:nvSpPr>
        <p:spPr>
          <a:xfrm>
            <a:off x="1614532" y="93071"/>
            <a:ext cx="9314605" cy="529044"/>
          </a:xfrm>
        </p:spPr>
        <p:txBody>
          <a:bodyPr>
            <a:normAutofit/>
          </a:bodyPr>
          <a:lstStyle/>
          <a:p>
            <a:r>
              <a:rPr lang="ja-JP" altLang="en-US" sz="2800" dirty="0">
                <a:solidFill>
                  <a:schemeClr val="tx1">
                    <a:lumMod val="65000"/>
                    <a:lumOff val="35000"/>
                  </a:schemeClr>
                </a:solidFill>
                <a:latin typeface="Meiryo UI" panose="020B0604030504040204" pitchFamily="50" charset="-128"/>
                <a:ea typeface="Meiryo UI" panose="020B0604030504040204" pitchFamily="50" charset="-128"/>
              </a:rPr>
              <a:t>個人情報保護委員会における漏えい等報告の受理状況　</a:t>
            </a:r>
          </a:p>
        </p:txBody>
      </p:sp>
      <p:cxnSp>
        <p:nvCxnSpPr>
          <p:cNvPr id="28" name="直線コネクタ 27">
            <a:extLst>
              <a:ext uri="{FF2B5EF4-FFF2-40B4-BE49-F238E27FC236}">
                <a16:creationId xmlns:a16="http://schemas.microsoft.com/office/drawing/2014/main" id="{1E80F177-8822-41BA-476A-F2D25CCB2019}"/>
              </a:ext>
            </a:extLst>
          </p:cNvPr>
          <p:cNvCxnSpPr/>
          <p:nvPr/>
        </p:nvCxnSpPr>
        <p:spPr>
          <a:xfrm flipH="1">
            <a:off x="1614531" y="63834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801CE4-0D8E-7D17-2776-C78DBD8C0308}"/>
              </a:ext>
            </a:extLst>
          </p:cNvPr>
          <p:cNvCxnSpPr/>
          <p:nvPr/>
        </p:nvCxnSpPr>
        <p:spPr>
          <a:xfrm flipH="1">
            <a:off x="1614531" y="69653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8E2D6A45-FA16-499E-5A7F-99E7D0968925}"/>
              </a:ext>
            </a:extLst>
          </p:cNvPr>
          <p:cNvGraphicFramePr>
            <a:graphicFrameLocks noGrp="1"/>
          </p:cNvGraphicFramePr>
          <p:nvPr/>
        </p:nvGraphicFramePr>
        <p:xfrm>
          <a:off x="4973533" y="4021871"/>
          <a:ext cx="6876000" cy="1849117"/>
        </p:xfrm>
        <a:graphic>
          <a:graphicData uri="http://schemas.openxmlformats.org/drawingml/2006/table">
            <a:tbl>
              <a:tblPr firstRow="1" firstCol="1" bandRow="1">
                <a:tableStyleId>{5C22544A-7EE6-4342-B048-85BDC9FD1C3A}</a:tableStyleId>
              </a:tblPr>
              <a:tblGrid>
                <a:gridCol w="1116000">
                  <a:extLst>
                    <a:ext uri="{9D8B030D-6E8A-4147-A177-3AD203B41FA5}">
                      <a16:colId xmlns:a16="http://schemas.microsoft.com/office/drawing/2014/main" val="3879660643"/>
                    </a:ext>
                  </a:extLst>
                </a:gridCol>
                <a:gridCol w="1152000">
                  <a:extLst>
                    <a:ext uri="{9D8B030D-6E8A-4147-A177-3AD203B41FA5}">
                      <a16:colId xmlns:a16="http://schemas.microsoft.com/office/drawing/2014/main" val="2327031272"/>
                    </a:ext>
                  </a:extLst>
                </a:gridCol>
                <a:gridCol w="1152000">
                  <a:extLst>
                    <a:ext uri="{9D8B030D-6E8A-4147-A177-3AD203B41FA5}">
                      <a16:colId xmlns:a16="http://schemas.microsoft.com/office/drawing/2014/main" val="4100625025"/>
                    </a:ext>
                  </a:extLst>
                </a:gridCol>
                <a:gridCol w="1152000">
                  <a:extLst>
                    <a:ext uri="{9D8B030D-6E8A-4147-A177-3AD203B41FA5}">
                      <a16:colId xmlns:a16="http://schemas.microsoft.com/office/drawing/2014/main" val="1980956414"/>
                    </a:ext>
                  </a:extLst>
                </a:gridCol>
                <a:gridCol w="1152000">
                  <a:extLst>
                    <a:ext uri="{9D8B030D-6E8A-4147-A177-3AD203B41FA5}">
                      <a16:colId xmlns:a16="http://schemas.microsoft.com/office/drawing/2014/main" val="2454839739"/>
                    </a:ext>
                  </a:extLst>
                </a:gridCol>
                <a:gridCol w="1152000">
                  <a:extLst>
                    <a:ext uri="{9D8B030D-6E8A-4147-A177-3AD203B41FA5}">
                      <a16:colId xmlns:a16="http://schemas.microsoft.com/office/drawing/2014/main" val="2525041238"/>
                    </a:ext>
                  </a:extLst>
                </a:gridCol>
              </a:tblGrid>
              <a:tr h="553117">
                <a:tc>
                  <a:txBody>
                    <a:bodyPr/>
                    <a:lstStyle/>
                    <a:p>
                      <a:pPr algn="just"/>
                      <a:r>
                        <a:rPr lang="en-US" sz="1050" kern="100" dirty="0">
                          <a:effectLst/>
                          <a:latin typeface="Meiryo UI" panose="020B0604030504040204" pitchFamily="50" charset="-128"/>
                          <a:ea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lnSpc>
                          <a:spcPts val="1200"/>
                        </a:lnSpc>
                      </a:pPr>
                      <a:r>
                        <a:rPr lang="ja-JP" sz="1050" kern="100" dirty="0">
                          <a:effectLst/>
                          <a:latin typeface="Meiryo UI" panose="020B0604030504040204" pitchFamily="50" charset="-128"/>
                          <a:ea typeface="Meiryo UI" panose="020B0604030504040204" pitchFamily="50" charset="-128"/>
                        </a:rPr>
                        <a:t>件数</a:t>
                      </a:r>
                    </a:p>
                    <a:p>
                      <a:pPr algn="ctr">
                        <a:lnSpc>
                          <a:spcPts val="1200"/>
                        </a:lnSpc>
                      </a:pPr>
                      <a:r>
                        <a:rPr lang="ja-JP" sz="1050" kern="100" dirty="0">
                          <a:effectLst/>
                          <a:latin typeface="Meiryo UI" panose="020B0604030504040204" pitchFamily="50" charset="-128"/>
                          <a:ea typeface="Meiryo UI" panose="020B0604030504040204" pitchFamily="50" charset="-128"/>
                        </a:rPr>
                        <a:t>（割合）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en-US" sz="1050" kern="100" dirty="0">
                          <a:effectLst/>
                          <a:latin typeface="Meiryo UI" panose="020B0604030504040204" pitchFamily="50" charset="-128"/>
                          <a:ea typeface="Meiryo UI" panose="020B0604030504040204" pitchFamily="50" charset="-128"/>
                        </a:rPr>
                        <a:t> </a:t>
                      </a:r>
                      <a:r>
                        <a:rPr lang="ja-JP" sz="1050" kern="100" dirty="0">
                          <a:effectLst/>
                          <a:latin typeface="Meiryo UI" panose="020B0604030504040204" pitchFamily="50" charset="-128"/>
                          <a:ea typeface="Meiryo UI" panose="020B0604030504040204" pitchFamily="50" charset="-128"/>
                        </a:rPr>
                        <a:t>要配慮個人情報を含む</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ja-JP" sz="1050" kern="100" dirty="0">
                          <a:effectLst/>
                          <a:latin typeface="Meiryo UI" panose="020B0604030504040204" pitchFamily="50" charset="-128"/>
                          <a:ea typeface="Meiryo UI" panose="020B0604030504040204" pitchFamily="50" charset="-128"/>
                        </a:rPr>
                        <a:t>財産的被害が</a:t>
                      </a:r>
                    </a:p>
                    <a:p>
                      <a:pPr algn="ctr">
                        <a:lnSpc>
                          <a:spcPts val="1000"/>
                        </a:lnSpc>
                      </a:pPr>
                      <a:r>
                        <a:rPr lang="ja-JP" sz="1050" kern="100" dirty="0">
                          <a:effectLst/>
                          <a:latin typeface="Meiryo UI" panose="020B0604030504040204" pitchFamily="50" charset="-128"/>
                          <a:ea typeface="Meiryo UI" panose="020B0604030504040204" pitchFamily="50" charset="-128"/>
                        </a:rPr>
                        <a:t>生じるおそれ</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en-US" sz="1050" kern="100" dirty="0">
                          <a:effectLst/>
                          <a:latin typeface="Meiryo UI" panose="020B0604030504040204" pitchFamily="50" charset="-128"/>
                          <a:ea typeface="Meiryo UI" panose="020B0604030504040204" pitchFamily="50" charset="-128"/>
                        </a:rPr>
                        <a:t> </a:t>
                      </a:r>
                      <a:r>
                        <a:rPr lang="ja-JP" sz="1050" kern="100" dirty="0">
                          <a:effectLst/>
                          <a:latin typeface="Meiryo UI" panose="020B0604030504040204" pitchFamily="50" charset="-128"/>
                          <a:ea typeface="Meiryo UI" panose="020B0604030504040204" pitchFamily="50" charset="-128"/>
                        </a:rPr>
                        <a:t>不正の目的を</a:t>
                      </a:r>
                    </a:p>
                    <a:p>
                      <a:pPr algn="ctr">
                        <a:lnSpc>
                          <a:spcPts val="1000"/>
                        </a:lnSpc>
                      </a:pPr>
                      <a:r>
                        <a:rPr lang="ja-JP" sz="1050" kern="100" dirty="0">
                          <a:effectLst/>
                          <a:latin typeface="Meiryo UI" panose="020B0604030504040204" pitchFamily="50" charset="-128"/>
                          <a:ea typeface="Meiryo UI" panose="020B0604030504040204" pitchFamily="50" charset="-128"/>
                        </a:rPr>
                        <a:t>もって行われた</a:t>
                      </a:r>
                      <a:endParaRPr lang="en-US" altLang="ja-JP" sz="1050" kern="100" dirty="0">
                        <a:effectLst/>
                        <a:latin typeface="Meiryo UI" panose="020B0604030504040204" pitchFamily="50" charset="-128"/>
                        <a:ea typeface="Meiryo UI" panose="020B0604030504040204" pitchFamily="50" charset="-128"/>
                      </a:endParaRPr>
                    </a:p>
                    <a:p>
                      <a:pPr algn="ctr">
                        <a:lnSpc>
                          <a:spcPts val="1000"/>
                        </a:lnSpc>
                      </a:pPr>
                      <a:r>
                        <a:rPr lang="ja-JP" sz="1050" kern="100" dirty="0">
                          <a:effectLst/>
                          <a:latin typeface="Meiryo UI" panose="020B0604030504040204" pitchFamily="50" charset="-128"/>
                          <a:ea typeface="Meiryo UI" panose="020B0604030504040204" pitchFamily="50" charset="-128"/>
                        </a:rPr>
                        <a:t>おそれ</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000"/>
                        </a:lnSpc>
                      </a:pPr>
                      <a:r>
                        <a:rPr lang="ja-JP" sz="1050" kern="100" dirty="0">
                          <a:effectLst/>
                          <a:latin typeface="Meiryo UI" panose="020B0604030504040204" pitchFamily="50" charset="-128"/>
                          <a:ea typeface="Meiryo UI" panose="020B0604030504040204" pitchFamily="50" charset="-128"/>
                        </a:rPr>
                        <a:t>本人数</a:t>
                      </a:r>
                    </a:p>
                    <a:p>
                      <a:pPr marL="0" indent="0" algn="ctr">
                        <a:lnSpc>
                          <a:spcPts val="1000"/>
                        </a:lnSpc>
                      </a:pPr>
                      <a:r>
                        <a:rPr lang="ja-JP" sz="700" kern="100" spc="-70" dirty="0">
                          <a:effectLst/>
                          <a:latin typeface="Meiryo UI" panose="020B0604030504040204" pitchFamily="50" charset="-128"/>
                          <a:ea typeface="Meiryo UI" panose="020B0604030504040204" pitchFamily="50" charset="-128"/>
                        </a:rPr>
                        <a:t>・</a:t>
                      </a:r>
                      <a:r>
                        <a:rPr lang="en-US" sz="700" kern="100" spc="-70" dirty="0">
                          <a:effectLst/>
                          <a:latin typeface="Meiryo UI" panose="020B0604030504040204" pitchFamily="50" charset="-128"/>
                          <a:ea typeface="Meiryo UI" panose="020B0604030504040204" pitchFamily="50" charset="-128"/>
                        </a:rPr>
                        <a:t>1000</a:t>
                      </a:r>
                      <a:r>
                        <a:rPr lang="ja-JP" sz="700" kern="100" spc="-70" dirty="0">
                          <a:effectLst/>
                          <a:latin typeface="Meiryo UI" panose="020B0604030504040204" pitchFamily="50" charset="-128"/>
                          <a:ea typeface="Meiryo UI" panose="020B0604030504040204" pitchFamily="50" charset="-128"/>
                        </a:rPr>
                        <a:t>人超（個人情報取扱事業者等）</a:t>
                      </a:r>
                      <a:endParaRPr lang="ja-JP" sz="900" kern="100" dirty="0">
                        <a:effectLst/>
                        <a:latin typeface="Meiryo UI" panose="020B0604030504040204" pitchFamily="50" charset="-128"/>
                        <a:ea typeface="Meiryo UI" panose="020B0604030504040204" pitchFamily="50" charset="-128"/>
                      </a:endParaRPr>
                    </a:p>
                    <a:p>
                      <a:pPr algn="ctr">
                        <a:lnSpc>
                          <a:spcPts val="1000"/>
                        </a:lnSpc>
                      </a:pPr>
                      <a:r>
                        <a:rPr lang="ja-JP" sz="700" kern="100" spc="-70" dirty="0">
                          <a:effectLst/>
                          <a:latin typeface="Meiryo UI" panose="020B0604030504040204" pitchFamily="50" charset="-128"/>
                          <a:ea typeface="Meiryo UI" panose="020B0604030504040204" pitchFamily="50" charset="-128"/>
                        </a:rPr>
                        <a:t>・</a:t>
                      </a:r>
                      <a:r>
                        <a:rPr lang="en-US" sz="700" kern="100" spc="-70" dirty="0">
                          <a:effectLst/>
                          <a:latin typeface="Meiryo UI" panose="020B0604030504040204" pitchFamily="50" charset="-128"/>
                          <a:ea typeface="Meiryo UI" panose="020B0604030504040204" pitchFamily="50" charset="-128"/>
                        </a:rPr>
                        <a:t>100</a:t>
                      </a:r>
                      <a:r>
                        <a:rPr lang="ja-JP" sz="700" kern="100" spc="-70" dirty="0">
                          <a:effectLst/>
                          <a:latin typeface="Meiryo UI" panose="020B0604030504040204" pitchFamily="50" charset="-128"/>
                          <a:ea typeface="Meiryo UI" panose="020B0604030504040204" pitchFamily="50" charset="-128"/>
                        </a:rPr>
                        <a:t>人超（行政機関等）</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66009913"/>
                  </a:ext>
                </a:extLst>
              </a:tr>
              <a:tr h="432000">
                <a:tc>
                  <a:txBody>
                    <a:bodyPr/>
                    <a:lstStyle/>
                    <a:p>
                      <a:pPr algn="ctr">
                        <a:lnSpc>
                          <a:spcPts val="1600"/>
                        </a:lnSpc>
                      </a:pPr>
                      <a:r>
                        <a:rPr lang="ja-JP" sz="1100" kern="100" dirty="0">
                          <a:effectLst/>
                          <a:latin typeface="Meiryo UI" panose="020B0604030504040204" pitchFamily="50" charset="-128"/>
                          <a:ea typeface="Meiryo UI" panose="020B0604030504040204" pitchFamily="50" charset="-128"/>
                        </a:rPr>
                        <a:t>個人情報取扱</a:t>
                      </a:r>
                      <a:r>
                        <a:rPr lang="en-US" altLang="ja-JP" sz="1100" kern="100" dirty="0">
                          <a:effectLst/>
                          <a:latin typeface="Meiryo UI" panose="020B0604030504040204" pitchFamily="50" charset="-128"/>
                          <a:ea typeface="Meiryo UI" panose="020B0604030504040204" pitchFamily="50" charset="-128"/>
                        </a:rPr>
                        <a:t> </a:t>
                      </a:r>
                    </a:p>
                    <a:p>
                      <a:pPr algn="ctr">
                        <a:lnSpc>
                          <a:spcPts val="1600"/>
                        </a:lnSpc>
                      </a:pPr>
                      <a:r>
                        <a:rPr lang="ja-JP" sz="1100" kern="100" dirty="0">
                          <a:effectLst/>
                          <a:latin typeface="Meiryo UI" panose="020B0604030504040204" pitchFamily="50" charset="-128"/>
                          <a:ea typeface="Meiryo UI" panose="020B0604030504040204" pitchFamily="50" charset="-128"/>
                        </a:rPr>
                        <a:t>事業者等</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sz="1200" kern="100" dirty="0">
                          <a:effectLst/>
                          <a:latin typeface="Meiryo UI" panose="020B0604030504040204" pitchFamily="50" charset="-128"/>
                          <a:ea typeface="Meiryo UI" panose="020B0604030504040204" pitchFamily="50" charset="-128"/>
                        </a:rPr>
                        <a:t>7,075</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100</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sz="1200" kern="100" dirty="0">
                          <a:effectLst/>
                          <a:latin typeface="Meiryo UI" panose="020B0604030504040204" pitchFamily="50" charset="-128"/>
                          <a:ea typeface="Meiryo UI" panose="020B0604030504040204" pitchFamily="50" charset="-128"/>
                        </a:rPr>
                        <a:t>6,349</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89</a:t>
                      </a:r>
                      <a:r>
                        <a:rPr lang="en-US" sz="1200" kern="100" dirty="0">
                          <a:effectLst/>
                          <a:latin typeface="Meiryo UI" panose="020B0604030504040204" pitchFamily="50" charset="-128"/>
                          <a:ea typeface="Meiryo UI" panose="020B0604030504040204" pitchFamily="50" charset="-128"/>
                        </a:rPr>
                        <a:t>.7</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50</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0</a:t>
                      </a:r>
                      <a:r>
                        <a:rPr lang="en-US" sz="1200" kern="100" dirty="0">
                          <a:effectLst/>
                          <a:latin typeface="Meiryo UI" panose="020B0604030504040204" pitchFamily="50" charset="-128"/>
                          <a:ea typeface="Meiryo UI" panose="020B0604030504040204" pitchFamily="50" charset="-128"/>
                        </a:rPr>
                        <a:t>.7</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574</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8</a:t>
                      </a:r>
                      <a:r>
                        <a:rPr lang="en-US" sz="1200" kern="100" dirty="0">
                          <a:effectLst/>
                          <a:latin typeface="Meiryo UI" panose="020B0604030504040204" pitchFamily="50" charset="-128"/>
                          <a:ea typeface="Meiryo UI" panose="020B0604030504040204" pitchFamily="50" charset="-128"/>
                        </a:rPr>
                        <a:t>.1</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324</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4</a:t>
                      </a:r>
                      <a:r>
                        <a:rPr lang="en-US" sz="1200" kern="100" dirty="0">
                          <a:effectLst/>
                          <a:latin typeface="Meiryo UI" panose="020B0604030504040204" pitchFamily="50" charset="-128"/>
                          <a:ea typeface="Meiryo UI" panose="020B0604030504040204" pitchFamily="50" charset="-128"/>
                        </a:rPr>
                        <a:t>.6</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16160076"/>
                  </a:ext>
                </a:extLst>
              </a:tr>
              <a:tr h="432000">
                <a:tc>
                  <a:txBody>
                    <a:bodyPr/>
                    <a:lstStyle/>
                    <a:p>
                      <a:pPr algn="ctr">
                        <a:lnSpc>
                          <a:spcPts val="1600"/>
                        </a:lnSpc>
                      </a:pPr>
                      <a:r>
                        <a:rPr lang="ja-JP" sz="1100" kern="100" dirty="0">
                          <a:effectLst/>
                          <a:latin typeface="Meiryo UI" panose="020B0604030504040204" pitchFamily="50" charset="-128"/>
                          <a:ea typeface="Meiryo UI" panose="020B0604030504040204" pitchFamily="50" charset="-128"/>
                        </a:rPr>
                        <a:t>国の行政機関等</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sz="1200" kern="100" dirty="0">
                          <a:effectLst/>
                          <a:latin typeface="Meiryo UI" panose="020B0604030504040204" pitchFamily="50" charset="-128"/>
                          <a:ea typeface="Meiryo UI" panose="020B0604030504040204" pitchFamily="50" charset="-128"/>
                        </a:rPr>
                        <a:t>162</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100</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99</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61</a:t>
                      </a:r>
                      <a:r>
                        <a:rPr lang="en-US" sz="1200" kern="100" dirty="0">
                          <a:effectLst/>
                          <a:latin typeface="Meiryo UI" panose="020B0604030504040204" pitchFamily="50" charset="-128"/>
                          <a:ea typeface="Meiryo UI" panose="020B0604030504040204" pitchFamily="50" charset="-128"/>
                        </a:rPr>
                        <a:t>.1</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0</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22</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13</a:t>
                      </a:r>
                      <a:r>
                        <a:rPr lang="en-US" sz="1200" kern="100" dirty="0">
                          <a:effectLst/>
                          <a:latin typeface="Meiryo UI" panose="020B0604030504040204" pitchFamily="50" charset="-128"/>
                          <a:ea typeface="Meiryo UI" panose="020B0604030504040204" pitchFamily="50" charset="-128"/>
                        </a:rPr>
                        <a:t>.6</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51</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31</a:t>
                      </a:r>
                      <a:r>
                        <a:rPr lang="en-US" sz="1200" kern="100" dirty="0">
                          <a:effectLst/>
                          <a:latin typeface="Meiryo UI" panose="020B0604030504040204" pitchFamily="50" charset="-128"/>
                          <a:ea typeface="Meiryo UI" panose="020B0604030504040204" pitchFamily="50" charset="-128"/>
                        </a:rPr>
                        <a:t>.5</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27057106"/>
                  </a:ext>
                </a:extLst>
              </a:tr>
              <a:tr h="432000">
                <a:tc>
                  <a:txBody>
                    <a:bodyPr/>
                    <a:lstStyle/>
                    <a:p>
                      <a:pPr algn="ctr">
                        <a:lnSpc>
                          <a:spcPts val="1600"/>
                        </a:lnSpc>
                      </a:pP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地方公共団体等</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997</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100</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801</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80</a:t>
                      </a:r>
                      <a:r>
                        <a:rPr lang="en-US" sz="1200" kern="100" dirty="0">
                          <a:effectLst/>
                          <a:latin typeface="Meiryo UI" panose="020B0604030504040204" pitchFamily="50" charset="-128"/>
                          <a:ea typeface="Meiryo UI" panose="020B0604030504040204" pitchFamily="50" charset="-128"/>
                        </a:rPr>
                        <a:t>.3</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2</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41</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4.1</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pPr>
                      <a:r>
                        <a:rPr lang="en-US" altLang="ja-JP" sz="1200" kern="100" dirty="0">
                          <a:effectLst/>
                          <a:latin typeface="Meiryo UI" panose="020B0604030504040204" pitchFamily="50" charset="-128"/>
                          <a:ea typeface="Meiryo UI" panose="020B0604030504040204" pitchFamily="50" charset="-128"/>
                        </a:rPr>
                        <a:t>187</a:t>
                      </a:r>
                      <a:r>
                        <a:rPr lang="ja-JP" sz="1200" kern="100" dirty="0">
                          <a:effectLst/>
                          <a:latin typeface="Meiryo UI" panose="020B0604030504040204" pitchFamily="50" charset="-128"/>
                          <a:ea typeface="Meiryo UI" panose="020B0604030504040204" pitchFamily="50" charset="-128"/>
                        </a:rPr>
                        <a:t>件</a:t>
                      </a:r>
                    </a:p>
                    <a:p>
                      <a:pPr algn="ctr">
                        <a:lnSpc>
                          <a:spcPts val="16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18</a:t>
                      </a:r>
                      <a:r>
                        <a:rPr lang="en-US" sz="1200" kern="100" dirty="0">
                          <a:effectLst/>
                          <a:latin typeface="Meiryo UI" panose="020B0604030504040204" pitchFamily="50" charset="-128"/>
                          <a:ea typeface="Meiryo UI" panose="020B0604030504040204" pitchFamily="50" charset="-128"/>
                        </a:rPr>
                        <a:t>.8</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83543109"/>
                  </a:ext>
                </a:extLst>
              </a:tr>
            </a:tbl>
          </a:graphicData>
        </a:graphic>
      </p:graphicFrame>
      <p:sp>
        <p:nvSpPr>
          <p:cNvPr id="4" name="Rectangle 1">
            <a:extLst>
              <a:ext uri="{FF2B5EF4-FFF2-40B4-BE49-F238E27FC236}">
                <a16:creationId xmlns:a16="http://schemas.microsoft.com/office/drawing/2014/main" id="{F643DB35-234E-8DFC-BE88-FC1CD74414D3}"/>
              </a:ext>
            </a:extLst>
          </p:cNvPr>
          <p:cNvSpPr>
            <a:spLocks noChangeArrowheads="1"/>
          </p:cNvSpPr>
          <p:nvPr/>
        </p:nvSpPr>
        <p:spPr bwMode="auto">
          <a:xfrm>
            <a:off x="6096000" y="3730796"/>
            <a:ext cx="47820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個人情報の報告義務該当事由別の件数　　（令和</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５</a:t>
            </a:r>
            <a:r>
              <a:rPr kumimoji="0"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a:t>
            </a:r>
            <a:endParaRPr kumimoji="0"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EDCCA78C-D569-9329-543C-56BB2EC3836C}"/>
              </a:ext>
            </a:extLst>
          </p:cNvPr>
          <p:cNvGraphicFramePr>
            <a:graphicFrameLocks noGrp="1"/>
          </p:cNvGraphicFramePr>
          <p:nvPr/>
        </p:nvGraphicFramePr>
        <p:xfrm>
          <a:off x="1757491" y="1289714"/>
          <a:ext cx="4361860" cy="1715040"/>
        </p:xfrm>
        <a:graphic>
          <a:graphicData uri="http://schemas.openxmlformats.org/drawingml/2006/table">
            <a:tbl>
              <a:tblPr firstRow="1" firstCol="1" bandRow="1">
                <a:tableStyleId>{5C22544A-7EE6-4342-B048-85BDC9FD1C3A}</a:tableStyleId>
              </a:tblPr>
              <a:tblGrid>
                <a:gridCol w="969302">
                  <a:extLst>
                    <a:ext uri="{9D8B030D-6E8A-4147-A177-3AD203B41FA5}">
                      <a16:colId xmlns:a16="http://schemas.microsoft.com/office/drawing/2014/main" val="404985419"/>
                    </a:ext>
                  </a:extLst>
                </a:gridCol>
                <a:gridCol w="1603077">
                  <a:extLst>
                    <a:ext uri="{9D8B030D-6E8A-4147-A177-3AD203B41FA5}">
                      <a16:colId xmlns:a16="http://schemas.microsoft.com/office/drawing/2014/main" val="3033561388"/>
                    </a:ext>
                  </a:extLst>
                </a:gridCol>
                <a:gridCol w="1789481">
                  <a:extLst>
                    <a:ext uri="{9D8B030D-6E8A-4147-A177-3AD203B41FA5}">
                      <a16:colId xmlns:a16="http://schemas.microsoft.com/office/drawing/2014/main" val="1728312565"/>
                    </a:ext>
                  </a:extLst>
                </a:gridCol>
              </a:tblGrid>
              <a:tr h="252000">
                <a:tc>
                  <a:txBody>
                    <a:bodyPr/>
                    <a:lstStyle/>
                    <a:p>
                      <a:pPr algn="ctr"/>
                      <a:r>
                        <a:rPr 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400" kern="100" dirty="0">
                          <a:effectLst/>
                          <a:latin typeface="Meiryo UI" panose="020B0604030504040204" pitchFamily="50" charset="-128"/>
                          <a:ea typeface="Meiryo UI" panose="020B0604030504040204" pitchFamily="50" charset="-128"/>
                        </a:rPr>
                        <a:t>令和４年度</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400" kern="100" dirty="0">
                          <a:effectLst/>
                          <a:latin typeface="Meiryo UI" panose="020B0604030504040204" pitchFamily="50" charset="-128"/>
                          <a:ea typeface="Meiryo UI" panose="020B0604030504040204" pitchFamily="50" charset="-128"/>
                        </a:rPr>
                        <a:t>令和５年度</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80431279"/>
                  </a:ext>
                </a:extLst>
              </a:tr>
              <a:tr h="432000">
                <a:tc>
                  <a:txBody>
                    <a:bodyPr/>
                    <a:lstStyle/>
                    <a:p>
                      <a:pPr algn="ctr"/>
                      <a:r>
                        <a:rPr lang="ja-JP" sz="1400" kern="100" dirty="0">
                          <a:effectLst/>
                          <a:latin typeface="Meiryo UI" panose="020B0604030504040204" pitchFamily="50" charset="-128"/>
                          <a:ea typeface="Meiryo UI" panose="020B0604030504040204" pitchFamily="50" charset="-128"/>
                        </a:rPr>
                        <a:t>合　計</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114</a:t>
                      </a:r>
                    </a:p>
                    <a:p>
                      <a:pPr algn="ct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うち任意の報告等</a:t>
                      </a:r>
                      <a:r>
                        <a:rPr lang="en-US" altLang="ja-JP" sz="11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baseline="300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50)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algn="ctr"/>
                      <a:r>
                        <a:rPr kumimoji="1" lang="en-US" altLang="ja-JP" sz="2000" kern="100" dirty="0">
                          <a:solidFill>
                            <a:schemeClr val="dk1"/>
                          </a:solidFill>
                          <a:effectLst/>
                          <a:latin typeface="Meiryo UI" panose="020B0604030504040204" pitchFamily="50" charset="-128"/>
                          <a:ea typeface="Meiryo UI" panose="020B0604030504040204" pitchFamily="50" charset="-128"/>
                          <a:cs typeface="+mn-cs"/>
                        </a:rPr>
                        <a:t>1,159</a:t>
                      </a:r>
                    </a:p>
                    <a:p>
                      <a:pPr algn="ctr"/>
                      <a:endParaRPr kumimoji="1" lang="en-US" altLang="ja-JP" sz="1200" kern="100" dirty="0">
                        <a:solidFill>
                          <a:schemeClr val="dk1"/>
                        </a:solidFill>
                        <a:effectLst/>
                        <a:latin typeface="Meiryo UI" panose="020B0604030504040204" pitchFamily="50" charset="-128"/>
                        <a:ea typeface="Meiryo UI" panose="020B0604030504040204" pitchFamily="50" charset="-128"/>
                        <a:cs typeface="+mn-cs"/>
                      </a:endParaRPr>
                    </a:p>
                    <a:p>
                      <a:pPr algn="ct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00" dirty="0">
                          <a:solidFill>
                            <a:schemeClr val="dk1"/>
                          </a:solidFill>
                          <a:effectLst/>
                          <a:latin typeface="Meiryo UI" panose="020B0604030504040204" pitchFamily="50" charset="-128"/>
                          <a:ea typeface="Meiryo UI" panose="020B0604030504040204" pitchFamily="50" charset="-128"/>
                          <a:cs typeface="+mn-cs"/>
                        </a:rPr>
                        <a:t>うち地方公共団体等 </a:t>
                      </a: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997</a:t>
                      </a:r>
                      <a:r>
                        <a:rPr kumimoji="1" lang="ja-JP" altLang="en-US" sz="1200" kern="1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00" dirty="0">
                          <a:solidFill>
                            <a:schemeClr val="dk1"/>
                          </a:solidFill>
                          <a:effectLst/>
                          <a:latin typeface="Meiryo UI" panose="020B0604030504040204" pitchFamily="50" charset="-128"/>
                          <a:ea typeface="Meiryo UI" panose="020B0604030504040204" pitchFamily="50" charset="-128"/>
                          <a:cs typeface="+mn-cs"/>
                        </a:rPr>
                        <a:t>任意の報告等</a:t>
                      </a:r>
                      <a:r>
                        <a:rPr kumimoji="1" lang="en-US" altLang="ja-JP" sz="1200" kern="100" baseline="300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00" baseline="300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1200" kern="100" dirty="0">
                          <a:solidFill>
                            <a:schemeClr val="dk1"/>
                          </a:solidFill>
                          <a:effectLst/>
                          <a:latin typeface="Meiryo UI" panose="020B0604030504040204" pitchFamily="50" charset="-128"/>
                          <a:ea typeface="Meiryo UI" panose="020B0604030504040204" pitchFamily="50" charset="-128"/>
                          <a:cs typeface="+mn-cs"/>
                        </a:rPr>
                        <a:t>241))</a:t>
                      </a:r>
                    </a:p>
                    <a:p>
                      <a:pPr algn="ctr"/>
                      <a:endParaRPr kumimoji="1" lang="ja-JP" altLang="en-US" sz="12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tc>
                <a:extLst>
                  <a:ext uri="{0D108BD9-81ED-4DB2-BD59-A6C34878D82A}">
                    <a16:rowId xmlns:a16="http://schemas.microsoft.com/office/drawing/2014/main" val="3128746666"/>
                  </a:ext>
                </a:extLst>
              </a:tr>
            </a:tbl>
          </a:graphicData>
        </a:graphic>
      </p:graphicFrame>
      <p:sp>
        <p:nvSpPr>
          <p:cNvPr id="9" name="Rectangle 3">
            <a:extLst>
              <a:ext uri="{FF2B5EF4-FFF2-40B4-BE49-F238E27FC236}">
                <a16:creationId xmlns:a16="http://schemas.microsoft.com/office/drawing/2014/main" id="{8F5F1FED-2061-F239-9E43-62A899F817EF}"/>
              </a:ext>
            </a:extLst>
          </p:cNvPr>
          <p:cNvSpPr>
            <a:spLocks noChangeArrowheads="1"/>
          </p:cNvSpPr>
          <p:nvPr/>
        </p:nvSpPr>
        <p:spPr bwMode="auto">
          <a:xfrm>
            <a:off x="1865691" y="801236"/>
            <a:ext cx="40286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行政機関</a:t>
            </a:r>
            <a:r>
              <a:rPr kumimoji="0" lang="ja-JP" altLang="ja-JP" b="1" i="0" u="none" strike="noStrike" kern="1200" cap="none" spc="0" normalizeH="0" baseline="0" noProof="0" dirty="0" bmk="">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等に係る漏えい等報告の件数</a:t>
            </a:r>
            <a:endParaRPr kumimoji="0" lang="ja-JP" altLang="ja-JP" sz="1600" b="1" i="0" u="none" strike="noStrike" kern="1200" cap="none" spc="0" normalizeH="0" baseline="0" noProof="0" dirty="0" bmk="">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E808B69B-32EF-08B7-8BD8-CFFC1B26E0EA}"/>
              </a:ext>
            </a:extLst>
          </p:cNvPr>
          <p:cNvSpPr txBox="1"/>
          <p:nvPr/>
        </p:nvSpPr>
        <p:spPr>
          <a:xfrm>
            <a:off x="1802191" y="2940631"/>
            <a:ext cx="4378178" cy="892552"/>
          </a:xfrm>
          <a:prstGeom prst="rect">
            <a:avLst/>
          </a:prstGeom>
          <a:noFill/>
        </p:spPr>
        <p:txBody>
          <a:bodyPr wrap="square" rtlCol="0">
            <a:spAutoFit/>
          </a:bodyPr>
          <a:lstStyle/>
          <a:p>
            <a:pPr marL="0" marR="0" lvl="0" indent="0" algn="l" defTabSz="457200" rtl="0" eaLnBrk="1" fontAlgn="auto" latinLnBrk="0" hangingPunct="1">
              <a:lnSpc>
                <a:spcPts val="400"/>
              </a:lnSpc>
              <a:spcBef>
                <a:spcPts val="0"/>
              </a:spcBef>
              <a:spcAft>
                <a:spcPts val="0"/>
              </a:spcAft>
              <a:buClrTx/>
              <a:buSzTx/>
              <a:buFontTx/>
              <a:buNone/>
              <a:tabLst/>
              <a:defRPr/>
            </a:pP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法令上報告が義務付けられていないものの任意に報告がなされたものや、速報提出後に法令上の報告義務対象ではないことが明らかになったもの等を計上している。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800"/>
              </a:lnSpc>
              <a:spcBef>
                <a:spcPts val="0"/>
              </a:spcBef>
              <a:spcAft>
                <a:spcPts val="0"/>
              </a:spcAft>
              <a:buClrTx/>
              <a:buSzTx/>
              <a:buFontTx/>
              <a:buNone/>
              <a:tabLst/>
              <a:defRPr/>
            </a:pP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出典：「年次報告」</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令和４年度～令和５年度</a:t>
            </a:r>
            <a:r>
              <a:rPr lang="en-US" altLang="ja-JP" sz="1050" dirty="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B417639-C439-C918-153A-E167B0CE3754}"/>
              </a:ext>
            </a:extLst>
          </p:cNvPr>
          <p:cNvSpPr txBox="1"/>
          <p:nvPr/>
        </p:nvSpPr>
        <p:spPr>
          <a:xfrm>
            <a:off x="5003103" y="5873888"/>
            <a:ext cx="6613161" cy="951543"/>
          </a:xfrm>
          <a:prstGeom prst="rect">
            <a:avLst/>
          </a:prstGeom>
          <a:noFill/>
        </p:spPr>
        <p:txBody>
          <a:bodyPr wrap="square" rtlCol="0">
            <a:spAutoFit/>
          </a:bodyPr>
          <a:lstStyle/>
          <a:p>
            <a:pPr marL="449263" marR="0" lvl="0" indent="-44926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（注１）　個人情報取扱事業者等に係る件数は、漏えい等事案に関する報告のうち、委員会に報告されたもの（委員会直接受付分）の件数である。</a:t>
            </a:r>
          </a:p>
          <a:p>
            <a:pPr marL="449263" marR="0" lvl="0" indent="-44926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（注２）１つの事案で複数の報告義務要件に該当する場合には全て計上しているため、各該当分の件数の合算が合計件数を超えることがある。同様に、各該当分の割合合計が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％を超えることがある。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ts val="4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出典：「年次報告」</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令和元年度～令和５年度</a:t>
            </a:r>
            <a:r>
              <a:rPr lang="en-US" altLang="ja-JP" sz="1050" dirty="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3F22559-4D0C-6D92-B829-4D137AA483D5}"/>
              </a:ext>
            </a:extLst>
          </p:cNvPr>
          <p:cNvSpPr txBox="1"/>
          <p:nvPr/>
        </p:nvSpPr>
        <p:spPr>
          <a:xfrm>
            <a:off x="6395031" y="804863"/>
            <a:ext cx="5454502" cy="1323439"/>
          </a:xfrm>
          <a:prstGeom prst="rect">
            <a:avLst/>
          </a:prstGeom>
          <a:noFill/>
          <a:ln w="19050">
            <a:solidFill>
              <a:schemeClr val="accent5"/>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令和２年改正法で漏えい等報告及び本人通知が義務化されたこと、令和３年改正法で行政機関等に個人情報保護法が適用されることとなったことから（国、独法は令和４年４月１日から、地方公共団体等は令和５年４月１日から）、個人情報保護委員会への</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漏えい等報告の件数は増加傾向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にある。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E1300A8-B7A0-E6A5-26B2-E88D4088EFFE}"/>
              </a:ext>
            </a:extLst>
          </p:cNvPr>
          <p:cNvSpPr txBox="1"/>
          <p:nvPr/>
        </p:nvSpPr>
        <p:spPr>
          <a:xfrm>
            <a:off x="1857321" y="4116682"/>
            <a:ext cx="2952000" cy="2585323"/>
          </a:xfrm>
          <a:prstGeom prst="rect">
            <a:avLst/>
          </a:prstGeom>
          <a:noFill/>
          <a:ln w="25400">
            <a:solidFill>
              <a:schemeClr val="accent5"/>
            </a:solidFill>
          </a:ln>
        </p:spPr>
        <p:txBody>
          <a:bodyPr wrap="square" rIns="90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本人数が１人であっても報告義務がある</a:t>
            </a:r>
            <a:r>
              <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要配慮個人情報を含む個人データの件数が大半</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を占めている。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内容としては、</a:t>
            </a:r>
            <a:r>
              <a:rPr kumimoji="1" lang="ja-JP" altLang="en-US" sz="18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紙媒体の誤交付等ヒューマンエラーによる事案が多い</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次いで、システムの誤設定等に該当する事案が多い。</a:t>
            </a:r>
          </a:p>
        </p:txBody>
      </p:sp>
      <p:sp>
        <p:nvSpPr>
          <p:cNvPr id="2" name="テキスト ボックス 1">
            <a:extLst>
              <a:ext uri="{FF2B5EF4-FFF2-40B4-BE49-F238E27FC236}">
                <a16:creationId xmlns:a16="http://schemas.microsoft.com/office/drawing/2014/main" id="{016401A0-5430-791D-DF6A-A9927BA847F1}"/>
              </a:ext>
            </a:extLst>
          </p:cNvPr>
          <p:cNvSpPr txBox="1"/>
          <p:nvPr/>
        </p:nvSpPr>
        <p:spPr>
          <a:xfrm>
            <a:off x="5679084" y="1073894"/>
            <a:ext cx="829733"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（件）</a:t>
            </a:r>
          </a:p>
        </p:txBody>
      </p:sp>
      <p:graphicFrame>
        <p:nvGraphicFramePr>
          <p:cNvPr id="5" name="表 4">
            <a:extLst>
              <a:ext uri="{FF2B5EF4-FFF2-40B4-BE49-F238E27FC236}">
                <a16:creationId xmlns:a16="http://schemas.microsoft.com/office/drawing/2014/main" id="{F74361F4-19C6-C573-6B01-FC485929049B}"/>
              </a:ext>
            </a:extLst>
          </p:cNvPr>
          <p:cNvGraphicFramePr>
            <a:graphicFrameLocks noGrp="1"/>
          </p:cNvGraphicFramePr>
          <p:nvPr/>
        </p:nvGraphicFramePr>
        <p:xfrm>
          <a:off x="6509331" y="2511785"/>
          <a:ext cx="4968000" cy="530590"/>
        </p:xfrm>
        <a:graphic>
          <a:graphicData uri="http://schemas.openxmlformats.org/drawingml/2006/table">
            <a:tbl>
              <a:tblPr firstRow="1" firstCol="1" bandRow="1">
                <a:tableStyleId>{5940675A-B579-460E-94D1-54222C63F5DA}</a:tableStyleId>
              </a:tblPr>
              <a:tblGrid>
                <a:gridCol w="828000">
                  <a:extLst>
                    <a:ext uri="{9D8B030D-6E8A-4147-A177-3AD203B41FA5}">
                      <a16:colId xmlns:a16="http://schemas.microsoft.com/office/drawing/2014/main" val="404985419"/>
                    </a:ext>
                  </a:extLst>
                </a:gridCol>
                <a:gridCol w="828000">
                  <a:extLst>
                    <a:ext uri="{9D8B030D-6E8A-4147-A177-3AD203B41FA5}">
                      <a16:colId xmlns:a16="http://schemas.microsoft.com/office/drawing/2014/main" val="2877396724"/>
                    </a:ext>
                  </a:extLst>
                </a:gridCol>
                <a:gridCol w="828000">
                  <a:extLst>
                    <a:ext uri="{9D8B030D-6E8A-4147-A177-3AD203B41FA5}">
                      <a16:colId xmlns:a16="http://schemas.microsoft.com/office/drawing/2014/main" val="458127962"/>
                    </a:ext>
                  </a:extLst>
                </a:gridCol>
                <a:gridCol w="828000">
                  <a:extLst>
                    <a:ext uri="{9D8B030D-6E8A-4147-A177-3AD203B41FA5}">
                      <a16:colId xmlns:a16="http://schemas.microsoft.com/office/drawing/2014/main" val="1859321364"/>
                    </a:ext>
                  </a:extLst>
                </a:gridCol>
                <a:gridCol w="828000">
                  <a:extLst>
                    <a:ext uri="{9D8B030D-6E8A-4147-A177-3AD203B41FA5}">
                      <a16:colId xmlns:a16="http://schemas.microsoft.com/office/drawing/2014/main" val="3033561388"/>
                    </a:ext>
                  </a:extLst>
                </a:gridCol>
                <a:gridCol w="828000">
                  <a:extLst>
                    <a:ext uri="{9D8B030D-6E8A-4147-A177-3AD203B41FA5}">
                      <a16:colId xmlns:a16="http://schemas.microsoft.com/office/drawing/2014/main" val="1728312565"/>
                    </a:ext>
                  </a:extLst>
                </a:gridCol>
              </a:tblGrid>
              <a:tr h="252000">
                <a:tc>
                  <a:txBody>
                    <a:bodyPr/>
                    <a:lstStyle/>
                    <a:p>
                      <a:pPr algn="ctr"/>
                      <a:r>
                        <a:rPr lang="en-US" sz="1050" kern="100" dirty="0">
                          <a:effectLst/>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rPr>
                        <a:t>令和元年度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rPr>
                        <a:t>令和２年度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rPr>
                        <a:t>令和３年度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rPr>
                        <a:t>令和４年度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rPr>
                        <a:t>令和５年度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80431279"/>
                  </a:ext>
                </a:extLst>
              </a:tr>
              <a:tr h="278590">
                <a:tc>
                  <a:txBody>
                    <a:bodyPr/>
                    <a:lstStyle/>
                    <a:p>
                      <a:pPr algn="ctr"/>
                      <a:r>
                        <a:rPr lang="ja-JP" sz="1100" kern="100" dirty="0">
                          <a:effectLst/>
                        </a:rPr>
                        <a:t>合　計</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rPr>
                        <a:t>4,520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rPr>
                        <a:t>4,141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rPr>
                        <a:t>5,846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rPr>
                        <a:t>7,685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kumimoji="1" lang="en-US" altLang="ja-JP" sz="1200" kern="100" dirty="0">
                          <a:solidFill>
                            <a:schemeClr val="dk1"/>
                          </a:solidFill>
                          <a:effectLst/>
                        </a:rPr>
                        <a:t>12,120</a:t>
                      </a:r>
                      <a:endParaRPr kumimoji="1" lang="ja-JP" altLang="en-US" sz="12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tc>
                <a:extLst>
                  <a:ext uri="{0D108BD9-81ED-4DB2-BD59-A6C34878D82A}">
                    <a16:rowId xmlns:a16="http://schemas.microsoft.com/office/drawing/2014/main" val="3128746666"/>
                  </a:ext>
                </a:extLst>
              </a:tr>
            </a:tbl>
          </a:graphicData>
        </a:graphic>
      </p:graphicFrame>
      <p:sp>
        <p:nvSpPr>
          <p:cNvPr id="6" name="Rectangle 3">
            <a:extLst>
              <a:ext uri="{FF2B5EF4-FFF2-40B4-BE49-F238E27FC236}">
                <a16:creationId xmlns:a16="http://schemas.microsoft.com/office/drawing/2014/main" id="{EB5D2CC6-7FA1-5CF7-20A8-DDBAF5B2C88E}"/>
              </a:ext>
            </a:extLst>
          </p:cNvPr>
          <p:cNvSpPr>
            <a:spLocks noChangeArrowheads="1"/>
          </p:cNvSpPr>
          <p:nvPr/>
        </p:nvSpPr>
        <p:spPr bwMode="auto">
          <a:xfrm>
            <a:off x="6787311" y="2191468"/>
            <a:ext cx="41745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（参考）</a:t>
            </a:r>
            <a:r>
              <a:rPr kumimoji="0" lang="ja-JP"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個</a:t>
            </a:r>
            <a:r>
              <a:rPr kumimoji="0" lang="ja-JP" altLang="ja-JP" sz="1200" i="0" u="none" strike="noStrike" kern="1200" cap="none" spc="0" normalizeH="0" baseline="0" noProof="0" dirty="0" bmk="">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人情報取扱事業者等に係る漏えい等報告の件数</a:t>
            </a:r>
            <a:endParaRPr kumimoji="0" lang="ja-JP" altLang="ja-JP" sz="1200" i="0" u="none" strike="noStrike" kern="1200" cap="none" spc="0" normalizeH="0" baseline="0" noProof="0" dirty="0" bmk="">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B03E57A-0489-982A-8DFC-E7A8D6CDA56A}"/>
              </a:ext>
            </a:extLst>
          </p:cNvPr>
          <p:cNvSpPr txBox="1"/>
          <p:nvPr/>
        </p:nvSpPr>
        <p:spPr>
          <a:xfrm>
            <a:off x="11019800" y="2255420"/>
            <a:ext cx="829733"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（件）</a:t>
            </a:r>
          </a:p>
        </p:txBody>
      </p:sp>
      <p:sp>
        <p:nvSpPr>
          <p:cNvPr id="14" name="テキスト ボックス 13">
            <a:extLst>
              <a:ext uri="{FF2B5EF4-FFF2-40B4-BE49-F238E27FC236}">
                <a16:creationId xmlns:a16="http://schemas.microsoft.com/office/drawing/2014/main" id="{70A14153-E479-7818-E6D6-43E625A3689C}"/>
              </a:ext>
            </a:extLst>
          </p:cNvPr>
          <p:cNvSpPr txBox="1"/>
          <p:nvPr/>
        </p:nvSpPr>
        <p:spPr>
          <a:xfrm>
            <a:off x="6392419" y="3113671"/>
            <a:ext cx="328609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出典：「年次報告」</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令和元年度～令和５年度</a:t>
            </a:r>
            <a:r>
              <a:rPr lang="en-US" altLang="ja-JP" sz="1050" dirty="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434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CEBECE9-9B00-BD9F-E44B-53F2C5D6B28C}"/>
              </a:ext>
            </a:extLst>
          </p:cNvPr>
          <p:cNvSpPr/>
          <p:nvPr/>
        </p:nvSpPr>
        <p:spPr>
          <a:xfrm>
            <a:off x="1262865" y="696528"/>
            <a:ext cx="346017" cy="616147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40D4AF31-DD73-CD62-26A3-DC587931D8B1}"/>
              </a:ext>
            </a:extLst>
          </p:cNvPr>
          <p:cNvSpPr/>
          <p:nvPr/>
        </p:nvSpPr>
        <p:spPr>
          <a:xfrm>
            <a:off x="1262865" y="2"/>
            <a:ext cx="346017" cy="638338"/>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37EEDBC-BCB3-3944-A003-D06174BE2494}"/>
              </a:ext>
            </a:extLst>
          </p:cNvPr>
          <p:cNvSpPr/>
          <p:nvPr/>
        </p:nvSpPr>
        <p:spPr>
          <a:xfrm>
            <a:off x="1262864" y="638341"/>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2BADAC65-257E-8F2E-3328-5C4C89E111A7}"/>
              </a:ext>
            </a:extLst>
          </p:cNvPr>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3">
            <a:extLst>
              <a:ext uri="{FF2B5EF4-FFF2-40B4-BE49-F238E27FC236}">
                <a16:creationId xmlns:a16="http://schemas.microsoft.com/office/drawing/2014/main" id="{8802392B-8C5B-B97E-6A86-E53B8E515173}"/>
              </a:ext>
            </a:extLst>
          </p:cNvPr>
          <p:cNvSpPr txBox="1">
            <a:spLocks/>
          </p:cNvSpPr>
          <p:nvPr/>
        </p:nvSpPr>
        <p:spPr>
          <a:xfrm>
            <a:off x="8781843" y="65087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27" name="タイトル 1">
            <a:extLst>
              <a:ext uri="{FF2B5EF4-FFF2-40B4-BE49-F238E27FC236}">
                <a16:creationId xmlns:a16="http://schemas.microsoft.com/office/drawing/2014/main" id="{7037A6B0-BE29-3359-97CC-AC5321E1ABD9}"/>
              </a:ext>
            </a:extLst>
          </p:cNvPr>
          <p:cNvSpPr>
            <a:spLocks noGrp="1"/>
          </p:cNvSpPr>
          <p:nvPr>
            <p:ph type="title"/>
          </p:nvPr>
        </p:nvSpPr>
        <p:spPr>
          <a:xfrm>
            <a:off x="1614532" y="93071"/>
            <a:ext cx="9314605" cy="529044"/>
          </a:xfrm>
        </p:spPr>
        <p:txBody>
          <a:bodyPr>
            <a:normAutofit/>
          </a:bodyPr>
          <a:lstStyle/>
          <a:p>
            <a:r>
              <a:rPr lang="ja-JP" altLang="en-US" sz="2800" dirty="0">
                <a:solidFill>
                  <a:schemeClr val="tx1">
                    <a:lumMod val="65000"/>
                    <a:lumOff val="35000"/>
                  </a:schemeClr>
                </a:solidFill>
                <a:latin typeface="Meiryo UI" panose="020B0604030504040204" pitchFamily="50" charset="-128"/>
                <a:ea typeface="Meiryo UI" panose="020B0604030504040204" pitchFamily="50" charset="-128"/>
              </a:rPr>
              <a:t>個人情報保護委員会による指導・勧告・命令等事案について　</a:t>
            </a:r>
          </a:p>
        </p:txBody>
      </p:sp>
      <p:cxnSp>
        <p:nvCxnSpPr>
          <p:cNvPr id="28" name="直線コネクタ 27">
            <a:extLst>
              <a:ext uri="{FF2B5EF4-FFF2-40B4-BE49-F238E27FC236}">
                <a16:creationId xmlns:a16="http://schemas.microsoft.com/office/drawing/2014/main" id="{1E80F177-8822-41BA-476A-F2D25CCB2019}"/>
              </a:ext>
            </a:extLst>
          </p:cNvPr>
          <p:cNvCxnSpPr/>
          <p:nvPr/>
        </p:nvCxnSpPr>
        <p:spPr>
          <a:xfrm flipH="1">
            <a:off x="1614531" y="63834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801CE4-0D8E-7D17-2776-C78DBD8C0308}"/>
              </a:ext>
            </a:extLst>
          </p:cNvPr>
          <p:cNvCxnSpPr/>
          <p:nvPr/>
        </p:nvCxnSpPr>
        <p:spPr>
          <a:xfrm flipH="1">
            <a:off x="1614531" y="69653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A647107-4C09-54D8-9F35-1C6CA1914D59}"/>
              </a:ext>
            </a:extLst>
          </p:cNvPr>
          <p:cNvSpPr txBox="1"/>
          <p:nvPr/>
        </p:nvSpPr>
        <p:spPr>
          <a:xfrm>
            <a:off x="8303066" y="871861"/>
            <a:ext cx="37865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行政機関等に対する指導等の状況　　　　　　　　　　　　　　　　　　　　　　　　　　</a:t>
            </a:r>
          </a:p>
        </p:txBody>
      </p:sp>
      <p:graphicFrame>
        <p:nvGraphicFramePr>
          <p:cNvPr id="3" name="表 2">
            <a:extLst>
              <a:ext uri="{FF2B5EF4-FFF2-40B4-BE49-F238E27FC236}">
                <a16:creationId xmlns:a16="http://schemas.microsoft.com/office/drawing/2014/main" id="{16ACE0DD-78D4-E81A-9891-3D15D717F9D0}"/>
              </a:ext>
            </a:extLst>
          </p:cNvPr>
          <p:cNvGraphicFramePr>
            <a:graphicFrameLocks noGrp="1"/>
          </p:cNvGraphicFramePr>
          <p:nvPr/>
        </p:nvGraphicFramePr>
        <p:xfrm>
          <a:off x="7201528" y="1176655"/>
          <a:ext cx="4752000" cy="1422040"/>
        </p:xfrm>
        <a:graphic>
          <a:graphicData uri="http://schemas.openxmlformats.org/drawingml/2006/table">
            <a:tbl>
              <a:tblPr firstRow="1" firstCol="1" bandRow="1">
                <a:tableStyleId>{5C22544A-7EE6-4342-B048-85BDC9FD1C3A}</a:tableStyleId>
              </a:tblPr>
              <a:tblGrid>
                <a:gridCol w="1584000">
                  <a:extLst>
                    <a:ext uri="{9D8B030D-6E8A-4147-A177-3AD203B41FA5}">
                      <a16:colId xmlns:a16="http://schemas.microsoft.com/office/drawing/2014/main" val="3524089638"/>
                    </a:ext>
                  </a:extLst>
                </a:gridCol>
                <a:gridCol w="1584000">
                  <a:extLst>
                    <a:ext uri="{9D8B030D-6E8A-4147-A177-3AD203B41FA5}">
                      <a16:colId xmlns:a16="http://schemas.microsoft.com/office/drawing/2014/main" val="30756925"/>
                    </a:ext>
                  </a:extLst>
                </a:gridCol>
                <a:gridCol w="1584000">
                  <a:extLst>
                    <a:ext uri="{9D8B030D-6E8A-4147-A177-3AD203B41FA5}">
                      <a16:colId xmlns:a16="http://schemas.microsoft.com/office/drawing/2014/main" val="3212847117"/>
                    </a:ext>
                  </a:extLst>
                </a:gridCol>
              </a:tblGrid>
              <a:tr h="416927">
                <a:tc>
                  <a:txBody>
                    <a:bodyPr/>
                    <a:lstStyle/>
                    <a:p>
                      <a:pPr algn="ctr"/>
                      <a:r>
                        <a:rPr lang="ja-JP" sz="1050" kern="100" dirty="0">
                          <a:effectLst/>
                          <a:latin typeface="Meiryo UI" panose="020B0604030504040204" pitchFamily="50" charset="-128"/>
                          <a:ea typeface="Meiryo UI" panose="020B0604030504040204" pitchFamily="50" charset="-128"/>
                        </a:rPr>
                        <a:t>対応事項</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latin typeface="Meiryo UI" panose="020B0604030504040204" pitchFamily="50" charset="-128"/>
                          <a:ea typeface="Meiryo UI" panose="020B0604030504040204" pitchFamily="50" charset="-128"/>
                        </a:rPr>
                        <a:t>令和４年度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令和５年度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37550204"/>
                  </a:ext>
                </a:extLst>
              </a:tr>
              <a:tr h="397073">
                <a:tc>
                  <a:txBody>
                    <a:bodyPr/>
                    <a:lstStyle/>
                    <a:p>
                      <a:pPr algn="ctr"/>
                      <a:r>
                        <a:rPr lang="ja-JP" sz="1050" kern="100" dirty="0">
                          <a:effectLst/>
                          <a:latin typeface="Meiryo UI" panose="020B0604030504040204" pitchFamily="50" charset="-128"/>
                          <a:ea typeface="Meiryo UI" panose="020B0604030504040204" pitchFamily="50" charset="-128"/>
                        </a:rPr>
                        <a:t>指導</a:t>
                      </a:r>
                      <a:r>
                        <a:rPr lang="ja-JP" altLang="en-US" sz="1050" kern="100" dirty="0">
                          <a:effectLst/>
                          <a:latin typeface="Meiryo UI" panose="020B0604030504040204" pitchFamily="50" charset="-128"/>
                          <a:ea typeface="Meiryo UI" panose="020B0604030504040204" pitchFamily="50" charset="-128"/>
                        </a:rPr>
                        <a:t>及び</a:t>
                      </a:r>
                      <a:r>
                        <a:rPr lang="ja-JP" sz="1050" kern="100" dirty="0">
                          <a:effectLst/>
                          <a:latin typeface="Meiryo UI" panose="020B0604030504040204" pitchFamily="50" charset="-128"/>
                          <a:ea typeface="Meiryo UI" panose="020B0604030504040204" pitchFamily="50" charset="-128"/>
                        </a:rPr>
                        <a:t>助言</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24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132</a:t>
                      </a:r>
                    </a:p>
                    <a:p>
                      <a:pPr algn="ct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うち地方公共団体等 </a:t>
                      </a: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104)</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10520230"/>
                  </a:ext>
                </a:extLst>
              </a:tr>
              <a:tr h="288000">
                <a:tc>
                  <a:txBody>
                    <a:bodyPr/>
                    <a:lstStyle/>
                    <a:p>
                      <a:pPr algn="ctr"/>
                      <a:r>
                        <a:rPr lang="ja-JP" sz="1050" kern="100" dirty="0">
                          <a:effectLst/>
                          <a:latin typeface="Meiryo UI" panose="020B0604030504040204" pitchFamily="50" charset="-128"/>
                          <a:ea typeface="Meiryo UI" panose="020B0604030504040204" pitchFamily="50" charset="-128"/>
                        </a:rPr>
                        <a:t>勧告</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77902471"/>
                  </a:ext>
                </a:extLst>
              </a:tr>
              <a:tr h="288000">
                <a:tc>
                  <a:txBody>
                    <a:bodyPr/>
                    <a:lstStyle/>
                    <a:p>
                      <a:pPr algn="ct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勧告に基づいてとった措置についての報告の要求</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98324076"/>
                  </a:ext>
                </a:extLst>
              </a:tr>
            </a:tbl>
          </a:graphicData>
        </a:graphic>
      </p:graphicFrame>
      <p:sp>
        <p:nvSpPr>
          <p:cNvPr id="5" name="テキスト ボックス 4">
            <a:extLst>
              <a:ext uri="{FF2B5EF4-FFF2-40B4-BE49-F238E27FC236}">
                <a16:creationId xmlns:a16="http://schemas.microsoft.com/office/drawing/2014/main" id="{61D454FF-0B51-1478-1B5A-57A5D99C3915}"/>
              </a:ext>
            </a:extLst>
          </p:cNvPr>
          <p:cNvSpPr txBox="1"/>
          <p:nvPr/>
        </p:nvSpPr>
        <p:spPr>
          <a:xfrm>
            <a:off x="9045848" y="2607376"/>
            <a:ext cx="301915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出典：「年次報告」</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令和４年度～令和５年度</a:t>
            </a:r>
            <a:r>
              <a:rPr lang="en-US" altLang="ja-JP" sz="1050" dirty="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55D1762-5C04-FB1F-62B5-61A0430E26AA}"/>
              </a:ext>
            </a:extLst>
          </p:cNvPr>
          <p:cNvSpPr txBox="1"/>
          <p:nvPr/>
        </p:nvSpPr>
        <p:spPr>
          <a:xfrm>
            <a:off x="11543495" y="913694"/>
            <a:ext cx="619554"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（件）</a:t>
            </a:r>
          </a:p>
        </p:txBody>
      </p:sp>
      <p:sp>
        <p:nvSpPr>
          <p:cNvPr id="11" name="テキスト ボックス 10">
            <a:extLst>
              <a:ext uri="{FF2B5EF4-FFF2-40B4-BE49-F238E27FC236}">
                <a16:creationId xmlns:a16="http://schemas.microsoft.com/office/drawing/2014/main" id="{546C59F4-0D4B-28CB-FEF5-F567FF8DBD01}"/>
              </a:ext>
            </a:extLst>
          </p:cNvPr>
          <p:cNvSpPr txBox="1"/>
          <p:nvPr/>
        </p:nvSpPr>
        <p:spPr>
          <a:xfrm>
            <a:off x="1756022" y="916309"/>
            <a:ext cx="5286634" cy="1477328"/>
          </a:xfrm>
          <a:prstGeom prst="rect">
            <a:avLst/>
          </a:prstGeom>
          <a:noFill/>
          <a:ln w="19050">
            <a:solidFill>
              <a:schemeClr val="accent2"/>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個人情報保護委員会では、個人データ及び保有個人情報の漏えい等事案の報告に対して、各事案につき調査・分析を行い、必要な指導・勧告等を実施。勧告に従った個人情報等の取扱いの是正がなされていない事業者に対しては、必要に応じて命令を行う。</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6" name="グループ化 15">
            <a:extLst>
              <a:ext uri="{FF2B5EF4-FFF2-40B4-BE49-F238E27FC236}">
                <a16:creationId xmlns:a16="http://schemas.microsoft.com/office/drawing/2014/main" id="{3456BDDE-B2E5-6441-0F62-5C9AC467F15F}"/>
              </a:ext>
            </a:extLst>
          </p:cNvPr>
          <p:cNvGrpSpPr/>
          <p:nvPr/>
        </p:nvGrpSpPr>
        <p:grpSpPr>
          <a:xfrm>
            <a:off x="1793449" y="2775849"/>
            <a:ext cx="10271551" cy="2986068"/>
            <a:chOff x="2908884" y="1667495"/>
            <a:chExt cx="10271551" cy="2986068"/>
          </a:xfrm>
        </p:grpSpPr>
        <p:sp>
          <p:nvSpPr>
            <p:cNvPr id="12" name="テキスト ボックス 11">
              <a:extLst>
                <a:ext uri="{FF2B5EF4-FFF2-40B4-BE49-F238E27FC236}">
                  <a16:creationId xmlns:a16="http://schemas.microsoft.com/office/drawing/2014/main" id="{E71905EA-8CC5-2EC0-C0AB-0425B2096FEC}"/>
                </a:ext>
              </a:extLst>
            </p:cNvPr>
            <p:cNvSpPr txBox="1"/>
            <p:nvPr/>
          </p:nvSpPr>
          <p:spPr>
            <a:xfrm>
              <a:off x="2908884" y="2027203"/>
              <a:ext cx="10271551" cy="2626360"/>
            </a:xfrm>
            <a:prstGeom prst="rect">
              <a:avLst/>
            </a:prstGeom>
            <a:noFill/>
            <a:ln w="19050">
              <a:solidFill>
                <a:schemeClr val="accent1"/>
              </a:solidFill>
            </a:ln>
          </p:spPr>
          <p:txBody>
            <a:bodyPr wrap="square" rtlCol="0">
              <a:spAutoFit/>
            </a:bodyPr>
            <a:lstStyle/>
            <a:p>
              <a:pPr marL="182563" marR="0" lvl="0" indent="-182563" algn="just" defTabSz="457200" rtl="0" eaLnBrk="1" fontAlgn="auto" latinLnBrk="0" hangingPunct="1">
                <a:lnSpc>
                  <a:spcPts val="24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地方公共団体の職員が住民の特定個人情報が記載されたファイルを自宅</a:t>
              </a:r>
              <a:r>
                <a:rPr kumimoji="1" lang="en-US" altLang="ja-JP"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PC</a:t>
              </a:r>
              <a:r>
                <a:rPr kumimoji="1" lang="ja-JP" altLang="en-US"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にメール送付した事案</a:t>
              </a: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（安全管理措置）</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・事業者が個人番号利用事務の一部である課税資料等の入力業務を地方公共団体から委託されていたところ、委託元である地方公共団体の許諾を得ずに当該事務を関連会社に対し再委託した事案</a:t>
              </a:r>
              <a:r>
                <a:rPr lang="ja-JP" altLang="en-US" dirty="0">
                  <a:solidFill>
                    <a:prstClr val="black"/>
                  </a:solidFill>
                  <a:latin typeface="Meiryo UI" panose="020B0604030504040204" pitchFamily="50" charset="-128"/>
                  <a:ea typeface="Meiryo UI" panose="020B0604030504040204" pitchFamily="50" charset="-128"/>
                </a:rPr>
                <a:t>（再委託の許諾、安全管理措置）</a:t>
              </a:r>
              <a:endParaRPr lang="en-US" altLang="ja-JP" dirty="0">
                <a:solidFill>
                  <a:prstClr val="black"/>
                </a:solidFill>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ts val="1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just"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方公共団体の職員が税申告相談の予約状況をホームページに掲載する際、公開する予定ではない住民基本台帳に登録されている保有個人情報を含むファイルを誤って掲載した結果、全住民の保有個人情報が漏えいした事案（安全管理措置）</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F96DF72-8459-53D1-E3CB-6968CC27D311}"/>
                </a:ext>
              </a:extLst>
            </p:cNvPr>
            <p:cNvSpPr txBox="1"/>
            <p:nvPr/>
          </p:nvSpPr>
          <p:spPr>
            <a:xfrm>
              <a:off x="2908886" y="1667495"/>
              <a:ext cx="3115733" cy="369332"/>
            </a:xfrm>
            <a:prstGeom prst="rect">
              <a:avLst/>
            </a:prstGeom>
            <a:solidFill>
              <a:schemeClr val="accent6">
                <a:lumMod val="20000"/>
                <a:lumOff val="80000"/>
              </a:schemeClr>
            </a:solidFill>
          </p:spPr>
          <p:txBody>
            <a:bodyPr wrap="square" rtlCol="0">
              <a:spAutoFit/>
            </a:bodyPr>
            <a:lstStyle/>
            <a:p>
              <a:pPr algn="ct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指導等を行った主な事案</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7" name="グループ化 16">
            <a:extLst>
              <a:ext uri="{FF2B5EF4-FFF2-40B4-BE49-F238E27FC236}">
                <a16:creationId xmlns:a16="http://schemas.microsoft.com/office/drawing/2014/main" id="{7EBF7810-D71C-9122-5253-C38D884635B6}"/>
              </a:ext>
            </a:extLst>
          </p:cNvPr>
          <p:cNvGrpSpPr/>
          <p:nvPr/>
        </p:nvGrpSpPr>
        <p:grpSpPr>
          <a:xfrm>
            <a:off x="1728370" y="5907341"/>
            <a:ext cx="10276474" cy="690067"/>
            <a:chOff x="7311106" y="4175442"/>
            <a:chExt cx="10276474" cy="690067"/>
          </a:xfrm>
        </p:grpSpPr>
        <p:sp>
          <p:nvSpPr>
            <p:cNvPr id="13" name="テキスト ボックス 12">
              <a:extLst>
                <a:ext uri="{FF2B5EF4-FFF2-40B4-BE49-F238E27FC236}">
                  <a16:creationId xmlns:a16="http://schemas.microsoft.com/office/drawing/2014/main" id="{6D3D4E75-39C5-DB94-C553-5DA46747A9EC}"/>
                </a:ext>
              </a:extLst>
            </p:cNvPr>
            <p:cNvSpPr txBox="1"/>
            <p:nvPr/>
          </p:nvSpPr>
          <p:spPr>
            <a:xfrm>
              <a:off x="7361907" y="4496177"/>
              <a:ext cx="10225673" cy="369332"/>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・破産者等の個人情報をウェブサイトに掲載していた個人情報取扱事業者に対するもの</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A8AD55C-2938-DBFC-37F5-AA5135FC9C9B}"/>
                </a:ext>
              </a:extLst>
            </p:cNvPr>
            <p:cNvSpPr txBox="1"/>
            <p:nvPr/>
          </p:nvSpPr>
          <p:spPr>
            <a:xfrm>
              <a:off x="7311106" y="4175442"/>
              <a:ext cx="7076959" cy="369332"/>
            </a:xfrm>
            <a:prstGeom prst="rect">
              <a:avLst/>
            </a:prstGeom>
            <a:noFill/>
          </p:spPr>
          <p:txBody>
            <a:bodyPr wrap="square" rtlCol="0">
              <a:spAutoFit/>
            </a:bodyPr>
            <a:lstStyle/>
            <a:p>
              <a:r>
                <a:rPr kumimoji="1" lang="ja-JP" altLang="en-US" sz="18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（参考）</a:t>
              </a:r>
              <a:r>
                <a:rPr kumimoji="1" lang="zh-TW" altLang="en-US" sz="18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個人情報取扱事業者</a:t>
              </a:r>
              <a:r>
                <a:rPr kumimoji="1" lang="ja-JP" altLang="en-US" sz="18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に対して勧告及び命令を行った事案</a:t>
              </a:r>
              <a:endParaRPr kumimoji="1" lang="en-US" altLang="ja-JP" sz="18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4002886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CEBECE9-9B00-BD9F-E44B-53F2C5D6B28C}"/>
              </a:ext>
            </a:extLst>
          </p:cNvPr>
          <p:cNvSpPr/>
          <p:nvPr/>
        </p:nvSpPr>
        <p:spPr>
          <a:xfrm>
            <a:off x="1262865" y="696528"/>
            <a:ext cx="346017" cy="616147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40D4AF31-DD73-CD62-26A3-DC587931D8B1}"/>
              </a:ext>
            </a:extLst>
          </p:cNvPr>
          <p:cNvSpPr/>
          <p:nvPr/>
        </p:nvSpPr>
        <p:spPr>
          <a:xfrm>
            <a:off x="1262865" y="2"/>
            <a:ext cx="346017" cy="638338"/>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37EEDBC-BCB3-3944-A003-D06174BE2494}"/>
              </a:ext>
            </a:extLst>
          </p:cNvPr>
          <p:cNvSpPr/>
          <p:nvPr/>
        </p:nvSpPr>
        <p:spPr>
          <a:xfrm>
            <a:off x="1262864" y="638341"/>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2BADAC65-257E-8F2E-3328-5C4C89E111A7}"/>
              </a:ext>
            </a:extLst>
          </p:cNvPr>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3">
            <a:extLst>
              <a:ext uri="{FF2B5EF4-FFF2-40B4-BE49-F238E27FC236}">
                <a16:creationId xmlns:a16="http://schemas.microsoft.com/office/drawing/2014/main" id="{8802392B-8C5B-B97E-6A86-E53B8E515173}"/>
              </a:ext>
            </a:extLst>
          </p:cNvPr>
          <p:cNvSpPr txBox="1">
            <a:spLocks/>
          </p:cNvSpPr>
          <p:nvPr/>
        </p:nvSpPr>
        <p:spPr>
          <a:xfrm>
            <a:off x="8781843" y="65087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27" name="タイトル 1">
            <a:extLst>
              <a:ext uri="{FF2B5EF4-FFF2-40B4-BE49-F238E27FC236}">
                <a16:creationId xmlns:a16="http://schemas.microsoft.com/office/drawing/2014/main" id="{7037A6B0-BE29-3359-97CC-AC5321E1ABD9}"/>
              </a:ext>
            </a:extLst>
          </p:cNvPr>
          <p:cNvSpPr>
            <a:spLocks noGrp="1"/>
          </p:cNvSpPr>
          <p:nvPr>
            <p:ph type="title"/>
          </p:nvPr>
        </p:nvSpPr>
        <p:spPr>
          <a:xfrm>
            <a:off x="1614532" y="93071"/>
            <a:ext cx="9314605" cy="529044"/>
          </a:xfrm>
        </p:spPr>
        <p:txBody>
          <a:bodyPr>
            <a:normAutofit/>
          </a:bodyPr>
          <a:lstStyle/>
          <a:p>
            <a:r>
              <a:rPr lang="ja-JP" altLang="en-US" sz="2800" dirty="0">
                <a:solidFill>
                  <a:schemeClr val="tx1">
                    <a:lumMod val="65000"/>
                    <a:lumOff val="35000"/>
                  </a:schemeClr>
                </a:solidFill>
                <a:latin typeface="Meiryo UI" panose="020B0604030504040204" pitchFamily="50" charset="-128"/>
                <a:ea typeface="Meiryo UI" panose="020B0604030504040204" pitchFamily="50" charset="-128"/>
              </a:rPr>
              <a:t>個人情報保護委員会が指導等を行った主な事案①　</a:t>
            </a:r>
          </a:p>
        </p:txBody>
      </p:sp>
      <p:cxnSp>
        <p:nvCxnSpPr>
          <p:cNvPr id="28" name="直線コネクタ 27">
            <a:extLst>
              <a:ext uri="{FF2B5EF4-FFF2-40B4-BE49-F238E27FC236}">
                <a16:creationId xmlns:a16="http://schemas.microsoft.com/office/drawing/2014/main" id="{1E80F177-8822-41BA-476A-F2D25CCB2019}"/>
              </a:ext>
            </a:extLst>
          </p:cNvPr>
          <p:cNvCxnSpPr/>
          <p:nvPr/>
        </p:nvCxnSpPr>
        <p:spPr>
          <a:xfrm flipH="1">
            <a:off x="1614531" y="63834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801CE4-0D8E-7D17-2776-C78DBD8C0308}"/>
              </a:ext>
            </a:extLst>
          </p:cNvPr>
          <p:cNvCxnSpPr/>
          <p:nvPr/>
        </p:nvCxnSpPr>
        <p:spPr>
          <a:xfrm flipH="1">
            <a:off x="1614531" y="69653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118D121-D661-B5C3-E69E-52AD7F04EE43}"/>
              </a:ext>
            </a:extLst>
          </p:cNvPr>
          <p:cNvSpPr txBox="1"/>
          <p:nvPr/>
        </p:nvSpPr>
        <p:spPr bwMode="auto">
          <a:xfrm>
            <a:off x="1834392" y="837018"/>
            <a:ext cx="10151993" cy="627084"/>
          </a:xfrm>
          <a:prstGeom prst="rect">
            <a:avLst/>
          </a:prstGeom>
          <a:solidFill>
            <a:srgbClr val="4F81BD">
              <a:lumMod val="20000"/>
              <a:lumOff val="80000"/>
            </a:srgbClr>
          </a:solidFill>
          <a:ln w="19050" cap="flat" cmpd="sng" algn="ctr">
            <a:noFill/>
            <a:prstDash val="solid"/>
            <a:headEnd/>
            <a:tailEnd/>
          </a:ln>
          <a:effectLst>
            <a:outerShdw blurRad="40000" dist="20000" dir="5400000" rotWithShape="0">
              <a:srgbClr val="000000">
                <a:alpha val="38000"/>
              </a:srgbClr>
            </a:outerShdw>
          </a:effectLst>
        </p:spPr>
        <p:txBody>
          <a:bodyPr vert="horz" wrap="square" lIns="108000" tIns="32653" rIns="108000" bIns="32653" numCol="1" rtlCol="0" anchor="ctr" anchorCtr="0" compatLnSpc="1">
            <a:prstTxWarp prst="textNoShape">
              <a:avLst/>
            </a:prstTxWarp>
            <a:noAutofit/>
          </a:bodyPr>
          <a:lstStyle/>
          <a:p>
            <a:pPr marR="0" lvl="0" algn="just" defTabSz="914400" rtl="0" eaLnBrk="1" fontAlgn="base" latinLnBrk="0" hangingPunct="1">
              <a:lnSpc>
                <a:spcPct val="100000"/>
              </a:lnSpc>
              <a:spcBef>
                <a:spcPct val="0"/>
              </a:spcBef>
              <a:spcAft>
                <a:spcPct val="0"/>
              </a:spcAft>
              <a:buClrTx/>
              <a:buSzTx/>
              <a:tabLst/>
              <a:defRPr/>
            </a:pPr>
            <a:r>
              <a:rPr kumimoji="1" lang="ja-JP" altLang="en-US" sz="1600" b="0" i="0" u="none" strike="noStrike" kern="100" cap="none" spc="0" normalizeH="0" baseline="0" noProof="0" dirty="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地方公共団体の職員が税申告相談の予約状況をホームページに掲載する際、公開する予定ではない住民基本台帳に登録されている保有個人情報を含むファイルを誤って掲載した結果、全住民の保有個人情報が漏えいした事案</a:t>
            </a:r>
            <a:endParaRPr kumimoji="1" lang="ja-JP" altLang="ja-JP" sz="16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FAD5894E-B072-03A5-C55A-6DC214731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45" y="3238634"/>
            <a:ext cx="1481211" cy="2022799"/>
          </a:xfrm>
          <a:prstGeom prst="rect">
            <a:avLst/>
          </a:prstGeom>
        </p:spPr>
      </p:pic>
      <p:pic>
        <p:nvPicPr>
          <p:cNvPr id="6" name="図 5">
            <a:extLst>
              <a:ext uri="{FF2B5EF4-FFF2-40B4-BE49-F238E27FC236}">
                <a16:creationId xmlns:a16="http://schemas.microsoft.com/office/drawing/2014/main" id="{E50F1FFA-2233-831B-AA2C-DC0B7EF94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434" y="3235222"/>
            <a:ext cx="1364037" cy="1981409"/>
          </a:xfrm>
          <a:prstGeom prst="rect">
            <a:avLst/>
          </a:prstGeom>
        </p:spPr>
      </p:pic>
      <p:pic>
        <p:nvPicPr>
          <p:cNvPr id="8" name="図 7">
            <a:extLst>
              <a:ext uri="{FF2B5EF4-FFF2-40B4-BE49-F238E27FC236}">
                <a16:creationId xmlns:a16="http://schemas.microsoft.com/office/drawing/2014/main" id="{42C7B1CF-9723-A517-11A4-30471CF93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933" y="1679005"/>
            <a:ext cx="1471452" cy="2022799"/>
          </a:xfrm>
          <a:prstGeom prst="rect">
            <a:avLst/>
          </a:prstGeom>
        </p:spPr>
      </p:pic>
      <p:pic>
        <p:nvPicPr>
          <p:cNvPr id="9" name="図 8">
            <a:extLst>
              <a:ext uri="{FF2B5EF4-FFF2-40B4-BE49-F238E27FC236}">
                <a16:creationId xmlns:a16="http://schemas.microsoft.com/office/drawing/2014/main" id="{FB5D315B-4AF9-4865-C0FD-007E35BAB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466" y="3235222"/>
            <a:ext cx="1048737" cy="1242350"/>
          </a:xfrm>
          <a:prstGeom prst="rect">
            <a:avLst/>
          </a:prstGeom>
        </p:spPr>
      </p:pic>
      <p:sp>
        <p:nvSpPr>
          <p:cNvPr id="10" name="テキスト ボックス 9">
            <a:extLst>
              <a:ext uri="{FF2B5EF4-FFF2-40B4-BE49-F238E27FC236}">
                <a16:creationId xmlns:a16="http://schemas.microsoft.com/office/drawing/2014/main" id="{BFEA1697-010E-C841-04AC-D2213EA0B238}"/>
              </a:ext>
            </a:extLst>
          </p:cNvPr>
          <p:cNvSpPr txBox="1"/>
          <p:nvPr/>
        </p:nvSpPr>
        <p:spPr>
          <a:xfrm>
            <a:off x="1612680" y="5248253"/>
            <a:ext cx="2052000" cy="707886"/>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職員</a:t>
            </a:r>
            <a:r>
              <a:rPr kumimoji="1" lang="en-US" altLang="ja-JP" sz="1600" dirty="0">
                <a:latin typeface="Meiryo UI" panose="020B0604030504040204" pitchFamily="50" charset="-128"/>
                <a:ea typeface="Meiryo UI" panose="020B0604030504040204" pitchFamily="50" charset="-128"/>
              </a:rPr>
              <a:t>A</a:t>
            </a:r>
          </a:p>
          <a:p>
            <a:r>
              <a:rPr lang="ja-JP" altLang="en-US" sz="1200" dirty="0">
                <a:latin typeface="Meiryo UI" panose="020B0604030504040204" pitchFamily="50" charset="-128"/>
                <a:ea typeface="Meiryo UI" panose="020B0604030504040204" pitchFamily="50" charset="-128"/>
              </a:rPr>
              <a:t>（通常、ホームページへの相談予約状況表の掲載を担当）</a:t>
            </a:r>
            <a:endParaRPr kumimoji="1" lang="ja-JP" altLang="en-US" sz="1200" dirty="0">
              <a:latin typeface="Meiryo UI" panose="020B0604030504040204" pitchFamily="50" charset="-128"/>
              <a:ea typeface="Meiryo UI" panose="020B0604030504040204" pitchFamily="50" charset="-128"/>
            </a:endParaRPr>
          </a:p>
        </p:txBody>
      </p:sp>
      <p:cxnSp>
        <p:nvCxnSpPr>
          <p:cNvPr id="12" name="直線矢印コネクタ 11">
            <a:extLst>
              <a:ext uri="{FF2B5EF4-FFF2-40B4-BE49-F238E27FC236}">
                <a16:creationId xmlns:a16="http://schemas.microsoft.com/office/drawing/2014/main" id="{7E624B11-9BD8-C1DD-F1A5-FB85978C50AB}"/>
              </a:ext>
            </a:extLst>
          </p:cNvPr>
          <p:cNvCxnSpPr>
            <a:cxnSpLocks/>
          </p:cNvCxnSpPr>
          <p:nvPr/>
        </p:nvCxnSpPr>
        <p:spPr>
          <a:xfrm>
            <a:off x="3504114" y="4551724"/>
            <a:ext cx="2952000" cy="0"/>
          </a:xfrm>
          <a:prstGeom prst="straightConnector1">
            <a:avLst/>
          </a:prstGeom>
          <a:ln w="57150">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07B66D88-102C-27BE-3608-D77E94F58F88}"/>
              </a:ext>
            </a:extLst>
          </p:cNvPr>
          <p:cNvSpPr txBox="1"/>
          <p:nvPr/>
        </p:nvSpPr>
        <p:spPr>
          <a:xfrm>
            <a:off x="6635649" y="5285121"/>
            <a:ext cx="1242057" cy="523220"/>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職員</a:t>
            </a:r>
            <a:r>
              <a:rPr kumimoji="1" lang="en-US" altLang="ja-JP" sz="1600" dirty="0">
                <a:latin typeface="Meiryo UI" panose="020B0604030504040204" pitchFamily="50" charset="-128"/>
                <a:ea typeface="Meiryo UI" panose="020B0604030504040204" pitchFamily="50" charset="-128"/>
              </a:rPr>
              <a:t>B</a:t>
            </a:r>
          </a:p>
          <a:p>
            <a:pPr algn="ctr"/>
            <a:r>
              <a:rPr lang="ja-JP" altLang="en-US" sz="1200" dirty="0">
                <a:latin typeface="Meiryo UI" panose="020B0604030504040204" pitchFamily="50" charset="-128"/>
                <a:ea typeface="Meiryo UI" panose="020B0604030504040204" pitchFamily="50" charset="-128"/>
              </a:rPr>
              <a:t>（臨時で対応）</a:t>
            </a:r>
            <a:endParaRPr kumimoji="1" lang="ja-JP" altLang="en-US" sz="1200" dirty="0">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0C8A82AA-27D0-1C75-2EBF-A792D63E54B4}"/>
              </a:ext>
            </a:extLst>
          </p:cNvPr>
          <p:cNvSpPr/>
          <p:nvPr/>
        </p:nvSpPr>
        <p:spPr>
          <a:xfrm>
            <a:off x="3934289" y="5096639"/>
            <a:ext cx="2457801" cy="1642400"/>
          </a:xfrm>
          <a:prstGeom prst="wedgeRoundRectCallout">
            <a:avLst>
              <a:gd name="adj1" fmla="val -11564"/>
              <a:gd name="adj2" fmla="val -77166"/>
              <a:gd name="adj3" fmla="val 16667"/>
            </a:avLst>
          </a:prstGeom>
          <a:solidFill>
            <a:srgbClr val="DCE6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CDCAA26-3732-FED0-9A59-164BB5D875D9}"/>
              </a:ext>
            </a:extLst>
          </p:cNvPr>
          <p:cNvSpPr txBox="1"/>
          <p:nvPr/>
        </p:nvSpPr>
        <p:spPr>
          <a:xfrm>
            <a:off x="3930491" y="5138601"/>
            <a:ext cx="2367372" cy="1600438"/>
          </a:xfrm>
          <a:prstGeom prst="rect">
            <a:avLst/>
          </a:prstGeom>
          <a:noFill/>
        </p:spPr>
        <p:txBody>
          <a:bodyPr wrap="square" rtlCol="0">
            <a:spAutoFit/>
          </a:bodyPr>
          <a:lstStyle/>
          <a:p>
            <a:pPr marL="108000" indent="-108000" algn="just"/>
            <a:r>
              <a:rPr lang="ja-JP" altLang="en-US" sz="1400" dirty="0">
                <a:latin typeface="Meiryo UI" panose="020B0604030504040204" pitchFamily="50" charset="-128"/>
                <a:ea typeface="Meiryo UI" panose="020B0604030504040204" pitchFamily="50" charset="-128"/>
              </a:rPr>
              <a:t>・職員</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が作業を行えない状況であったため、普段作業を担当していない職員</a:t>
            </a:r>
            <a:r>
              <a:rPr lang="en-US" altLang="ja-JP" sz="1400" dirty="0">
                <a:latin typeface="Meiryo UI" panose="020B0604030504040204" pitchFamily="50" charset="-128"/>
                <a:ea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rPr>
              <a:t>が臨時で作業を行った。</a:t>
            </a:r>
            <a:endParaRPr lang="en-US" altLang="ja-JP" sz="1400" dirty="0">
              <a:latin typeface="Meiryo UI" panose="020B0604030504040204" pitchFamily="50" charset="-128"/>
              <a:ea typeface="Meiryo UI" panose="020B0604030504040204" pitchFamily="50" charset="-128"/>
            </a:endParaRPr>
          </a:p>
          <a:p>
            <a:pPr marL="108000" indent="-108000" algn="just"/>
            <a:r>
              <a:rPr kumimoji="1"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組織として定められた手順書が存在しなかった</a:t>
            </a:r>
            <a:r>
              <a:rPr kumimoji="1" lang="ja-JP" altLang="en-US" sz="1400" dirty="0">
                <a:latin typeface="Meiryo UI" panose="020B0604030504040204" pitchFamily="50" charset="-128"/>
                <a:ea typeface="Meiryo UI" panose="020B0604030504040204" pitchFamily="50" charset="-128"/>
              </a:rPr>
              <a:t>ため、口頭で簡単な引継ぎが行われた。</a:t>
            </a:r>
          </a:p>
        </p:txBody>
      </p:sp>
      <p:sp>
        <p:nvSpPr>
          <p:cNvPr id="17" name="テキスト ボックス 16">
            <a:extLst>
              <a:ext uri="{FF2B5EF4-FFF2-40B4-BE49-F238E27FC236}">
                <a16:creationId xmlns:a16="http://schemas.microsoft.com/office/drawing/2014/main" id="{7412EDB1-EF54-9334-7D30-A3011C8DEB52}"/>
              </a:ext>
            </a:extLst>
          </p:cNvPr>
          <p:cNvSpPr txBox="1"/>
          <p:nvPr/>
        </p:nvSpPr>
        <p:spPr>
          <a:xfrm>
            <a:off x="10473066" y="3715670"/>
            <a:ext cx="1510392" cy="707886"/>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町民課長</a:t>
            </a:r>
            <a:endParaRPr kumimoji="1" lang="en-US" altLang="ja-JP" sz="16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（ホームページ掲載の</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最終決裁者）</a:t>
            </a:r>
            <a:endParaRPr kumimoji="1" lang="ja-JP" altLang="en-US" sz="1200" dirty="0">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F5440A93-A4D8-FCB8-8C0F-8CEF30CFA250}"/>
              </a:ext>
            </a:extLst>
          </p:cNvPr>
          <p:cNvCxnSpPr>
            <a:cxnSpLocks/>
          </p:cNvCxnSpPr>
          <p:nvPr/>
        </p:nvCxnSpPr>
        <p:spPr>
          <a:xfrm flipH="1">
            <a:off x="8207303" y="3417205"/>
            <a:ext cx="2159128" cy="1012857"/>
          </a:xfrm>
          <a:prstGeom prst="straightConnector1">
            <a:avLst/>
          </a:prstGeom>
          <a:ln w="57150">
            <a:solidFill>
              <a:srgbClr val="FF0000"/>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25" name="吹き出し: 角を丸めた四角形 24">
            <a:extLst>
              <a:ext uri="{FF2B5EF4-FFF2-40B4-BE49-F238E27FC236}">
                <a16:creationId xmlns:a16="http://schemas.microsoft.com/office/drawing/2014/main" id="{DC6D71F3-4A4D-14DC-61D0-6CECF97E39E7}"/>
              </a:ext>
            </a:extLst>
          </p:cNvPr>
          <p:cNvSpPr/>
          <p:nvPr/>
        </p:nvSpPr>
        <p:spPr>
          <a:xfrm>
            <a:off x="5417796" y="1575952"/>
            <a:ext cx="4926390" cy="1448146"/>
          </a:xfrm>
          <a:prstGeom prst="wedgeRoundRectCallout">
            <a:avLst>
              <a:gd name="adj1" fmla="val 44761"/>
              <a:gd name="adj2" fmla="val 81346"/>
              <a:gd name="adj3" fmla="val 16667"/>
            </a:avLst>
          </a:prstGeom>
          <a:solidFill>
            <a:srgbClr val="FFF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BE746F3-B537-1D3A-DF7E-409AF5E5F7BC}"/>
              </a:ext>
            </a:extLst>
          </p:cNvPr>
          <p:cNvSpPr txBox="1"/>
          <p:nvPr/>
        </p:nvSpPr>
        <p:spPr>
          <a:xfrm>
            <a:off x="5544796" y="1602416"/>
            <a:ext cx="4712128" cy="1384995"/>
          </a:xfrm>
          <a:prstGeom prst="rect">
            <a:avLst/>
          </a:prstGeom>
          <a:noFill/>
        </p:spPr>
        <p:txBody>
          <a:bodyPr wrap="square" rtlCol="0">
            <a:spAutoFit/>
          </a:bodyPr>
          <a:lstStyle/>
          <a:p>
            <a:pPr algn="just"/>
            <a:r>
              <a:rPr kumimoji="1" lang="ja-JP" altLang="en-US" sz="1400" b="1" u="sng" dirty="0">
                <a:latin typeface="Meiryo UI" panose="020B0604030504040204" pitchFamily="50" charset="-128"/>
                <a:ea typeface="Meiryo UI" panose="020B0604030504040204" pitchFamily="50" charset="-128"/>
              </a:rPr>
              <a:t>ホームページ掲載の最終決裁者である町民課長は、相談予約状況表を通常掲載しているページに相談予約表が正しく掲載されているかの確認のみを行い、職員Ｂが全住民の保有個人情報を含むファイルを誤って掲載したページについては、もともと更新の必要がない場所であったため、確認を行っていなかった。</a:t>
            </a:r>
            <a:endParaRPr kumimoji="1" lang="en-US" altLang="ja-JP" sz="1400" b="1" u="sng" dirty="0">
              <a:latin typeface="Meiryo UI" panose="020B0604030504040204" pitchFamily="50" charset="-128"/>
              <a:ea typeface="Meiryo UI" panose="020B0604030504040204" pitchFamily="50" charset="-128"/>
            </a:endParaRPr>
          </a:p>
          <a:p>
            <a:pPr algn="just"/>
            <a:r>
              <a:rPr kumimoji="1" lang="ja-JP" altLang="en-US" sz="1400" dirty="0">
                <a:latin typeface="Meiryo UI" panose="020B0604030504040204" pitchFamily="50" charset="-128"/>
                <a:ea typeface="Meiryo UI" panose="020B0604030504040204" pitchFamily="50" charset="-128"/>
              </a:rPr>
              <a:t>また、その後の決裁者等の確認も不十分なものであった。</a:t>
            </a:r>
          </a:p>
        </p:txBody>
      </p:sp>
      <p:pic>
        <p:nvPicPr>
          <p:cNvPr id="24" name="グラフィックス 23" descr="モニター 単色塗りつぶし">
            <a:extLst>
              <a:ext uri="{FF2B5EF4-FFF2-40B4-BE49-F238E27FC236}">
                <a16:creationId xmlns:a16="http://schemas.microsoft.com/office/drawing/2014/main" id="{7A49CCC7-5224-0E36-B630-3AC1264942D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3168" b="11449"/>
          <a:stretch/>
        </p:blipFill>
        <p:spPr>
          <a:xfrm>
            <a:off x="8080062" y="5395990"/>
            <a:ext cx="1592016" cy="1200119"/>
          </a:xfrm>
          <a:prstGeom prst="rect">
            <a:avLst/>
          </a:prstGeom>
        </p:spPr>
      </p:pic>
      <p:sp>
        <p:nvSpPr>
          <p:cNvPr id="33" name="星: 16 pt 32">
            <a:extLst>
              <a:ext uri="{FF2B5EF4-FFF2-40B4-BE49-F238E27FC236}">
                <a16:creationId xmlns:a16="http://schemas.microsoft.com/office/drawing/2014/main" id="{08244B92-AF5F-4186-2163-A7F56A08C370}"/>
              </a:ext>
            </a:extLst>
          </p:cNvPr>
          <p:cNvSpPr/>
          <p:nvPr/>
        </p:nvSpPr>
        <p:spPr>
          <a:xfrm>
            <a:off x="7319954" y="4470772"/>
            <a:ext cx="2919692" cy="1012858"/>
          </a:xfrm>
          <a:prstGeom prst="star1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457200"/>
            <a:r>
              <a:rPr lang="ja-JP" altLang="en-US" sz="1600" b="1" dirty="0">
                <a:solidFill>
                  <a:prstClr val="white"/>
                </a:solidFill>
                <a:latin typeface="Meiryo UI" panose="020B0604030504040204" pitchFamily="50" charset="-128"/>
                <a:ea typeface="Meiryo UI" panose="020B0604030504040204" pitchFamily="50" charset="-128"/>
              </a:rPr>
              <a:t>誤って公開し、</a:t>
            </a:r>
            <a:endParaRPr lang="en-US" altLang="ja-JP" sz="1600" b="1" dirty="0">
              <a:solidFill>
                <a:prstClr val="white"/>
              </a:solidFill>
              <a:latin typeface="Meiryo UI" panose="020B0604030504040204" pitchFamily="50" charset="-128"/>
              <a:ea typeface="Meiryo UI" panose="020B0604030504040204" pitchFamily="50" charset="-128"/>
            </a:endParaRPr>
          </a:p>
          <a:p>
            <a:pPr algn="ctr" defTabSz="457200"/>
            <a:r>
              <a:rPr lang="ja-JP" altLang="en-US" sz="1600" b="1" dirty="0">
                <a:solidFill>
                  <a:prstClr val="white"/>
                </a:solidFill>
                <a:latin typeface="Meiryo UI" panose="020B0604030504040204" pitchFamily="50" charset="-128"/>
                <a:ea typeface="Meiryo UI" panose="020B0604030504040204" pitchFamily="50" charset="-128"/>
              </a:rPr>
              <a:t>漏えいが発生した</a:t>
            </a:r>
            <a:endParaRPr kumimoji="1" lang="ja-JP" altLang="en-US" sz="1600" dirty="0"/>
          </a:p>
        </p:txBody>
      </p:sp>
      <p:sp>
        <p:nvSpPr>
          <p:cNvPr id="37" name="四角形: メモ 36">
            <a:extLst>
              <a:ext uri="{FF2B5EF4-FFF2-40B4-BE49-F238E27FC236}">
                <a16:creationId xmlns:a16="http://schemas.microsoft.com/office/drawing/2014/main" id="{BA11D2EA-5626-4F17-F038-FBBE26178226}"/>
              </a:ext>
            </a:extLst>
          </p:cNvPr>
          <p:cNvSpPr/>
          <p:nvPr/>
        </p:nvSpPr>
        <p:spPr>
          <a:xfrm>
            <a:off x="9724528" y="4812978"/>
            <a:ext cx="1902924" cy="166362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F2E8A8D-A8EF-2DF8-6BCE-2D9A2BF5EEB2}"/>
              </a:ext>
            </a:extLst>
          </p:cNvPr>
          <p:cNvSpPr txBox="1"/>
          <p:nvPr/>
        </p:nvSpPr>
        <p:spPr>
          <a:xfrm>
            <a:off x="9747804" y="4877370"/>
            <a:ext cx="1872000" cy="1569660"/>
          </a:xfrm>
          <a:prstGeom prst="rect">
            <a:avLst/>
          </a:prstGeom>
          <a:noFill/>
        </p:spPr>
        <p:txBody>
          <a:bodyPr wrap="square" rtlCol="0">
            <a:spAutoFit/>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作業用ファイルのシート構成</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indent="-180000" algn="just"/>
            <a:r>
              <a:rPr lang="ja-JP" altLang="en-US" sz="1200" dirty="0">
                <a:solidFill>
                  <a:schemeClr val="tx1"/>
                </a:solidFill>
                <a:latin typeface="Meiryo UI" panose="020B0604030504040204" pitchFamily="50" charset="-128"/>
                <a:ea typeface="Meiryo UI" panose="020B0604030504040204" pitchFamily="50" charset="-128"/>
              </a:rPr>
              <a:t>①住民基本台帳データを貼付したシート</a:t>
            </a:r>
            <a:endParaRPr lang="en-US" altLang="ja-JP" sz="1200" dirty="0">
              <a:solidFill>
                <a:schemeClr val="tx1"/>
              </a:solidFill>
              <a:latin typeface="Meiryo UI" panose="020B0604030504040204" pitchFamily="50" charset="-128"/>
              <a:ea typeface="Meiryo UI" panose="020B0604030504040204" pitchFamily="50" charset="-128"/>
            </a:endParaRPr>
          </a:p>
          <a:p>
            <a:pPr marL="180000" indent="-180000" algn="just"/>
            <a:r>
              <a:rPr kumimoji="1" lang="ja-JP" altLang="en-US" sz="1200" dirty="0">
                <a:solidFill>
                  <a:schemeClr val="tx1"/>
                </a:solidFill>
                <a:latin typeface="Meiryo UI" panose="020B0604030504040204" pitchFamily="50" charset="-128"/>
                <a:ea typeface="Meiryo UI" panose="020B0604030504040204" pitchFamily="50" charset="-128"/>
              </a:rPr>
              <a:t>②受付予約者の氏名等を入力し、①から必要情報を反映するシート</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indent="-180000" algn="just"/>
            <a:r>
              <a:rPr lang="ja-JP" altLang="en-US" sz="1200" dirty="0">
                <a:solidFill>
                  <a:schemeClr val="tx1"/>
                </a:solidFill>
                <a:latin typeface="Meiryo UI" panose="020B0604030504040204" pitchFamily="50" charset="-128"/>
                <a:ea typeface="Meiryo UI" panose="020B0604030504040204" pitchFamily="50" charset="-128"/>
              </a:rPr>
              <a:t>③ホームページ掲載用の相談予約状況表　　 等</a:t>
            </a:r>
            <a:endParaRPr kumimoji="1" lang="ja-JP" altLang="en-US" sz="1200" dirty="0"/>
          </a:p>
        </p:txBody>
      </p:sp>
    </p:spTree>
    <p:extLst>
      <p:ext uri="{BB962C8B-B14F-4D97-AF65-F5344CB8AC3E}">
        <p14:creationId xmlns:p14="http://schemas.microsoft.com/office/powerpoint/2010/main" val="1486505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CEBECE9-9B00-BD9F-E44B-53F2C5D6B28C}"/>
              </a:ext>
            </a:extLst>
          </p:cNvPr>
          <p:cNvSpPr/>
          <p:nvPr/>
        </p:nvSpPr>
        <p:spPr>
          <a:xfrm>
            <a:off x="1262865" y="696528"/>
            <a:ext cx="346017" cy="616147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40D4AF31-DD73-CD62-26A3-DC587931D8B1}"/>
              </a:ext>
            </a:extLst>
          </p:cNvPr>
          <p:cNvSpPr/>
          <p:nvPr/>
        </p:nvSpPr>
        <p:spPr>
          <a:xfrm>
            <a:off x="1262865" y="2"/>
            <a:ext cx="346017" cy="638338"/>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C37EEDBC-BCB3-3944-A003-D06174BE2494}"/>
              </a:ext>
            </a:extLst>
          </p:cNvPr>
          <p:cNvSpPr/>
          <p:nvPr/>
        </p:nvSpPr>
        <p:spPr>
          <a:xfrm>
            <a:off x="1262864" y="638341"/>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2BADAC65-257E-8F2E-3328-5C4C89E111A7}"/>
              </a:ext>
            </a:extLst>
          </p:cNvPr>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3">
            <a:extLst>
              <a:ext uri="{FF2B5EF4-FFF2-40B4-BE49-F238E27FC236}">
                <a16:creationId xmlns:a16="http://schemas.microsoft.com/office/drawing/2014/main" id="{8802392B-8C5B-B97E-6A86-E53B8E515173}"/>
              </a:ext>
            </a:extLst>
          </p:cNvPr>
          <p:cNvSpPr txBox="1">
            <a:spLocks/>
          </p:cNvSpPr>
          <p:nvPr/>
        </p:nvSpPr>
        <p:spPr>
          <a:xfrm>
            <a:off x="8781843" y="65087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FD9B32-C877-4168-9DF9-BB9A504D625C}" type="slidenum">
              <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メイリオ" panose="020B0604030504040204" pitchFamily="50" charset="-128"/>
              <a:cs typeface="+mn-cs"/>
            </a:endParaRPr>
          </a:p>
        </p:txBody>
      </p:sp>
      <p:sp>
        <p:nvSpPr>
          <p:cNvPr id="27" name="タイトル 1">
            <a:extLst>
              <a:ext uri="{FF2B5EF4-FFF2-40B4-BE49-F238E27FC236}">
                <a16:creationId xmlns:a16="http://schemas.microsoft.com/office/drawing/2014/main" id="{7037A6B0-BE29-3359-97CC-AC5321E1ABD9}"/>
              </a:ext>
            </a:extLst>
          </p:cNvPr>
          <p:cNvSpPr>
            <a:spLocks noGrp="1"/>
          </p:cNvSpPr>
          <p:nvPr>
            <p:ph type="title"/>
          </p:nvPr>
        </p:nvSpPr>
        <p:spPr>
          <a:xfrm>
            <a:off x="1614532" y="93071"/>
            <a:ext cx="9314605" cy="529044"/>
          </a:xfrm>
        </p:spPr>
        <p:txBody>
          <a:bodyPr>
            <a:normAutofit/>
          </a:bodyPr>
          <a:lstStyle/>
          <a:p>
            <a:r>
              <a:rPr lang="ja-JP" altLang="en-US" sz="2800" dirty="0">
                <a:solidFill>
                  <a:schemeClr val="tx1">
                    <a:lumMod val="65000"/>
                    <a:lumOff val="35000"/>
                  </a:schemeClr>
                </a:solidFill>
                <a:latin typeface="Meiryo UI" panose="020B0604030504040204" pitchFamily="50" charset="-128"/>
                <a:ea typeface="Meiryo UI" panose="020B0604030504040204" pitchFamily="50" charset="-128"/>
              </a:rPr>
              <a:t>個人情報保護委員会が指導等を行った主な事案②　</a:t>
            </a:r>
          </a:p>
        </p:txBody>
      </p:sp>
      <p:cxnSp>
        <p:nvCxnSpPr>
          <p:cNvPr id="28" name="直線コネクタ 27">
            <a:extLst>
              <a:ext uri="{FF2B5EF4-FFF2-40B4-BE49-F238E27FC236}">
                <a16:creationId xmlns:a16="http://schemas.microsoft.com/office/drawing/2014/main" id="{1E80F177-8822-41BA-476A-F2D25CCB2019}"/>
              </a:ext>
            </a:extLst>
          </p:cNvPr>
          <p:cNvCxnSpPr/>
          <p:nvPr/>
        </p:nvCxnSpPr>
        <p:spPr>
          <a:xfrm flipH="1">
            <a:off x="1614531" y="63834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801CE4-0D8E-7D17-2776-C78DBD8C0308}"/>
              </a:ext>
            </a:extLst>
          </p:cNvPr>
          <p:cNvCxnSpPr/>
          <p:nvPr/>
        </p:nvCxnSpPr>
        <p:spPr>
          <a:xfrm flipH="1">
            <a:off x="1614531" y="69653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118D121-D661-B5C3-E69E-52AD7F04EE43}"/>
              </a:ext>
            </a:extLst>
          </p:cNvPr>
          <p:cNvSpPr txBox="1"/>
          <p:nvPr/>
        </p:nvSpPr>
        <p:spPr bwMode="auto">
          <a:xfrm>
            <a:off x="1834392" y="837018"/>
            <a:ext cx="10151993" cy="627084"/>
          </a:xfrm>
          <a:prstGeom prst="rect">
            <a:avLst/>
          </a:prstGeom>
          <a:solidFill>
            <a:srgbClr val="4F81BD">
              <a:lumMod val="20000"/>
              <a:lumOff val="80000"/>
            </a:srgbClr>
          </a:solidFill>
          <a:ln w="19050" cap="flat" cmpd="sng" algn="ctr">
            <a:noFill/>
            <a:prstDash val="solid"/>
            <a:headEnd/>
            <a:tailEnd/>
          </a:ln>
          <a:effectLst>
            <a:outerShdw blurRad="40000" dist="20000" dir="5400000" rotWithShape="0">
              <a:srgbClr val="000000">
                <a:alpha val="38000"/>
              </a:srgbClr>
            </a:outerShdw>
          </a:effectLst>
        </p:spPr>
        <p:txBody>
          <a:bodyPr vert="horz" wrap="square" lIns="108000" tIns="32653" rIns="108000" bIns="32653" numCol="1" rtlCol="0" anchor="ctr" anchorCtr="0" compatLnSpc="1">
            <a:prstTxWarp prst="textNoShape">
              <a:avLst/>
            </a:prstTxWarp>
            <a:noAutofit/>
          </a:bodyPr>
          <a:lstStyle/>
          <a:p>
            <a:pPr marR="0" lvl="0" algn="just" defTabSz="914400" rtl="0" eaLnBrk="1" fontAlgn="base" latinLnBrk="0" hangingPunct="1">
              <a:lnSpc>
                <a:spcPct val="100000"/>
              </a:lnSpc>
              <a:spcBef>
                <a:spcPct val="0"/>
              </a:spcBef>
              <a:spcAft>
                <a:spcPct val="0"/>
              </a:spcAft>
              <a:buClrTx/>
              <a:buSzTx/>
              <a:tabLst/>
              <a:defRPr/>
            </a:pPr>
            <a:r>
              <a:rPr kumimoji="1" lang="ja-JP" altLang="en-US" sz="1600" b="0" i="0" u="none" strike="noStrike" kern="100" cap="none" spc="0" normalizeH="0" baseline="0" noProof="0" dirty="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地方公共団体の職員が税申告相談の予約状況をホームページに掲載する際、公開する予定ではない住民基本台帳に登録されている保有個人情報を含むファイルを誤って掲載した結果、全住民の保有個人情報が漏えいした事案</a:t>
            </a:r>
            <a:endParaRPr kumimoji="1" lang="ja-JP" altLang="ja-JP" sz="16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3EA744E-2FC2-CFA9-D59E-71DEF48D754B}"/>
              </a:ext>
            </a:extLst>
          </p:cNvPr>
          <p:cNvSpPr txBox="1"/>
          <p:nvPr/>
        </p:nvSpPr>
        <p:spPr>
          <a:xfrm>
            <a:off x="1922083" y="1823953"/>
            <a:ext cx="4457700" cy="432000"/>
          </a:xfrm>
          <a:prstGeom prst="rect">
            <a:avLst/>
          </a:prstGeom>
          <a:solidFill>
            <a:srgbClr val="034197"/>
          </a:solidFill>
          <a:ln>
            <a:solidFill>
              <a:schemeClr val="tx1"/>
            </a:solidFill>
          </a:ln>
        </p:spPr>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当該地方公共団体が実施した再発防止策</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7653B7D-F6C6-8364-C55F-58AB08B8224F}"/>
              </a:ext>
            </a:extLst>
          </p:cNvPr>
          <p:cNvSpPr txBox="1"/>
          <p:nvPr/>
        </p:nvSpPr>
        <p:spPr>
          <a:xfrm>
            <a:off x="1922083" y="2255953"/>
            <a:ext cx="9965113" cy="4039567"/>
          </a:xfrm>
          <a:prstGeom prst="rect">
            <a:avLst/>
          </a:prstGeom>
          <a:no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誤掲載を防止するための措置</a:t>
            </a:r>
            <a:r>
              <a:rPr kumimoji="1" lang="en-US" altLang="ja-JP" sz="1600" dirty="0">
                <a:solidFill>
                  <a:schemeClr val="tx1"/>
                </a:solidFill>
                <a:latin typeface="Meiryo UI" panose="020B0604030504040204" pitchFamily="50" charset="-128"/>
                <a:ea typeface="Meiryo UI" panose="020B0604030504040204" pitchFamily="50" charset="-128"/>
              </a:rPr>
              <a:t>】</a:t>
            </a:r>
          </a:p>
          <a:p>
            <a:pPr marL="108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・ホームページ掲載時の注意点（本件誤掲載の原因及び対策を踏まえた点も含む。）をまとめた</a:t>
            </a:r>
            <a:r>
              <a:rPr kumimoji="1" lang="ja-JP" altLang="en-US" sz="1600" b="1" u="sng" dirty="0">
                <a:solidFill>
                  <a:schemeClr val="tx1"/>
                </a:solidFill>
                <a:latin typeface="Meiryo UI" panose="020B0604030504040204" pitchFamily="50" charset="-128"/>
                <a:ea typeface="Meiryo UI" panose="020B0604030504040204" pitchFamily="50" charset="-128"/>
              </a:rPr>
              <a:t>手順書を作成した</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08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・ホームページ掲載については、担当者によるページ作成後、</a:t>
            </a:r>
            <a:r>
              <a:rPr kumimoji="1" lang="ja-JP" altLang="en-US" sz="1600" b="1" u="sng" dirty="0">
                <a:solidFill>
                  <a:schemeClr val="tx1"/>
                </a:solidFill>
                <a:latin typeface="Meiryo UI" panose="020B0604030504040204" pitchFamily="50" charset="-128"/>
                <a:ea typeface="Meiryo UI" panose="020B0604030504040204" pitchFamily="50" charset="-128"/>
              </a:rPr>
              <a:t>係長級の職員の一次承認を経た上で、課長級の職員が最終的に承認するよう決裁フローを見直し、これを手順書にも明記した</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08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・ホームページ作成者及び</a:t>
            </a:r>
            <a:r>
              <a:rPr kumimoji="1" lang="ja-JP" altLang="en-US" sz="1600" b="1" u="sng" dirty="0">
                <a:solidFill>
                  <a:schemeClr val="tx1"/>
                </a:solidFill>
                <a:latin typeface="Meiryo UI" panose="020B0604030504040204" pitchFamily="50" charset="-128"/>
                <a:ea typeface="Meiryo UI" panose="020B0604030504040204" pitchFamily="50" charset="-128"/>
              </a:rPr>
              <a:t>決裁者に対して</a:t>
            </a:r>
            <a:r>
              <a:rPr kumimoji="1" lang="ja-JP" altLang="en-US" sz="1600" dirty="0">
                <a:solidFill>
                  <a:schemeClr val="tx1"/>
                </a:solidFill>
                <a:latin typeface="Meiryo UI" panose="020B0604030504040204" pitchFamily="50" charset="-128"/>
                <a:ea typeface="Meiryo UI" panose="020B0604030504040204" pitchFamily="50" charset="-128"/>
              </a:rPr>
              <a:t>、前記手順書に沿って、それぞれの確認手順（掲載前にプレビュー画面機能でリンク先、添付ファイルを確認すること等）についてホームページ作成</a:t>
            </a:r>
            <a:r>
              <a:rPr kumimoji="1" lang="ja-JP" altLang="en-US" sz="1600" b="1" u="sng" dirty="0">
                <a:solidFill>
                  <a:schemeClr val="tx1"/>
                </a:solidFill>
                <a:latin typeface="Meiryo UI" panose="020B0604030504040204" pitchFamily="50" charset="-128"/>
                <a:ea typeface="Meiryo UI" panose="020B0604030504040204" pitchFamily="50" charset="-128"/>
              </a:rPr>
              <a:t>研修を実施した</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組織体制の整備</a:t>
            </a:r>
            <a:r>
              <a:rPr kumimoji="1" lang="en-US" altLang="ja-JP" sz="1600" dirty="0">
                <a:solidFill>
                  <a:schemeClr val="tx1"/>
                </a:solidFill>
                <a:latin typeface="Meiryo UI" panose="020B0604030504040204" pitchFamily="50" charset="-128"/>
                <a:ea typeface="Meiryo UI" panose="020B0604030504040204" pitchFamily="50" charset="-128"/>
              </a:rPr>
              <a:t>】</a:t>
            </a:r>
          </a:p>
          <a:p>
            <a:pPr marL="108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・本件誤掲載発覚後、お問合せフォームから届いたメールを自動的に専用フォルダに割り振るように設定し、各係に届いているメールを毎日確認することで、見落としを防ぐよう対策を行った。</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08000" marR="0" lvl="0" indent="-10800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その他の取組</a:t>
            </a: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p>
            <a:pPr marL="108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・全職員向けに、個人情報の適正な取扱い及び情報セキュリティに関する研修会（研修内容には本件事案についての説明、発生原因、留意点等を含む。）を実施した。</a:t>
            </a:r>
          </a:p>
          <a:p>
            <a:pPr marL="108000" marR="0" lvl="0" indent="-10800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・個人番号利用事務系</a:t>
            </a:r>
            <a:r>
              <a:rPr kumimoji="1" lang="en-US" altLang="ja-JP" sz="1600" dirty="0">
                <a:solidFill>
                  <a:schemeClr val="tx1"/>
                </a:solidFill>
                <a:latin typeface="Meiryo UI" panose="020B0604030504040204" pitchFamily="50" charset="-128"/>
                <a:ea typeface="Meiryo UI" panose="020B0604030504040204" pitchFamily="50" charset="-128"/>
              </a:rPr>
              <a:t>PC</a:t>
            </a:r>
            <a:r>
              <a:rPr kumimoji="1" lang="ja-JP" altLang="en-US" sz="1600" dirty="0">
                <a:solidFill>
                  <a:schemeClr val="tx1"/>
                </a:solidFill>
                <a:latin typeface="Meiryo UI" panose="020B0604030504040204" pitchFamily="50" charset="-128"/>
                <a:ea typeface="Meiryo UI" panose="020B0604030504040204" pitchFamily="50" charset="-128"/>
              </a:rPr>
              <a:t>からのデータ持ち出しについては、持ち出す業務・事務を必要最小限とするよう洗い出しを行った上で、持ち出しルール及び方法の厳格化を行った。</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2C1E138-DDB9-A4F2-2571-C9AD2BA83D7A}"/>
              </a:ext>
            </a:extLst>
          </p:cNvPr>
          <p:cNvSpPr txBox="1"/>
          <p:nvPr/>
        </p:nvSpPr>
        <p:spPr>
          <a:xfrm>
            <a:off x="4697540" y="2331138"/>
            <a:ext cx="1720343" cy="190240"/>
          </a:xfrm>
          <a:prstGeom prst="rect">
            <a:avLst/>
          </a:prstGeom>
          <a:noFill/>
          <a:ln>
            <a:solidFill>
              <a:srgbClr val="5B9BD5"/>
            </a:solidFill>
          </a:ln>
        </p:spPr>
        <p:txBody>
          <a:bodyPr wrap="none" t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sng"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事務対応ガイド　</a:t>
            </a:r>
            <a:r>
              <a:rPr kumimoji="1" lang="en-US" altLang="ja-JP" sz="1000" b="1" i="0" u="sng" strike="noStrike" kern="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4-8-5 (7)</a:t>
            </a:r>
            <a:endPar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5364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保護管理者の役割とは</a:t>
            </a: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32" name="角丸四角形 44">
            <a:extLst>
              <a:ext uri="{FF2B5EF4-FFF2-40B4-BE49-F238E27FC236}">
                <a16:creationId xmlns:a16="http://schemas.microsoft.com/office/drawing/2014/main" id="{6502A90C-DB91-4F3C-A09E-F64D6E711E74}"/>
              </a:ext>
            </a:extLst>
          </p:cNvPr>
          <p:cNvSpPr/>
          <p:nvPr/>
        </p:nvSpPr>
        <p:spPr>
          <a:xfrm>
            <a:off x="2779233" y="4378777"/>
            <a:ext cx="7986652" cy="779925"/>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1179512"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端末の盗難・紛失を防止するために、端末の固定、執務室の施錠等を行っているか</a:t>
            </a:r>
          </a:p>
          <a:p>
            <a:pPr marL="1179512"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端末の持ち出し・持ち込みの管理を行っているか</a:t>
            </a:r>
            <a:endParaRPr lang="en-US" altLang="ja-JP" sz="1400" kern="0" dirty="0">
              <a:solidFill>
                <a:prstClr val="black"/>
              </a:solidFill>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D1ABCACA-B858-4005-BA10-4B6BE205BE0C}"/>
              </a:ext>
            </a:extLst>
          </p:cNvPr>
          <p:cNvGrpSpPr/>
          <p:nvPr/>
        </p:nvGrpSpPr>
        <p:grpSpPr>
          <a:xfrm>
            <a:off x="1808654" y="4366709"/>
            <a:ext cx="1391745" cy="946890"/>
            <a:chOff x="3093456" y="4829032"/>
            <a:chExt cx="1648974" cy="1055332"/>
          </a:xfrm>
        </p:grpSpPr>
        <p:pic>
          <p:nvPicPr>
            <p:cNvPr id="34" name="図 33">
              <a:extLst>
                <a:ext uri="{FF2B5EF4-FFF2-40B4-BE49-F238E27FC236}">
                  <a16:creationId xmlns:a16="http://schemas.microsoft.com/office/drawing/2014/main" id="{5BE19664-956A-48B4-B812-AF5224DE5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456" y="4829032"/>
              <a:ext cx="1108099" cy="1055332"/>
            </a:xfrm>
            <a:prstGeom prst="rect">
              <a:avLst/>
            </a:prstGeom>
          </p:spPr>
        </p:pic>
        <p:pic>
          <p:nvPicPr>
            <p:cNvPr id="35" name="図 34">
              <a:extLst>
                <a:ext uri="{FF2B5EF4-FFF2-40B4-BE49-F238E27FC236}">
                  <a16:creationId xmlns:a16="http://schemas.microsoft.com/office/drawing/2014/main" id="{51B84A5D-D997-4483-B6AD-AF51B3BBB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003" y="4976613"/>
              <a:ext cx="858427" cy="791700"/>
            </a:xfrm>
            <a:prstGeom prst="rect">
              <a:avLst/>
            </a:prstGeom>
          </p:spPr>
        </p:pic>
      </p:grpSp>
      <p:sp>
        <p:nvSpPr>
          <p:cNvPr id="36" name="角丸四角形 17">
            <a:extLst>
              <a:ext uri="{FF2B5EF4-FFF2-40B4-BE49-F238E27FC236}">
                <a16:creationId xmlns:a16="http://schemas.microsoft.com/office/drawing/2014/main" id="{573A3FAA-1ADD-47B3-8542-614F42ADC217}"/>
              </a:ext>
            </a:extLst>
          </p:cNvPr>
          <p:cNvSpPr/>
          <p:nvPr/>
        </p:nvSpPr>
        <p:spPr>
          <a:xfrm>
            <a:off x="1759649" y="5490227"/>
            <a:ext cx="8981234" cy="1174941"/>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保存期間を経過した保有個人情報を含む書類・電子媒体は、速やかに廃棄しているか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復元不可能な方法でデータの削除や書類・電子媒体の廃棄を行っているか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削除・廃棄を委託した場合は、証明書等により廃棄の事実を確認しているか</a:t>
            </a:r>
            <a:endParaRPr lang="en-US" altLang="ja-JP" sz="1400" kern="0" dirty="0">
              <a:solidFill>
                <a:prstClr val="black"/>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2647CCDB-810F-4A4D-87CD-A71CE502EDC2}"/>
              </a:ext>
            </a:extLst>
          </p:cNvPr>
          <p:cNvGrpSpPr/>
          <p:nvPr/>
        </p:nvGrpSpPr>
        <p:grpSpPr>
          <a:xfrm>
            <a:off x="9405791" y="5487622"/>
            <a:ext cx="1199763" cy="1144472"/>
            <a:chOff x="5072481" y="5309534"/>
            <a:chExt cx="1199763" cy="1144472"/>
          </a:xfrm>
        </p:grpSpPr>
        <p:pic>
          <p:nvPicPr>
            <p:cNvPr id="38" name="図 37" descr="C:\Users\MOFA8179\AppData\Local\Microsoft\Windows\Temporary Internet Files\Content.IE5\6BE37JB9\MC900290936[1].wmf">
              <a:extLst>
                <a:ext uri="{FF2B5EF4-FFF2-40B4-BE49-F238E27FC236}">
                  <a16:creationId xmlns:a16="http://schemas.microsoft.com/office/drawing/2014/main" id="{4080ED10-8383-4109-A970-1921BC3F1B8F}"/>
                </a:ext>
              </a:extLst>
            </p:cNvPr>
            <p:cNvPicPr>
              <a:picLocks noChangeAspect="1" noChangeArrowheads="1"/>
            </p:cNvPicPr>
            <p:nvPr/>
          </p:nvPicPr>
          <p:blipFill>
            <a:blip r:embed="rId5" cstate="print"/>
            <a:srcRect/>
            <a:stretch>
              <a:fillRect/>
            </a:stretch>
          </p:blipFill>
          <p:spPr bwMode="auto">
            <a:xfrm>
              <a:off x="5566083" y="5886264"/>
              <a:ext cx="706161" cy="567742"/>
            </a:xfrm>
            <a:prstGeom prst="rect">
              <a:avLst/>
            </a:prstGeom>
            <a:noFill/>
            <a:ln w="9525">
              <a:noFill/>
              <a:miter lim="800000"/>
              <a:headEnd/>
              <a:tailEnd/>
            </a:ln>
          </p:spPr>
        </p:pic>
        <p:pic>
          <p:nvPicPr>
            <p:cNvPr id="39" name="図 38">
              <a:extLst>
                <a:ext uri="{FF2B5EF4-FFF2-40B4-BE49-F238E27FC236}">
                  <a16:creationId xmlns:a16="http://schemas.microsoft.com/office/drawing/2014/main" id="{1E20BF97-46E3-4166-BD44-9BDD24A9B6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72481" y="5309534"/>
              <a:ext cx="647313" cy="1092507"/>
            </a:xfrm>
            <a:prstGeom prst="rect">
              <a:avLst/>
            </a:prstGeom>
          </p:spPr>
        </p:pic>
      </p:grpSp>
      <p:sp>
        <p:nvSpPr>
          <p:cNvPr id="40" name="角丸四角形 16">
            <a:extLst>
              <a:ext uri="{FF2B5EF4-FFF2-40B4-BE49-F238E27FC236}">
                <a16:creationId xmlns:a16="http://schemas.microsoft.com/office/drawing/2014/main" id="{96A3A47B-E495-4858-A3B7-98BB3DBFDE20}"/>
              </a:ext>
            </a:extLst>
          </p:cNvPr>
          <p:cNvSpPr/>
          <p:nvPr/>
        </p:nvSpPr>
        <p:spPr>
          <a:xfrm>
            <a:off x="1708478" y="2793721"/>
            <a:ext cx="8453542" cy="1229963"/>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998538" indent="-285750">
              <a:buFont typeface="Arial" panose="020B0604020202020204" pitchFamily="34" charset="0"/>
              <a:buChar char="•"/>
              <a:defRPr/>
            </a:pPr>
            <a:endParaRPr lang="ja-JP" altLang="en-US" sz="1600" kern="0" dirty="0">
              <a:solidFill>
                <a:prstClr val="black"/>
              </a:solidFill>
              <a:latin typeface="Calibri"/>
              <a:ea typeface="ＭＳ Ｐゴシック" panose="020B0600070205080204" pitchFamily="50" charset="-128"/>
            </a:endParaRPr>
          </a:p>
        </p:txBody>
      </p:sp>
      <p:grpSp>
        <p:nvGrpSpPr>
          <p:cNvPr id="41" name="グループ化 40">
            <a:extLst>
              <a:ext uri="{FF2B5EF4-FFF2-40B4-BE49-F238E27FC236}">
                <a16:creationId xmlns:a16="http://schemas.microsoft.com/office/drawing/2014/main" id="{73B6EA47-CC25-4EC2-8613-96E88B7D4D29}"/>
              </a:ext>
            </a:extLst>
          </p:cNvPr>
          <p:cNvGrpSpPr/>
          <p:nvPr/>
        </p:nvGrpSpPr>
        <p:grpSpPr>
          <a:xfrm>
            <a:off x="9988661" y="2839651"/>
            <a:ext cx="841955" cy="1243160"/>
            <a:chOff x="316442" y="4388006"/>
            <a:chExt cx="1119362" cy="1838378"/>
          </a:xfrm>
        </p:grpSpPr>
        <p:pic>
          <p:nvPicPr>
            <p:cNvPr id="42" name="図 41">
              <a:extLst>
                <a:ext uri="{FF2B5EF4-FFF2-40B4-BE49-F238E27FC236}">
                  <a16:creationId xmlns:a16="http://schemas.microsoft.com/office/drawing/2014/main" id="{DE4F485D-8B12-4104-A3D7-781E48BEE0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442" y="4388006"/>
              <a:ext cx="1084066" cy="1838378"/>
            </a:xfrm>
            <a:prstGeom prst="rect">
              <a:avLst/>
            </a:prstGeom>
          </p:spPr>
        </p:pic>
        <p:pic>
          <p:nvPicPr>
            <p:cNvPr id="43" name="Picture 31" descr="j0432622">
              <a:extLst>
                <a:ext uri="{FF2B5EF4-FFF2-40B4-BE49-F238E27FC236}">
                  <a16:creationId xmlns:a16="http://schemas.microsoft.com/office/drawing/2014/main" id="{4040FD34-645F-493D-A48E-EEDF1E22079D}"/>
                </a:ext>
              </a:extLst>
            </p:cNvPr>
            <p:cNvPicPr>
              <a:picLocks noChangeAspect="1" noChangeArrowheads="1"/>
            </p:cNvPicPr>
            <p:nvPr/>
          </p:nvPicPr>
          <p:blipFill>
            <a:blip r:embed="rId8" cstate="print"/>
            <a:srcRect/>
            <a:stretch>
              <a:fillRect/>
            </a:stretch>
          </p:blipFill>
          <p:spPr bwMode="auto">
            <a:xfrm>
              <a:off x="842079" y="5400982"/>
              <a:ext cx="593725" cy="587375"/>
            </a:xfrm>
            <a:prstGeom prst="rect">
              <a:avLst/>
            </a:prstGeom>
            <a:noFill/>
            <a:ln w="9525">
              <a:noFill/>
              <a:miter lim="800000"/>
              <a:headEnd/>
              <a:tailEnd/>
            </a:ln>
          </p:spPr>
        </p:pic>
        <p:pic>
          <p:nvPicPr>
            <p:cNvPr id="44" name="Picture 30" descr="j0432621">
              <a:extLst>
                <a:ext uri="{FF2B5EF4-FFF2-40B4-BE49-F238E27FC236}">
                  <a16:creationId xmlns:a16="http://schemas.microsoft.com/office/drawing/2014/main" id="{21CB65B6-3605-48DA-9127-62A9601DE0D2}"/>
                </a:ext>
              </a:extLst>
            </p:cNvPr>
            <p:cNvPicPr>
              <a:picLocks noChangeAspect="1" noChangeArrowheads="1"/>
            </p:cNvPicPr>
            <p:nvPr/>
          </p:nvPicPr>
          <p:blipFill>
            <a:blip r:embed="rId9" cstate="print"/>
            <a:srcRect/>
            <a:stretch>
              <a:fillRect/>
            </a:stretch>
          </p:blipFill>
          <p:spPr bwMode="auto">
            <a:xfrm>
              <a:off x="360803" y="5567117"/>
              <a:ext cx="566737" cy="574675"/>
            </a:xfrm>
            <a:prstGeom prst="rect">
              <a:avLst/>
            </a:prstGeom>
            <a:noFill/>
            <a:ln w="9525">
              <a:noFill/>
              <a:miter lim="800000"/>
              <a:headEnd/>
              <a:tailEnd/>
            </a:ln>
          </p:spPr>
        </p:pic>
      </p:grpSp>
      <p:sp>
        <p:nvSpPr>
          <p:cNvPr id="45" name="角丸四角形 27">
            <a:extLst>
              <a:ext uri="{FF2B5EF4-FFF2-40B4-BE49-F238E27FC236}">
                <a16:creationId xmlns:a16="http://schemas.microsoft.com/office/drawing/2014/main" id="{BD08D49B-2EB9-4E9E-B4C7-D1BD49EF40B6}"/>
              </a:ext>
            </a:extLst>
          </p:cNvPr>
          <p:cNvSpPr/>
          <p:nvPr/>
        </p:nvSpPr>
        <p:spPr>
          <a:xfrm>
            <a:off x="1708478" y="2603990"/>
            <a:ext cx="1251454"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委託先</a:t>
            </a:r>
          </a:p>
        </p:txBody>
      </p:sp>
      <p:sp>
        <p:nvSpPr>
          <p:cNvPr id="46" name="角丸四角形 28">
            <a:extLst>
              <a:ext uri="{FF2B5EF4-FFF2-40B4-BE49-F238E27FC236}">
                <a16:creationId xmlns:a16="http://schemas.microsoft.com/office/drawing/2014/main" id="{2D0D4755-640A-4D54-A09E-1D2920AF79E0}"/>
              </a:ext>
            </a:extLst>
          </p:cNvPr>
          <p:cNvSpPr/>
          <p:nvPr/>
        </p:nvSpPr>
        <p:spPr>
          <a:xfrm>
            <a:off x="2773618" y="4185994"/>
            <a:ext cx="1251454"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利用端末</a:t>
            </a:r>
          </a:p>
        </p:txBody>
      </p:sp>
      <p:sp>
        <p:nvSpPr>
          <p:cNvPr id="47" name="角丸四角形 29">
            <a:extLst>
              <a:ext uri="{FF2B5EF4-FFF2-40B4-BE49-F238E27FC236}">
                <a16:creationId xmlns:a16="http://schemas.microsoft.com/office/drawing/2014/main" id="{925A9674-860D-4BE9-A80F-0D17631E56E7}"/>
              </a:ext>
            </a:extLst>
          </p:cNvPr>
          <p:cNvSpPr/>
          <p:nvPr/>
        </p:nvSpPr>
        <p:spPr>
          <a:xfrm>
            <a:off x="1748763" y="5322951"/>
            <a:ext cx="1251454"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廃　棄</a:t>
            </a:r>
          </a:p>
        </p:txBody>
      </p:sp>
      <p:sp>
        <p:nvSpPr>
          <p:cNvPr id="48" name="テキスト ボックス 47">
            <a:extLst>
              <a:ext uri="{FF2B5EF4-FFF2-40B4-BE49-F238E27FC236}">
                <a16:creationId xmlns:a16="http://schemas.microsoft.com/office/drawing/2014/main" id="{F6D78E52-2341-48B9-854F-9193611D61AB}"/>
              </a:ext>
            </a:extLst>
          </p:cNvPr>
          <p:cNvSpPr txBox="1"/>
          <p:nvPr/>
        </p:nvSpPr>
        <p:spPr bwMode="auto">
          <a:xfrm>
            <a:off x="9399637" y="3490138"/>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1EAC9444-11A1-472B-AF08-7BD421AF6FB8}"/>
              </a:ext>
            </a:extLst>
          </p:cNvPr>
          <p:cNvSpPr txBox="1"/>
          <p:nvPr/>
        </p:nvSpPr>
        <p:spPr bwMode="auto">
          <a:xfrm>
            <a:off x="10200052" y="4696523"/>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4F57D576-3411-4495-BD50-D08F96ED28BF}"/>
              </a:ext>
            </a:extLst>
          </p:cNvPr>
          <p:cNvSpPr txBox="1"/>
          <p:nvPr/>
        </p:nvSpPr>
        <p:spPr bwMode="auto">
          <a:xfrm>
            <a:off x="8633993" y="6191803"/>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44A426EF-BB86-4230-A4E1-AEA29F3804DF}"/>
              </a:ext>
            </a:extLst>
          </p:cNvPr>
          <p:cNvSpPr/>
          <p:nvPr/>
        </p:nvSpPr>
        <p:spPr>
          <a:xfrm>
            <a:off x="1189299" y="2882414"/>
            <a:ext cx="8620638" cy="1024961"/>
          </a:xfrm>
          <a:prstGeom prst="rect">
            <a:avLst/>
          </a:prstGeom>
        </p:spPr>
        <p:txBody>
          <a:bodyPr wrap="square" lIns="0">
            <a:spAutoFit/>
          </a:bodyPr>
          <a:lstStyle/>
          <a:p>
            <a:pPr marL="1055688" indent="-342900" defTabSz="457200">
              <a:lnSpc>
                <a:spcPct val="150000"/>
              </a:lnSpc>
              <a:buFont typeface="Wingdings" panose="05000000000000000000" pitchFamily="2" charset="2"/>
              <a:buChar char="p"/>
            </a:pPr>
            <a:r>
              <a:rPr lang="ja-JP" altLang="en-US" sz="1400" dirty="0">
                <a:solidFill>
                  <a:prstClr val="black"/>
                </a:solidFill>
                <a:latin typeface="Meiryo UI" panose="020B0604030504040204" pitchFamily="50" charset="-128"/>
                <a:ea typeface="Meiryo UI" panose="020B0604030504040204" pitchFamily="50" charset="-128"/>
              </a:rPr>
              <a:t>委託先の安全管理措置の状況を確認し、適切に選定しているか</a:t>
            </a:r>
            <a:endParaRPr lang="en-US" altLang="ja-JP" sz="1400" dirty="0">
              <a:solidFill>
                <a:prstClr val="black"/>
              </a:solidFill>
              <a:latin typeface="Meiryo UI" panose="020B0604030504040204" pitchFamily="50" charset="-128"/>
              <a:ea typeface="Meiryo UI" panose="020B0604030504040204" pitchFamily="50" charset="-128"/>
            </a:endParaRPr>
          </a:p>
          <a:p>
            <a:pPr marL="1055688" indent="-342900" defTabSz="457200">
              <a:lnSpc>
                <a:spcPct val="150000"/>
              </a:lnSpc>
              <a:buFont typeface="Wingdings" panose="05000000000000000000" pitchFamily="2" charset="2"/>
              <a:buChar char="p"/>
            </a:pPr>
            <a:r>
              <a:rPr lang="ja-JP" altLang="en-US" sz="1400" dirty="0">
                <a:solidFill>
                  <a:prstClr val="black"/>
                </a:solidFill>
                <a:latin typeface="Meiryo UI" panose="020B0604030504040204" pitchFamily="50" charset="-128"/>
                <a:ea typeface="Meiryo UI" panose="020B0604030504040204" pitchFamily="50" charset="-128"/>
              </a:rPr>
              <a:t>再委託をする場合、再委託先の安全管理措置の状況を確認しているか</a:t>
            </a:r>
            <a:endParaRPr lang="en-US" altLang="ja-JP" sz="1400" dirty="0">
              <a:solidFill>
                <a:prstClr val="black"/>
              </a:solidFill>
              <a:latin typeface="Meiryo UI" panose="020B0604030504040204" pitchFamily="50" charset="-128"/>
              <a:ea typeface="Meiryo UI" panose="020B0604030504040204" pitchFamily="50" charset="-128"/>
            </a:endParaRPr>
          </a:p>
          <a:p>
            <a:pPr marL="1055688" indent="-342900" defTabSz="457200">
              <a:lnSpc>
                <a:spcPct val="150000"/>
              </a:lnSpc>
              <a:buFont typeface="Wingdings" panose="05000000000000000000" pitchFamily="2" charset="2"/>
              <a:buChar char="p"/>
            </a:pPr>
            <a:r>
              <a:rPr lang="ja-JP" altLang="en-US" sz="1400" dirty="0">
                <a:solidFill>
                  <a:prstClr val="black"/>
                </a:solidFill>
                <a:latin typeface="Meiryo UI" panose="020B0604030504040204" pitchFamily="50" charset="-128"/>
                <a:ea typeface="Meiryo UI" panose="020B0604030504040204" pitchFamily="50" charset="-128"/>
              </a:rPr>
              <a:t>委託先の個人情報の管理状況等について、原則として年１回以上実地検査により確認しているか</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 name="角丸四角形 44">
            <a:extLst>
              <a:ext uri="{FF2B5EF4-FFF2-40B4-BE49-F238E27FC236}">
                <a16:creationId xmlns:a16="http://schemas.microsoft.com/office/drawing/2014/main" id="{3609CCF2-B008-D415-DF5E-2E2DACC76834}"/>
              </a:ext>
            </a:extLst>
          </p:cNvPr>
          <p:cNvSpPr/>
          <p:nvPr/>
        </p:nvSpPr>
        <p:spPr>
          <a:xfrm>
            <a:off x="2930424" y="1753336"/>
            <a:ext cx="7938481" cy="644176"/>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1350962" lvl="1">
              <a:lnSpc>
                <a:spcPct val="150000"/>
              </a:lnSpc>
              <a:defRPr/>
            </a:pPr>
            <a:endParaRPr lang="en-US" altLang="ja-JP" sz="1400" kern="0" dirty="0">
              <a:solidFill>
                <a:prstClr val="black"/>
              </a:solidFill>
              <a:latin typeface="Meiryo UI" panose="020B0604030504040204" pitchFamily="50" charset="-128"/>
              <a:ea typeface="Meiryo UI" panose="020B0604030504040204" pitchFamily="50" charset="-128"/>
            </a:endParaRPr>
          </a:p>
        </p:txBody>
      </p:sp>
      <p:sp>
        <p:nvSpPr>
          <p:cNvPr id="4" name="角丸四角形 27">
            <a:extLst>
              <a:ext uri="{FF2B5EF4-FFF2-40B4-BE49-F238E27FC236}">
                <a16:creationId xmlns:a16="http://schemas.microsoft.com/office/drawing/2014/main" id="{9095C66D-BFA6-D7E1-B121-669EEDBA6179}"/>
              </a:ext>
            </a:extLst>
          </p:cNvPr>
          <p:cNvSpPr/>
          <p:nvPr/>
        </p:nvSpPr>
        <p:spPr>
          <a:xfrm>
            <a:off x="2919537" y="1591046"/>
            <a:ext cx="1251454"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教育研修</a:t>
            </a:r>
          </a:p>
        </p:txBody>
      </p:sp>
      <p:sp>
        <p:nvSpPr>
          <p:cNvPr id="9" name="正方形/長方形 8">
            <a:extLst>
              <a:ext uri="{FF2B5EF4-FFF2-40B4-BE49-F238E27FC236}">
                <a16:creationId xmlns:a16="http://schemas.microsoft.com/office/drawing/2014/main" id="{CA478132-DB16-0184-804A-6437B5330203}"/>
              </a:ext>
            </a:extLst>
          </p:cNvPr>
          <p:cNvSpPr/>
          <p:nvPr/>
        </p:nvSpPr>
        <p:spPr>
          <a:xfrm>
            <a:off x="2389579" y="1882021"/>
            <a:ext cx="8620638" cy="370358"/>
          </a:xfrm>
          <a:prstGeom prst="rect">
            <a:avLst/>
          </a:prstGeom>
        </p:spPr>
        <p:txBody>
          <a:bodyPr wrap="square" lIns="0">
            <a:spAutoFit/>
          </a:bodyPr>
          <a:lstStyle/>
          <a:p>
            <a:pPr marL="1055688" indent="-342900" defTabSz="457200">
              <a:lnSpc>
                <a:spcPct val="150000"/>
              </a:lnSpc>
              <a:buFont typeface="Wingdings" panose="05000000000000000000" pitchFamily="2" charset="2"/>
              <a:buChar char="p"/>
            </a:pPr>
            <a:r>
              <a:rPr lang="ja-JP" altLang="en-US" sz="1400" kern="0" dirty="0">
                <a:solidFill>
                  <a:prstClr val="black"/>
                </a:solidFill>
                <a:latin typeface="Meiryo UI" panose="020B0604030504040204" pitchFamily="50" charset="-128"/>
                <a:ea typeface="Meiryo UI" panose="020B0604030504040204" pitchFamily="50" charset="-128"/>
              </a:rPr>
              <a:t>課室内職員に対して教育研修への参加の呼びかけや受講状況の管理等を行っているか</a:t>
            </a: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5C0AC942-E551-A849-92D0-92B9EDDCA8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1815" y="1665340"/>
            <a:ext cx="1116128" cy="785929"/>
          </a:xfrm>
          <a:prstGeom prst="rect">
            <a:avLst/>
          </a:prstGeom>
        </p:spPr>
      </p:pic>
      <p:sp>
        <p:nvSpPr>
          <p:cNvPr id="11" name="テキスト ボックス 10">
            <a:extLst>
              <a:ext uri="{FF2B5EF4-FFF2-40B4-BE49-F238E27FC236}">
                <a16:creationId xmlns:a16="http://schemas.microsoft.com/office/drawing/2014/main" id="{EF9653B9-A629-AB8D-82B8-333DB03D3C66}"/>
              </a:ext>
            </a:extLst>
          </p:cNvPr>
          <p:cNvSpPr txBox="1"/>
          <p:nvPr/>
        </p:nvSpPr>
        <p:spPr bwMode="auto">
          <a:xfrm>
            <a:off x="10177016" y="1853016"/>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16">
            <a:extLst>
              <a:ext uri="{FF2B5EF4-FFF2-40B4-BE49-F238E27FC236}">
                <a16:creationId xmlns:a16="http://schemas.microsoft.com/office/drawing/2014/main" id="{54C06277-204B-A181-3041-84AE7F8B0A90}"/>
              </a:ext>
            </a:extLst>
          </p:cNvPr>
          <p:cNvSpPr>
            <a:spLocks noGrp="1"/>
          </p:cNvSpPr>
          <p:nvPr>
            <p:ph type="sldNum" sz="quarter" idx="12"/>
          </p:nvPr>
        </p:nvSpPr>
        <p:spPr>
          <a:xfrm>
            <a:off x="8631632" y="6570662"/>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5</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436943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730FC11-B25C-423C-9FB5-1E8094B4A335}"/>
              </a:ext>
            </a:extLst>
          </p:cNvPr>
          <p:cNvSpPr/>
          <p:nvPr/>
        </p:nvSpPr>
        <p:spPr>
          <a:xfrm>
            <a:off x="1143000" y="3458096"/>
            <a:ext cx="9906000" cy="3399905"/>
          </a:xfrm>
          <a:prstGeom prst="rect">
            <a:avLst/>
          </a:prstGeom>
          <a:gradFill flip="none" rotWithShape="1">
            <a:gsLst>
              <a:gs pos="0">
                <a:schemeClr val="accent4">
                  <a:lumMod val="5000"/>
                  <a:lumOff val="95000"/>
                </a:schemeClr>
              </a:gs>
              <a:gs pos="74000">
                <a:srgbClr val="FFE6CD">
                  <a:alpha val="70000"/>
                </a:srgbClr>
              </a:gs>
              <a:gs pos="100000">
                <a:srgbClr val="FFCB97"/>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ea typeface="Meiryo UI" panose="020B0604030504040204" pitchFamily="50" charset="-128"/>
            </a:endParaRPr>
          </a:p>
        </p:txBody>
      </p:sp>
      <p:sp>
        <p:nvSpPr>
          <p:cNvPr id="14" name="正方形/長方形 13">
            <a:extLst>
              <a:ext uri="{FF2B5EF4-FFF2-40B4-BE49-F238E27FC236}">
                <a16:creationId xmlns:a16="http://schemas.microsoft.com/office/drawing/2014/main" id="{9B769732-AA1E-4B27-BE58-9590DE49858B}"/>
              </a:ext>
            </a:extLst>
          </p:cNvPr>
          <p:cNvSpPr/>
          <p:nvPr/>
        </p:nvSpPr>
        <p:spPr>
          <a:xfrm>
            <a:off x="1143000" y="-51868"/>
            <a:ext cx="9906000" cy="3566593"/>
          </a:xfrm>
          <a:prstGeom prst="rect">
            <a:avLst/>
          </a:prstGeom>
          <a:gradFill flip="none" rotWithShape="1">
            <a:gsLst>
              <a:gs pos="0">
                <a:schemeClr val="accent1">
                  <a:lumMod val="5000"/>
                  <a:lumOff val="95000"/>
                </a:schemeClr>
              </a:gs>
              <a:gs pos="74000">
                <a:srgbClr val="A7E8FF">
                  <a:alpha val="70000"/>
                </a:srgbClr>
              </a:gs>
              <a:gs pos="100000">
                <a:srgbClr val="8BE1FF"/>
              </a:gs>
              <a:gs pos="100000">
                <a:srgbClr val="8BE1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ea typeface="Meiryo UI" panose="020B0604030504040204" pitchFamily="50" charset="-128"/>
            </a:endParaRPr>
          </a:p>
        </p:txBody>
      </p:sp>
      <p:sp>
        <p:nvSpPr>
          <p:cNvPr id="4" name="正方形/長方形 3"/>
          <p:cNvSpPr/>
          <p:nvPr/>
        </p:nvSpPr>
        <p:spPr>
          <a:xfrm>
            <a:off x="8286234" y="-51869"/>
            <a:ext cx="2648467" cy="3561833"/>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ea typeface="Meiryo UI" panose="020B0604030504040204" pitchFamily="50" charset="-128"/>
            </a:endParaRPr>
          </a:p>
        </p:txBody>
      </p:sp>
      <p:sp>
        <p:nvSpPr>
          <p:cNvPr id="5" name="正方形/長方形 4"/>
          <p:cNvSpPr/>
          <p:nvPr/>
        </p:nvSpPr>
        <p:spPr>
          <a:xfrm>
            <a:off x="8286234" y="3507973"/>
            <a:ext cx="2648467" cy="3350029"/>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ea typeface="Meiryo UI" panose="020B0604030504040204" pitchFamily="50" charset="-128"/>
            </a:endParaRPr>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649864" y="6229350"/>
            <a:ext cx="3232188" cy="429550"/>
          </a:xfrm>
          <a:prstGeom prst="rect">
            <a:avLst/>
          </a:prstGeom>
        </p:spPr>
      </p:pic>
      <p:sp>
        <p:nvSpPr>
          <p:cNvPr id="12" name="正方形/長方形 11"/>
          <p:cNvSpPr/>
          <p:nvPr/>
        </p:nvSpPr>
        <p:spPr>
          <a:xfrm>
            <a:off x="8286234" y="3458096"/>
            <a:ext cx="2648467" cy="1201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ea typeface="Meiryo UI" panose="020B0604030504040204" pitchFamily="50" charset="-128"/>
            </a:endParaRPr>
          </a:p>
        </p:txBody>
      </p:sp>
      <p:sp>
        <p:nvSpPr>
          <p:cNvPr id="21" name="タイトル 1">
            <a:extLst>
              <a:ext uri="{FF2B5EF4-FFF2-40B4-BE49-F238E27FC236}">
                <a16:creationId xmlns:a16="http://schemas.microsoft.com/office/drawing/2014/main" id="{C92CA719-2213-4B1E-B009-4F3837711A71}"/>
              </a:ext>
            </a:extLst>
          </p:cNvPr>
          <p:cNvSpPr txBox="1">
            <a:spLocks/>
          </p:cNvSpPr>
          <p:nvPr/>
        </p:nvSpPr>
        <p:spPr>
          <a:xfrm>
            <a:off x="3157266" y="2028997"/>
            <a:ext cx="7724787"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ご清聴ありがとうございました。</a:t>
            </a:r>
          </a:p>
        </p:txBody>
      </p:sp>
      <p:pic>
        <p:nvPicPr>
          <p:cNvPr id="2" name="図 1" descr="挿絵 が含まれている画像&#10;&#10;自動的に生成された説明">
            <a:extLst>
              <a:ext uri="{FF2B5EF4-FFF2-40B4-BE49-F238E27FC236}">
                <a16:creationId xmlns:a16="http://schemas.microsoft.com/office/drawing/2014/main" id="{80BB8DF6-0E08-4070-9A9F-F96B5559D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374" y="4550135"/>
            <a:ext cx="1553864" cy="1893991"/>
          </a:xfrm>
          <a:prstGeom prst="rect">
            <a:avLst/>
          </a:prstGeom>
        </p:spPr>
      </p:pic>
    </p:spTree>
    <p:extLst>
      <p:ext uri="{BB962C8B-B14F-4D97-AF65-F5344CB8AC3E}">
        <p14:creationId xmlns:p14="http://schemas.microsoft.com/office/powerpoint/2010/main" val="152627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保護管理者の役割とは</a:t>
            </a:r>
          </a:p>
        </p:txBody>
      </p:sp>
      <p:sp>
        <p:nvSpPr>
          <p:cNvPr id="17" name="スライド番号プレースホルダー 16"/>
          <p:cNvSpPr>
            <a:spLocks noGrp="1"/>
          </p:cNvSpPr>
          <p:nvPr>
            <p:ph type="sldNum" sz="quarter" idx="12"/>
          </p:nvPr>
        </p:nvSpPr>
        <p:spPr>
          <a:xfrm>
            <a:off x="8631632" y="6570662"/>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6</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32" name="角丸四角形 17">
            <a:extLst>
              <a:ext uri="{FF2B5EF4-FFF2-40B4-BE49-F238E27FC236}">
                <a16:creationId xmlns:a16="http://schemas.microsoft.com/office/drawing/2014/main" id="{2983B4E9-B54A-46A4-99F2-F532F5E97E84}"/>
              </a:ext>
            </a:extLst>
          </p:cNvPr>
          <p:cNvSpPr/>
          <p:nvPr/>
        </p:nvSpPr>
        <p:spPr>
          <a:xfrm>
            <a:off x="1709751" y="3871979"/>
            <a:ext cx="9213734" cy="936165"/>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電子媒体を持ち出す場合は、データにパスワードの設定を行っているか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誤送付や誤送信を防止するための複数の職員による確認等の防止措置は確実に行われているか</a:t>
            </a:r>
            <a:endParaRPr lang="en-US" altLang="ja-JP" sz="1400" kern="0" dirty="0">
              <a:solidFill>
                <a:prstClr val="black"/>
              </a:solidFill>
              <a:latin typeface="Meiryo UI" panose="020B0604030504040204" pitchFamily="50" charset="-128"/>
              <a:ea typeface="Meiryo UI" panose="020B0604030504040204" pitchFamily="50" charset="-128"/>
            </a:endParaRPr>
          </a:p>
        </p:txBody>
      </p:sp>
      <p:sp>
        <p:nvSpPr>
          <p:cNvPr id="33" name="角丸四角形 18">
            <a:extLst>
              <a:ext uri="{FF2B5EF4-FFF2-40B4-BE49-F238E27FC236}">
                <a16:creationId xmlns:a16="http://schemas.microsoft.com/office/drawing/2014/main" id="{545913DF-BBC1-47C6-AD09-91D41B41D643}"/>
              </a:ext>
            </a:extLst>
          </p:cNvPr>
          <p:cNvSpPr/>
          <p:nvPr/>
        </p:nvSpPr>
        <p:spPr>
          <a:xfrm>
            <a:off x="3015848" y="5412376"/>
            <a:ext cx="7977735" cy="1241800"/>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情報システム室等の入退室管理、記録媒体等の持ち込み制限等措置を行っているか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部外者が入る場合の立会い・監視設備の設置等が行われているか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外部侵入に備え、情報システム室等の施錠措置等が行われているか</a:t>
            </a:r>
          </a:p>
        </p:txBody>
      </p:sp>
      <p:sp>
        <p:nvSpPr>
          <p:cNvPr id="34" name="角丸四角形 20">
            <a:extLst>
              <a:ext uri="{FF2B5EF4-FFF2-40B4-BE49-F238E27FC236}">
                <a16:creationId xmlns:a16="http://schemas.microsoft.com/office/drawing/2014/main" id="{D56B274E-6560-4A3E-BE68-3E48335133E9}"/>
              </a:ext>
            </a:extLst>
          </p:cNvPr>
          <p:cNvSpPr/>
          <p:nvPr/>
        </p:nvSpPr>
        <p:spPr>
          <a:xfrm>
            <a:off x="3113823" y="1623333"/>
            <a:ext cx="7809664" cy="1979838"/>
          </a:xfrm>
          <a:prstGeom prst="roundRect">
            <a:avLst>
              <a:gd name="adj" fmla="val 8410"/>
            </a:avLst>
          </a:prstGeom>
          <a:solidFill>
            <a:schemeClr val="bg1"/>
          </a:solidFill>
          <a:ln w="19050" cap="flat" cmpd="sng" algn="ctr">
            <a:solidFill>
              <a:sysClr val="window" lastClr="FFFFFF">
                <a:lumMod val="50000"/>
              </a:sysClr>
            </a:solidFill>
            <a:prstDash val="solid"/>
          </a:ln>
          <a:effectLst/>
        </p:spPr>
        <p:txBody>
          <a:bodyPr rtlCol="0" anchor="ctr"/>
          <a:lstStyle/>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許可した電子媒体以外の使用や端末への接続を制限しているか</a:t>
            </a:r>
            <a:endParaRPr lang="en-US" altLang="ja-JP" sz="1400" kern="0" dirty="0">
              <a:solidFill>
                <a:prstClr val="black"/>
              </a:solidFill>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書類・電子媒体は定められた場所に保管されており、秘匿性の高いものは金庫等に保管してあるか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秘匿性が高い個人情報を含む書類・電子媒体の利用及び保管等の記録を残しているか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誤廃棄が起こらないよう保存書類と廃棄書類を分けて保管するようにしているか</a:t>
            </a:r>
          </a:p>
          <a:p>
            <a:pPr marL="285750" indent="-285750">
              <a:lnSpc>
                <a:spcPct val="150000"/>
              </a:lnSpc>
              <a:buFont typeface="Wingdings" panose="05000000000000000000" pitchFamily="2" charset="2"/>
              <a:buChar char="p"/>
              <a:defRPr/>
            </a:pPr>
            <a:r>
              <a:rPr lang="ja-JP" altLang="en-US" sz="1400" kern="0" dirty="0">
                <a:solidFill>
                  <a:prstClr val="black"/>
                </a:solidFill>
                <a:latin typeface="Meiryo UI" panose="020B0604030504040204" pitchFamily="50" charset="-128"/>
                <a:ea typeface="Meiryo UI" panose="020B0604030504040204" pitchFamily="50" charset="-128"/>
              </a:rPr>
              <a:t>課室内の保有個人情報の記録媒体、保管方法等について、定期的に点検を実施しているか</a:t>
            </a:r>
          </a:p>
        </p:txBody>
      </p:sp>
      <p:pic>
        <p:nvPicPr>
          <p:cNvPr id="35" name="図 34">
            <a:extLst>
              <a:ext uri="{FF2B5EF4-FFF2-40B4-BE49-F238E27FC236}">
                <a16:creationId xmlns:a16="http://schemas.microsoft.com/office/drawing/2014/main" id="{F92916A3-F446-4F98-A47E-5C39017BD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163" y="5357866"/>
            <a:ext cx="1321822" cy="1171397"/>
          </a:xfrm>
          <a:prstGeom prst="rect">
            <a:avLst/>
          </a:prstGeom>
        </p:spPr>
      </p:pic>
      <p:grpSp>
        <p:nvGrpSpPr>
          <p:cNvPr id="36" name="グループ化 35">
            <a:extLst>
              <a:ext uri="{FF2B5EF4-FFF2-40B4-BE49-F238E27FC236}">
                <a16:creationId xmlns:a16="http://schemas.microsoft.com/office/drawing/2014/main" id="{4E912DA9-E9EC-4C8D-A2F9-F34131B74BE5}"/>
              </a:ext>
            </a:extLst>
          </p:cNvPr>
          <p:cNvGrpSpPr/>
          <p:nvPr/>
        </p:nvGrpSpPr>
        <p:grpSpPr>
          <a:xfrm>
            <a:off x="1597762" y="1824462"/>
            <a:ext cx="1493279" cy="1035537"/>
            <a:chOff x="7126132" y="4710326"/>
            <a:chExt cx="2219730" cy="1620381"/>
          </a:xfrm>
        </p:grpSpPr>
        <p:grpSp>
          <p:nvGrpSpPr>
            <p:cNvPr id="37" name="グループ化 36">
              <a:extLst>
                <a:ext uri="{FF2B5EF4-FFF2-40B4-BE49-F238E27FC236}">
                  <a16:creationId xmlns:a16="http://schemas.microsoft.com/office/drawing/2014/main" id="{4CC09A02-8460-4A61-A90E-2585B2F6FA0B}"/>
                </a:ext>
              </a:extLst>
            </p:cNvPr>
            <p:cNvGrpSpPr/>
            <p:nvPr/>
          </p:nvGrpSpPr>
          <p:grpSpPr>
            <a:xfrm>
              <a:off x="8185899" y="4710326"/>
              <a:ext cx="1159963" cy="1563006"/>
              <a:chOff x="6696867" y="1124019"/>
              <a:chExt cx="1529720" cy="2061239"/>
            </a:xfrm>
          </p:grpSpPr>
          <p:pic>
            <p:nvPicPr>
              <p:cNvPr id="41" name="図 40">
                <a:extLst>
                  <a:ext uri="{FF2B5EF4-FFF2-40B4-BE49-F238E27FC236}">
                    <a16:creationId xmlns:a16="http://schemas.microsoft.com/office/drawing/2014/main" id="{7D0270EE-3038-4367-8247-92D2D2AB5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867" y="1124019"/>
                <a:ext cx="1452551" cy="2061239"/>
              </a:xfrm>
              <a:prstGeom prst="rect">
                <a:avLst/>
              </a:prstGeom>
            </p:spPr>
          </p:pic>
          <p:pic>
            <p:nvPicPr>
              <p:cNvPr id="42" name="図 41">
                <a:extLst>
                  <a:ext uri="{FF2B5EF4-FFF2-40B4-BE49-F238E27FC236}">
                    <a16:creationId xmlns:a16="http://schemas.microsoft.com/office/drawing/2014/main" id="{6BE9173D-5FC7-4EFA-B2AC-B5CE267EF6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130" y="1594100"/>
                <a:ext cx="750343" cy="44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3" name="図 42">
                <a:extLst>
                  <a:ext uri="{FF2B5EF4-FFF2-40B4-BE49-F238E27FC236}">
                    <a16:creationId xmlns:a16="http://schemas.microsoft.com/office/drawing/2014/main" id="{6EE19A52-A0A1-495E-80D5-15061C9718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0421" y="2330503"/>
                <a:ext cx="784757" cy="558261"/>
              </a:xfrm>
              <a:prstGeom prst="rect">
                <a:avLst/>
              </a:prstGeom>
            </p:spPr>
          </p:pic>
          <p:pic>
            <p:nvPicPr>
              <p:cNvPr id="44" name="図 43">
                <a:extLst>
                  <a:ext uri="{FF2B5EF4-FFF2-40B4-BE49-F238E27FC236}">
                    <a16:creationId xmlns:a16="http://schemas.microsoft.com/office/drawing/2014/main" id="{70670530-BF5A-4883-B8AE-91137D5AA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4454" y="1504801"/>
                <a:ext cx="922133" cy="913882"/>
              </a:xfrm>
              <a:prstGeom prst="rect">
                <a:avLst/>
              </a:prstGeom>
            </p:spPr>
          </p:pic>
        </p:grpSp>
        <p:grpSp>
          <p:nvGrpSpPr>
            <p:cNvPr id="38" name="グループ化 37">
              <a:extLst>
                <a:ext uri="{FF2B5EF4-FFF2-40B4-BE49-F238E27FC236}">
                  <a16:creationId xmlns:a16="http://schemas.microsoft.com/office/drawing/2014/main" id="{089603BD-1E4F-4B51-B914-5F43066A7804}"/>
                </a:ext>
              </a:extLst>
            </p:cNvPr>
            <p:cNvGrpSpPr/>
            <p:nvPr/>
          </p:nvGrpSpPr>
          <p:grpSpPr>
            <a:xfrm>
              <a:off x="7126132" y="4832107"/>
              <a:ext cx="1512887" cy="1498600"/>
              <a:chOff x="6276993" y="4772879"/>
              <a:chExt cx="1512887" cy="1498600"/>
            </a:xfrm>
          </p:grpSpPr>
          <p:pic>
            <p:nvPicPr>
              <p:cNvPr id="39" name="Picture 69">
                <a:extLst>
                  <a:ext uri="{FF2B5EF4-FFF2-40B4-BE49-F238E27FC236}">
                    <a16:creationId xmlns:a16="http://schemas.microsoft.com/office/drawing/2014/main" id="{4214F124-6091-46B8-8B9B-07BD0DBCE73D}"/>
                  </a:ext>
                </a:extLst>
              </p:cNvPr>
              <p:cNvPicPr>
                <a:picLocks noChangeAspect="1" noChangeArrowheads="1"/>
              </p:cNvPicPr>
              <p:nvPr/>
            </p:nvPicPr>
            <p:blipFill>
              <a:blip r:embed="rId8" cstate="print"/>
              <a:srcRect/>
              <a:stretch>
                <a:fillRect/>
              </a:stretch>
            </p:blipFill>
            <p:spPr bwMode="auto">
              <a:xfrm>
                <a:off x="6276993" y="4772879"/>
                <a:ext cx="1512887" cy="1498600"/>
              </a:xfrm>
              <a:prstGeom prst="rect">
                <a:avLst/>
              </a:prstGeom>
              <a:noFill/>
              <a:ln w="9525">
                <a:noFill/>
                <a:miter lim="800000"/>
                <a:headEnd/>
                <a:tailEnd/>
              </a:ln>
            </p:spPr>
          </p:pic>
          <p:pic>
            <p:nvPicPr>
              <p:cNvPr id="40" name="図 39">
                <a:extLst>
                  <a:ext uri="{FF2B5EF4-FFF2-40B4-BE49-F238E27FC236}">
                    <a16:creationId xmlns:a16="http://schemas.microsoft.com/office/drawing/2014/main" id="{D53C7B49-4FDF-4AA3-BA75-CAAE64415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8212" y="5243068"/>
                <a:ext cx="358666" cy="562539"/>
              </a:xfrm>
              <a:prstGeom prst="rect">
                <a:avLst/>
              </a:prstGeom>
            </p:spPr>
          </p:pic>
        </p:grpSp>
      </p:grpSp>
      <p:sp>
        <p:nvSpPr>
          <p:cNvPr id="45" name="角丸四角形 22">
            <a:extLst>
              <a:ext uri="{FF2B5EF4-FFF2-40B4-BE49-F238E27FC236}">
                <a16:creationId xmlns:a16="http://schemas.microsoft.com/office/drawing/2014/main" id="{9DE34875-4079-4D84-8232-F3158CBAB58C}"/>
              </a:ext>
            </a:extLst>
          </p:cNvPr>
          <p:cNvSpPr/>
          <p:nvPr/>
        </p:nvSpPr>
        <p:spPr>
          <a:xfrm>
            <a:off x="3114013" y="1445624"/>
            <a:ext cx="1516234"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書類等の管理</a:t>
            </a:r>
          </a:p>
        </p:txBody>
      </p:sp>
      <p:sp>
        <p:nvSpPr>
          <p:cNvPr id="46" name="角丸四角形 23">
            <a:extLst>
              <a:ext uri="{FF2B5EF4-FFF2-40B4-BE49-F238E27FC236}">
                <a16:creationId xmlns:a16="http://schemas.microsoft.com/office/drawing/2014/main" id="{B9D98C12-8ADC-49D9-9366-C784A8BFC1DE}"/>
              </a:ext>
            </a:extLst>
          </p:cNvPr>
          <p:cNvSpPr/>
          <p:nvPr/>
        </p:nvSpPr>
        <p:spPr>
          <a:xfrm>
            <a:off x="1713304" y="3692743"/>
            <a:ext cx="1545342"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書類等の持ち運び</a:t>
            </a:r>
          </a:p>
        </p:txBody>
      </p:sp>
      <p:sp>
        <p:nvSpPr>
          <p:cNvPr id="47" name="角丸四角形 24">
            <a:extLst>
              <a:ext uri="{FF2B5EF4-FFF2-40B4-BE49-F238E27FC236}">
                <a16:creationId xmlns:a16="http://schemas.microsoft.com/office/drawing/2014/main" id="{D23D5F11-B79C-458B-9A96-4B09F84BF6B5}"/>
              </a:ext>
            </a:extLst>
          </p:cNvPr>
          <p:cNvSpPr/>
          <p:nvPr/>
        </p:nvSpPr>
        <p:spPr>
          <a:xfrm>
            <a:off x="3026734" y="5222261"/>
            <a:ext cx="1649138" cy="288000"/>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sz="1400" kern="0" dirty="0">
                <a:solidFill>
                  <a:prstClr val="black"/>
                </a:solidFill>
                <a:latin typeface="Meiryo UI" panose="020B0604030504040204" pitchFamily="50" charset="-128"/>
                <a:ea typeface="Meiryo UI" panose="020B0604030504040204" pitchFamily="50" charset="-128"/>
              </a:rPr>
              <a:t>情報システム室等</a:t>
            </a:r>
          </a:p>
        </p:txBody>
      </p:sp>
      <p:sp>
        <p:nvSpPr>
          <p:cNvPr id="48" name="テキスト ボックス 47">
            <a:extLst>
              <a:ext uri="{FF2B5EF4-FFF2-40B4-BE49-F238E27FC236}">
                <a16:creationId xmlns:a16="http://schemas.microsoft.com/office/drawing/2014/main" id="{9670B7DF-3DA4-45FF-AB5B-EE601169905A}"/>
              </a:ext>
            </a:extLst>
          </p:cNvPr>
          <p:cNvSpPr txBox="1"/>
          <p:nvPr/>
        </p:nvSpPr>
        <p:spPr bwMode="auto">
          <a:xfrm>
            <a:off x="10363772" y="3028040"/>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04BBED20-FFC9-4223-9401-005D67F0C098}"/>
              </a:ext>
            </a:extLst>
          </p:cNvPr>
          <p:cNvSpPr txBox="1"/>
          <p:nvPr/>
        </p:nvSpPr>
        <p:spPr bwMode="auto">
          <a:xfrm>
            <a:off x="10363772" y="4330929"/>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D2789836-3E6B-4A3C-87EF-2E24A2A019EB}"/>
              </a:ext>
            </a:extLst>
          </p:cNvPr>
          <p:cNvSpPr txBox="1"/>
          <p:nvPr/>
        </p:nvSpPr>
        <p:spPr bwMode="auto">
          <a:xfrm>
            <a:off x="10461426" y="6141442"/>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defTabSz="457200" eaLnBrk="0" hangingPunct="0">
              <a:lnSpc>
                <a:spcPts val="2400"/>
              </a:lnSpc>
            </a:pPr>
            <a:r>
              <a:rPr lang="en-US" altLang="ja-JP" sz="1600" dirty="0" err="1">
                <a:solidFill>
                  <a:prstClr val="black"/>
                </a:solidFill>
                <a:latin typeface="Meiryo UI" panose="020B0604030504040204" pitchFamily="50" charset="-128"/>
                <a:ea typeface="Meiryo UI" panose="020B0604030504040204" pitchFamily="50" charset="-128"/>
              </a:rPr>
              <a:t>etc</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896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保護担当者の役割とは</a:t>
            </a:r>
          </a:p>
        </p:txBody>
      </p:sp>
      <p:sp>
        <p:nvSpPr>
          <p:cNvPr id="12" name="コンテンツ プレースホルダー 2"/>
          <p:cNvSpPr>
            <a:spLocks noGrp="1"/>
          </p:cNvSpPr>
          <p:nvPr>
            <p:ph idx="1"/>
          </p:nvPr>
        </p:nvSpPr>
        <p:spPr>
          <a:xfrm>
            <a:off x="1954899" y="3214449"/>
            <a:ext cx="8686797" cy="1320492"/>
          </a:xfrm>
        </p:spPr>
        <p:txBody>
          <a:bodyPr>
            <a:normAutofit/>
          </a:bodyPr>
          <a:lstStyle/>
          <a:p>
            <a:pPr marL="433800" indent="-457200">
              <a:lnSpc>
                <a:spcPct val="100000"/>
              </a:lnSpc>
              <a:buClr>
                <a:schemeClr val="tx1">
                  <a:lumMod val="65000"/>
                  <a:lumOff val="35000"/>
                </a:schemeClr>
              </a:buClr>
              <a:buFont typeface="Wingdings" panose="05000000000000000000" pitchFamily="2" charset="2"/>
              <a:buChar char="Ø"/>
            </a:pPr>
            <a:r>
              <a:rPr lang="ja-JP" altLang="en-US" sz="1800" dirty="0">
                <a:solidFill>
                  <a:schemeClr val="tx1">
                    <a:lumMod val="65000"/>
                    <a:lumOff val="35000"/>
                  </a:schemeClr>
                </a:solidFill>
                <a:latin typeface="Meiryo UI" panose="020B0604030504040204" pitchFamily="50" charset="-128"/>
                <a:ea typeface="Meiryo UI" panose="020B0604030504040204" pitchFamily="50" charset="-128"/>
              </a:rPr>
              <a:t>これまで示してきたように、保護管理者の管理範囲は幅広く、全てを１人の保護管理者のみで管理することが困難なことも想定されます。保護担当者を複数人指定し、実質的な管理事務を分担していくことが現実的な選択となることが多いでしょう。</a:t>
            </a:r>
            <a:endParaRPr lang="en-US" altLang="ja-JP" sz="18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スライド番号プレースホルダー 16"/>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7</a:t>
            </a:fld>
            <a:endParaRPr lang="ja-JP" altLang="en-US" dirty="0">
              <a:solidFill>
                <a:prstClr val="black">
                  <a:tint val="75000"/>
                </a:prstClr>
              </a:solidFill>
              <a:latin typeface="Calibri" panose="020F0502020204030204"/>
              <a:ea typeface="游ゴシック" panose="020B0400000000000000" pitchFamily="50" charset="-128"/>
            </a:endParaRP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20" name="直線コネクタ 19"/>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4" name="コンテンツ プレースホルダー 2">
            <a:extLst>
              <a:ext uri="{FF2B5EF4-FFF2-40B4-BE49-F238E27FC236}">
                <a16:creationId xmlns:a16="http://schemas.microsoft.com/office/drawing/2014/main" id="{A73CDDCA-403C-4D55-8BA1-D73BA6961003}"/>
              </a:ext>
            </a:extLst>
          </p:cNvPr>
          <p:cNvSpPr txBox="1">
            <a:spLocks/>
          </p:cNvSpPr>
          <p:nvPr/>
        </p:nvSpPr>
        <p:spPr>
          <a:xfrm>
            <a:off x="2003552" y="1588171"/>
            <a:ext cx="8699083" cy="1320492"/>
          </a:xfrm>
          <a:prstGeom prst="rect">
            <a:avLst/>
          </a:prstGeom>
          <a:solidFill>
            <a:schemeClr val="bg1"/>
          </a:solidFill>
          <a:ln w="12700">
            <a:solidFill>
              <a:sysClr val="windowText" lastClr="000000">
                <a:lumMod val="65000"/>
                <a:lumOff val="35000"/>
              </a:sys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33800" indent="-457200">
              <a:buClr>
                <a:prstClr val="black">
                  <a:lumMod val="65000"/>
                  <a:lumOff val="35000"/>
                </a:prstClr>
              </a:buClr>
              <a:buFont typeface="Wingdings" panose="05000000000000000000" pitchFamily="2" charset="2"/>
              <a:buChar char="l"/>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保護担当者は、保有個人情報を取り扱う各課室等に、１人又は複数人、保護管理者の指定によって置かれます。</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433800" indent="-457200">
              <a:buClr>
                <a:prstClr val="black">
                  <a:lumMod val="65000"/>
                  <a:lumOff val="35000"/>
                </a:prstClr>
              </a:buClr>
              <a:buFont typeface="Wingdings" panose="05000000000000000000" pitchFamily="2" charset="2"/>
              <a:buChar char="l"/>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保護担当者は保護管理者を補佐し、各課室等における保有個人情報の管理に関する事務を担当します。</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9AB19A2D-0E94-45A1-845C-FA6B88A1AB61}"/>
              </a:ext>
            </a:extLst>
          </p:cNvPr>
          <p:cNvSpPr/>
          <p:nvPr/>
        </p:nvSpPr>
        <p:spPr>
          <a:xfrm>
            <a:off x="3126132" y="4802795"/>
            <a:ext cx="7666194" cy="1105123"/>
          </a:xfrm>
          <a:prstGeom prst="wedgeRoundRectCallout">
            <a:avLst>
              <a:gd name="adj1" fmla="val -52475"/>
              <a:gd name="adj2" fmla="val -5449"/>
              <a:gd name="adj3" fmla="val 16667"/>
            </a:avLst>
          </a:prstGeom>
          <a:solidFill>
            <a:schemeClr val="accent6">
              <a:lumMod val="60000"/>
              <a:lumOff val="40000"/>
            </a:schemeClr>
          </a:solidFill>
          <a:ln w="12700" cap="flat" cmpd="sng" algn="ctr">
            <a:solidFill>
              <a:srgbClr val="5B9BD5">
                <a:shade val="50000"/>
              </a:srgbClr>
            </a:solidFill>
            <a:prstDash val="solid"/>
            <a:miter lim="800000"/>
          </a:ln>
          <a:effectLst/>
        </p:spPr>
        <p:txBody>
          <a:bodyPr rtlCol="0" anchor="ctr"/>
          <a:lstStyle/>
          <a:p>
            <a:pPr defTabSz="457200">
              <a:buClr>
                <a:prstClr val="black">
                  <a:lumMod val="65000"/>
                  <a:lumOff val="35000"/>
                </a:prstClr>
              </a:buClr>
            </a:pPr>
            <a:r>
              <a:rPr lang="ja-JP" altLang="en-US" b="1" dirty="0">
                <a:solidFill>
                  <a:prstClr val="black"/>
                </a:solidFill>
                <a:latin typeface="メイリオ" panose="020B0604030504040204" pitchFamily="50" charset="-128"/>
                <a:ea typeface="メイリオ" panose="020B0604030504040204" pitchFamily="50" charset="-128"/>
              </a:rPr>
              <a:t>保護管理者と保護担当者が連携を取り、保有個人情報とそれを取り扱う職員を適切に管理することが、非常に重要です。</a:t>
            </a:r>
          </a:p>
        </p:txBody>
      </p:sp>
      <p:pic>
        <p:nvPicPr>
          <p:cNvPr id="15" name="図 14" descr="アイコン が含まれている画像&#10;&#10;自動的に生成された説明">
            <a:extLst>
              <a:ext uri="{FF2B5EF4-FFF2-40B4-BE49-F238E27FC236}">
                <a16:creationId xmlns:a16="http://schemas.microsoft.com/office/drawing/2014/main" id="{5929BDA4-1302-44A9-A657-83DF7340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433" y="4927153"/>
            <a:ext cx="968977" cy="1105123"/>
          </a:xfrm>
          <a:prstGeom prst="rect">
            <a:avLst/>
          </a:prstGeom>
        </p:spPr>
      </p:pic>
    </p:spTree>
    <p:extLst>
      <p:ext uri="{BB962C8B-B14F-4D97-AF65-F5344CB8AC3E}">
        <p14:creationId xmlns:p14="http://schemas.microsoft.com/office/powerpoint/2010/main" val="383900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8882" y="21099"/>
            <a:ext cx="9314605" cy="1278893"/>
          </a:xfrm>
        </p:spPr>
        <p:txBody>
          <a:bodyPr>
            <a:normAutofit/>
          </a:bodyPr>
          <a:lstStyle/>
          <a:p>
            <a:r>
              <a:rPr lang="ja-JP" altLang="en-US" sz="3200" dirty="0">
                <a:solidFill>
                  <a:schemeClr val="tx1">
                    <a:lumMod val="65000"/>
                    <a:lumOff val="35000"/>
                  </a:schemeClr>
                </a:solidFill>
                <a:latin typeface="Meiryo UI" panose="020B0604030504040204" pitchFamily="50" charset="-128"/>
                <a:ea typeface="Meiryo UI" panose="020B0604030504040204" pitchFamily="50" charset="-128"/>
              </a:rPr>
              <a:t>総括保護管理者・監査責任者とは</a:t>
            </a:r>
          </a:p>
        </p:txBody>
      </p:sp>
      <p:sp>
        <p:nvSpPr>
          <p:cNvPr id="3" name="スライド番号プレースホルダー 2"/>
          <p:cNvSpPr>
            <a:spLocks noGrp="1"/>
          </p:cNvSpPr>
          <p:nvPr>
            <p:ph type="sldNum" sz="quarter" idx="12"/>
          </p:nvPr>
        </p:nvSpPr>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8</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正方形/長方形 4"/>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6" name="正方形/長方形 5"/>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7" name="直線コネクタ 6"/>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コンテンツ プレースホルダー 2">
            <a:extLst>
              <a:ext uri="{FF2B5EF4-FFF2-40B4-BE49-F238E27FC236}">
                <a16:creationId xmlns:a16="http://schemas.microsoft.com/office/drawing/2014/main" id="{D78DDC11-F157-44B0-931F-E82BEDC4A5EE}"/>
              </a:ext>
            </a:extLst>
          </p:cNvPr>
          <p:cNvSpPr txBox="1">
            <a:spLocks/>
          </p:cNvSpPr>
          <p:nvPr/>
        </p:nvSpPr>
        <p:spPr>
          <a:xfrm>
            <a:off x="1809658" y="1596472"/>
            <a:ext cx="8957401" cy="3063584"/>
          </a:xfrm>
          <a:prstGeom prst="rect">
            <a:avLst/>
          </a:prstGeom>
          <a:solidFill>
            <a:schemeClr val="bg1"/>
          </a:solidFill>
          <a:ln w="12700">
            <a:solidFill>
              <a:sysClr val="windowText" lastClr="000000">
                <a:lumMod val="65000"/>
                <a:lumOff val="35000"/>
              </a:sys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60000"/>
              </a:lnSpc>
              <a:spcBef>
                <a:spcPts val="1200"/>
              </a:spcBef>
              <a:buClr>
                <a:prstClr val="black">
                  <a:lumMod val="65000"/>
                  <a:lumOff val="35000"/>
                </a:prstClr>
              </a:buClr>
              <a:buNone/>
              <a:defRPr/>
            </a:pPr>
            <a:r>
              <a:rPr lang="ja-JP" altLang="en-US" sz="1800" b="1" dirty="0">
                <a:solidFill>
                  <a:prstClr val="black">
                    <a:lumMod val="65000"/>
                    <a:lumOff val="35000"/>
                  </a:prstClr>
                </a:solidFill>
                <a:latin typeface="Meiryo UI" panose="020B0604030504040204" pitchFamily="50" charset="-128"/>
                <a:ea typeface="Meiryo UI" panose="020B0604030504040204" pitchFamily="50" charset="-128"/>
              </a:rPr>
              <a:t>「総括保護管理者」</a:t>
            </a:r>
            <a:endParaRPr lang="en-US" altLang="ja-JP" sz="1800" b="1" dirty="0">
              <a:solidFill>
                <a:prstClr val="black">
                  <a:lumMod val="65000"/>
                  <a:lumOff val="35000"/>
                </a:prstClr>
              </a:solidFill>
              <a:latin typeface="Meiryo UI" panose="020B0604030504040204" pitchFamily="50" charset="-128"/>
              <a:ea typeface="Meiryo UI" panose="020B0604030504040204" pitchFamily="50" charset="-128"/>
            </a:endParaRPr>
          </a:p>
          <a:p>
            <a:pPr marL="0" indent="0">
              <a:lnSpc>
                <a:spcPct val="110000"/>
              </a:lnSpc>
              <a:spcBef>
                <a:spcPts val="0"/>
              </a:spcBef>
              <a:buClr>
                <a:prstClr val="black">
                  <a:lumMod val="65000"/>
                  <a:lumOff val="35000"/>
                </a:prstClr>
              </a:buClr>
              <a:buNone/>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各行政機関等に１人置かれ、行政機関の長等を補佐し、保有個人情報の管理に関する事務を総括します。具体的な役割は以下のとおりです。</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444500" indent="-179388">
              <a:lnSpc>
                <a:spcPct val="110000"/>
              </a:lnSpc>
              <a:spcBef>
                <a:spcPts val="600"/>
              </a:spcBef>
              <a:buClr>
                <a:prstClr val="black">
                  <a:lumMod val="65000"/>
                  <a:lumOff val="35000"/>
                </a:prstClr>
              </a:buClr>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保護管理者、保護担当者、情報システムの管理運用者及び保有個人情報取扱職員に対する教育研修の実施</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444500" indent="-179388">
              <a:lnSpc>
                <a:spcPct val="110000"/>
              </a:lnSpc>
              <a:spcBef>
                <a:spcPts val="600"/>
              </a:spcBef>
              <a:buClr>
                <a:prstClr val="black">
                  <a:lumMod val="65000"/>
                  <a:lumOff val="35000"/>
                </a:prstClr>
              </a:buClr>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保有個人情報の管理に係る重要事項の決定、連絡・調整を行うための委員会の設置及び開催</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444500" indent="-179388">
              <a:lnSpc>
                <a:spcPct val="110000"/>
              </a:lnSpc>
              <a:spcBef>
                <a:spcPts val="600"/>
              </a:spcBef>
              <a:buClr>
                <a:prstClr val="black">
                  <a:lumMod val="65000"/>
                  <a:lumOff val="35000"/>
                </a:prstClr>
              </a:buClr>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監査責任者の実施する監査の結果や、保護管理者が実施する点検の結果の報告を受け、保有個人情報の管理状況を評価し、必要に応じて見直します。</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444500" indent="-179388">
              <a:lnSpc>
                <a:spcPct val="110000"/>
              </a:lnSpc>
              <a:spcBef>
                <a:spcPts val="600"/>
              </a:spcBef>
              <a:buClr>
                <a:prstClr val="black">
                  <a:lumMod val="65000"/>
                  <a:lumOff val="35000"/>
                </a:prstClr>
              </a:buClr>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a:lnSpc>
                <a:spcPct val="110000"/>
              </a:lnSpc>
              <a:spcBef>
                <a:spcPts val="600"/>
              </a:spcBef>
              <a:buClr>
                <a:prstClr val="black">
                  <a:lumMod val="65000"/>
                  <a:lumOff val="35000"/>
                </a:prstClr>
              </a:buClr>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a:lnSpc>
                <a:spcPct val="110000"/>
              </a:lnSpc>
              <a:spcBef>
                <a:spcPts val="600"/>
              </a:spcBef>
              <a:buClr>
                <a:prstClr val="black">
                  <a:lumMod val="65000"/>
                  <a:lumOff val="35000"/>
                </a:prstClr>
              </a:buClr>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a:lnSpc>
                <a:spcPct val="110000"/>
              </a:lnSpc>
              <a:spcBef>
                <a:spcPts val="600"/>
              </a:spcBef>
              <a:buClr>
                <a:prstClr val="black">
                  <a:lumMod val="65000"/>
                  <a:lumOff val="35000"/>
                </a:prstClr>
              </a:buClr>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21" name="コンテンツ プレースホルダー 2">
            <a:extLst>
              <a:ext uri="{FF2B5EF4-FFF2-40B4-BE49-F238E27FC236}">
                <a16:creationId xmlns:a16="http://schemas.microsoft.com/office/drawing/2014/main" id="{98083B41-A653-4113-8744-E11FBADCF552}"/>
              </a:ext>
            </a:extLst>
          </p:cNvPr>
          <p:cNvSpPr txBox="1">
            <a:spLocks/>
          </p:cNvSpPr>
          <p:nvPr/>
        </p:nvSpPr>
        <p:spPr>
          <a:xfrm>
            <a:off x="1809658" y="4898347"/>
            <a:ext cx="8957401" cy="1309948"/>
          </a:xfrm>
          <a:prstGeom prst="rect">
            <a:avLst/>
          </a:prstGeom>
          <a:solidFill>
            <a:schemeClr val="bg1"/>
          </a:solidFill>
          <a:ln w="12700">
            <a:solidFill>
              <a:sysClr val="windowText" lastClr="000000">
                <a:lumMod val="65000"/>
                <a:lumOff val="35000"/>
              </a:sys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70000"/>
              </a:lnSpc>
              <a:spcBef>
                <a:spcPts val="600"/>
              </a:spcBef>
              <a:buClr>
                <a:prstClr val="black">
                  <a:lumMod val="65000"/>
                  <a:lumOff val="35000"/>
                </a:prstClr>
              </a:buClr>
              <a:buNone/>
              <a:defRPr/>
            </a:pPr>
            <a:r>
              <a:rPr lang="ja-JP" altLang="en-US" sz="1800" b="1" dirty="0">
                <a:solidFill>
                  <a:prstClr val="black">
                    <a:lumMod val="65000"/>
                    <a:lumOff val="35000"/>
                  </a:prstClr>
                </a:solidFill>
                <a:latin typeface="Meiryo UI" panose="020B0604030504040204" pitchFamily="50" charset="-128"/>
                <a:ea typeface="Meiryo UI" panose="020B0604030504040204" pitchFamily="50" charset="-128"/>
              </a:rPr>
              <a:t>「監査責任者」</a:t>
            </a:r>
            <a:endParaRPr lang="en-US" altLang="ja-JP" sz="1800" b="1" dirty="0">
              <a:solidFill>
                <a:prstClr val="black">
                  <a:lumMod val="65000"/>
                  <a:lumOff val="35000"/>
                </a:prstClr>
              </a:solidFill>
              <a:latin typeface="Meiryo UI" panose="020B0604030504040204" pitchFamily="50" charset="-128"/>
              <a:ea typeface="Meiryo UI" panose="020B0604030504040204" pitchFamily="50" charset="-128"/>
            </a:endParaRPr>
          </a:p>
          <a:p>
            <a:pPr marL="0" indent="0">
              <a:lnSpc>
                <a:spcPct val="120000"/>
              </a:lnSpc>
              <a:spcBef>
                <a:spcPts val="0"/>
              </a:spcBef>
              <a:buClr>
                <a:prstClr val="black">
                  <a:lumMod val="65000"/>
                  <a:lumOff val="35000"/>
                </a:prstClr>
              </a:buClr>
              <a:buNone/>
              <a:defRPr/>
            </a:pPr>
            <a:r>
              <a:rPr lang="ja-JP" altLang="en-US" sz="1800" dirty="0">
                <a:solidFill>
                  <a:prstClr val="black">
                    <a:lumMod val="65000"/>
                    <a:lumOff val="35000"/>
                  </a:prstClr>
                </a:solidFill>
                <a:latin typeface="Meiryo UI" panose="020B0604030504040204" pitchFamily="50" charset="-128"/>
                <a:ea typeface="Meiryo UI" panose="020B0604030504040204" pitchFamily="50" charset="-128"/>
              </a:rPr>
              <a:t>各行政機関等に１人置かれ、保有個人情報の管理の状況について、定期に、及び必要に応じ随時に監査を実施します。監査は外部に委託することもできます。</a:t>
            </a: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0" indent="0">
              <a:lnSpc>
                <a:spcPct val="110000"/>
              </a:lnSpc>
              <a:spcBef>
                <a:spcPts val="500"/>
              </a:spcBef>
              <a:buClr>
                <a:prstClr val="black">
                  <a:lumMod val="65000"/>
                  <a:lumOff val="35000"/>
                </a:prstClr>
              </a:buClr>
              <a:buNone/>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0" indent="0">
              <a:lnSpc>
                <a:spcPct val="110000"/>
              </a:lnSpc>
              <a:spcBef>
                <a:spcPts val="500"/>
              </a:spcBef>
              <a:buClr>
                <a:prstClr val="black">
                  <a:lumMod val="65000"/>
                  <a:lumOff val="35000"/>
                </a:prstClr>
              </a:buClr>
              <a:buNone/>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a:p>
            <a:pPr marL="0" indent="0">
              <a:lnSpc>
                <a:spcPct val="110000"/>
              </a:lnSpc>
              <a:spcBef>
                <a:spcPts val="500"/>
              </a:spcBef>
              <a:buClr>
                <a:prstClr val="black">
                  <a:lumMod val="65000"/>
                  <a:lumOff val="35000"/>
                </a:prstClr>
              </a:buClr>
              <a:buNone/>
              <a:defRPr/>
            </a:pPr>
            <a:endParaRPr lang="en-US" altLang="ja-JP" sz="1800" dirty="0">
              <a:solidFill>
                <a:prstClr val="black">
                  <a:lumMod val="65000"/>
                  <a:lumOff val="35000"/>
                </a:prstClr>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E66C804F-D73B-DADA-9FA5-8D19A7EC273F}"/>
              </a:ext>
            </a:extLst>
          </p:cNvPr>
          <p:cNvSpPr txBox="1"/>
          <p:nvPr/>
        </p:nvSpPr>
        <p:spPr>
          <a:xfrm>
            <a:off x="9117653" y="1708572"/>
            <a:ext cx="1465466" cy="190240"/>
          </a:xfrm>
          <a:prstGeom prst="rect">
            <a:avLst/>
          </a:prstGeom>
          <a:noFill/>
          <a:ln>
            <a:solidFill>
              <a:srgbClr val="5B9BD5"/>
            </a:solidFill>
          </a:ln>
        </p:spPr>
        <p:txBody>
          <a:bodyPr wrap="none" tIns="18000" bIns="18000" rtlCol="0">
            <a:spAutoFit/>
          </a:bodyPr>
          <a:lstStyle/>
          <a:p>
            <a:pPr>
              <a:defRPr/>
            </a:pPr>
            <a:r>
              <a:rPr lang="ja-JP" altLang="en-US" sz="1000" b="1" u="sng" kern="0" dirty="0">
                <a:solidFill>
                  <a:srgbClr val="4472C4"/>
                </a:solidFill>
                <a:latin typeface="Meiryo UI" panose="020B0604030504040204" pitchFamily="50" charset="-128"/>
                <a:ea typeface="Meiryo UI" panose="020B0604030504040204" pitchFamily="50" charset="-128"/>
              </a:rPr>
              <a:t>事務対応ガイド　</a:t>
            </a:r>
            <a:r>
              <a:rPr lang="en-US" altLang="ja-JP" sz="1000" b="1" u="sng" kern="0" dirty="0">
                <a:solidFill>
                  <a:srgbClr val="4472C4"/>
                </a:solidFill>
                <a:latin typeface="Meiryo UI" panose="020B0604030504040204" pitchFamily="50" charset="-128"/>
                <a:ea typeface="Meiryo UI" panose="020B0604030504040204" pitchFamily="50" charset="-128"/>
              </a:rPr>
              <a:t>4-8-2</a:t>
            </a:r>
            <a:endParaRPr lang="ja-JP" altLang="en-US" sz="1000" kern="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343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608881" y="1"/>
            <a:ext cx="9314606" cy="1299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prstClr val="black">
                    <a:lumMod val="85000"/>
                    <a:lumOff val="15000"/>
                  </a:prstClr>
                </a:solidFill>
                <a:latin typeface="Meiryo UI" panose="020B0604030504040204" pitchFamily="50" charset="-128"/>
                <a:ea typeface="Meiryo UI" panose="020B0604030504040204" pitchFamily="50" charset="-128"/>
              </a:rPr>
              <a:t>教育研修について</a:t>
            </a:r>
          </a:p>
        </p:txBody>
      </p:sp>
      <p:sp>
        <p:nvSpPr>
          <p:cNvPr id="11" name="正方形/長方形 10"/>
          <p:cNvSpPr/>
          <p:nvPr/>
        </p:nvSpPr>
        <p:spPr>
          <a:xfrm>
            <a:off x="1262865" y="1346662"/>
            <a:ext cx="346017" cy="5511339"/>
          </a:xfrm>
          <a:prstGeom prst="rect">
            <a:avLst/>
          </a:prstGeom>
          <a:solidFill>
            <a:srgbClr val="00B0F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sp>
        <p:nvSpPr>
          <p:cNvPr id="12" name="正方形/長方形 11"/>
          <p:cNvSpPr/>
          <p:nvPr/>
        </p:nvSpPr>
        <p:spPr>
          <a:xfrm>
            <a:off x="1262865" y="1"/>
            <a:ext cx="346017" cy="1346661"/>
          </a:xfrm>
          <a:prstGeom prst="rect">
            <a:avLst/>
          </a:prstGeom>
          <a:solidFill>
            <a:srgbClr val="FF99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3" name="直線コネクタ 12"/>
          <p:cNvCxnSpPr/>
          <p:nvPr/>
        </p:nvCxnSpPr>
        <p:spPr>
          <a:xfrm flipH="1">
            <a:off x="1608881" y="1299991"/>
            <a:ext cx="9314606" cy="0"/>
          </a:xfrm>
          <a:prstGeom prst="line">
            <a:avLst/>
          </a:prstGeom>
          <a:ln w="9525">
            <a:solidFill>
              <a:srgbClr val="FF9933"/>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1608881" y="1358180"/>
            <a:ext cx="9314606"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8404634" y="6435929"/>
            <a:ext cx="2228850" cy="365125"/>
          </a:xfrm>
        </p:spPr>
        <p:txBody>
          <a:bodyPr/>
          <a:lstStyle/>
          <a:p>
            <a:pPr defTabSz="457200"/>
            <a:fld id="{52FD9B32-C877-4168-9DF9-BB9A504D625C}" type="slidenum">
              <a:rPr lang="ja-JP" altLang="en-US">
                <a:solidFill>
                  <a:prstClr val="black">
                    <a:tint val="75000"/>
                  </a:prstClr>
                </a:solidFill>
                <a:latin typeface="Calibri" panose="020F0502020204030204"/>
                <a:ea typeface="游ゴシック" panose="020B0400000000000000" pitchFamily="50" charset="-128"/>
              </a:rPr>
              <a:pPr defTabSz="457200"/>
              <a:t>9</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15" name="正方形/長方形 14"/>
          <p:cNvSpPr/>
          <p:nvPr/>
        </p:nvSpPr>
        <p:spPr>
          <a:xfrm>
            <a:off x="1262865" y="1299992"/>
            <a:ext cx="346017" cy="5818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Meiryo UI" panose="020B0604030504040204" pitchFamily="50" charset="-128"/>
            </a:endParaRPr>
          </a:p>
        </p:txBody>
      </p:sp>
      <p:cxnSp>
        <p:nvCxnSpPr>
          <p:cNvPr id="16" name="直線コネクタ 15"/>
          <p:cNvCxnSpPr/>
          <p:nvPr/>
        </p:nvCxnSpPr>
        <p:spPr>
          <a:xfrm>
            <a:off x="1608881" y="0"/>
            <a:ext cx="0" cy="6858000"/>
          </a:xfrm>
          <a:prstGeom prst="line">
            <a:avLst/>
          </a:prstGeom>
          <a:ln w="12700">
            <a:solidFill>
              <a:srgbClr val="008000"/>
            </a:solidFill>
          </a:ln>
        </p:spPr>
        <p:style>
          <a:lnRef idx="1">
            <a:schemeClr val="accent1"/>
          </a:lnRef>
          <a:fillRef idx="0">
            <a:schemeClr val="accent1"/>
          </a:fillRef>
          <a:effectRef idx="0">
            <a:schemeClr val="accent1"/>
          </a:effectRef>
          <a:fontRef idx="minor">
            <a:schemeClr val="tx1"/>
          </a:fontRef>
        </p:style>
      </p:cxnSp>
      <p:sp>
        <p:nvSpPr>
          <p:cNvPr id="52" name="コンテンツ プレースホルダー 2">
            <a:extLst>
              <a:ext uri="{FF2B5EF4-FFF2-40B4-BE49-F238E27FC236}">
                <a16:creationId xmlns:a16="http://schemas.microsoft.com/office/drawing/2014/main" id="{71C19FF4-EBB4-46E2-BC69-BBA6148457E5}"/>
              </a:ext>
            </a:extLst>
          </p:cNvPr>
          <p:cNvSpPr txBox="1">
            <a:spLocks/>
          </p:cNvSpPr>
          <p:nvPr/>
        </p:nvSpPr>
        <p:spPr>
          <a:xfrm>
            <a:off x="1952074" y="1948990"/>
            <a:ext cx="8628221" cy="3156579"/>
          </a:xfrm>
          <a:prstGeom prst="rect">
            <a:avLst/>
          </a:prstGeom>
          <a:solidFill>
            <a:schemeClr val="bg1"/>
          </a:solidFill>
          <a:ln w="12700">
            <a:solidFill>
              <a:schemeClr val="tx1">
                <a:lumMod val="65000"/>
                <a:lumOff val="3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事務対応ガイドにおいて、総括保護管理者は以下の教育研修を実施することになっています。</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a:lnSpc>
                <a:spcPct val="150000"/>
              </a:lnSpc>
              <a:buClr>
                <a:prstClr val="black">
                  <a:lumMod val="65000"/>
                  <a:lumOff val="35000"/>
                </a:prstClr>
              </a:buClr>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保有個人情報取扱職員（派遣労働者を含む）</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541338" indent="-541338">
              <a:lnSpc>
                <a:spcPct val="100000"/>
              </a:lnSpc>
              <a:spcBef>
                <a:spcPts val="0"/>
              </a:spcBef>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　　→</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保有個人情報の取扱いについて理解を深め、個人情報の保護に関する意識の高揚を図るための啓発及び教育研修</a:t>
            </a:r>
            <a:endParaRPr lang="en-US" altLang="ja-JP" sz="1800" u="sng" dirty="0">
              <a:solidFill>
                <a:prstClr val="black">
                  <a:lumMod val="85000"/>
                  <a:lumOff val="15000"/>
                </a:prstClr>
              </a:solidFill>
              <a:latin typeface="Meiryo UI" panose="020B0604030504040204" pitchFamily="50" charset="-128"/>
              <a:ea typeface="Meiryo UI" panose="020B0604030504040204" pitchFamily="50" charset="-128"/>
            </a:endParaRPr>
          </a:p>
          <a:p>
            <a:pPr>
              <a:lnSpc>
                <a:spcPct val="150000"/>
              </a:lnSpc>
              <a:buClr>
                <a:prstClr val="black">
                  <a:lumMod val="65000"/>
                  <a:lumOff val="35000"/>
                </a:prstClr>
              </a:buClr>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保有個人情報を取り扱う情報システムを管理する職員</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0" indent="0">
              <a:lnSpc>
                <a:spcPct val="0"/>
              </a:lnSpc>
              <a:spcBef>
                <a:spcPts val="1600"/>
              </a:spcBef>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　　→</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情報システムの管理・運用及びセキュリティ対策に関する教育研修</a:t>
            </a:r>
            <a:endParaRPr lang="en-US" altLang="ja-JP" sz="1800" u="sng" dirty="0">
              <a:solidFill>
                <a:prstClr val="black">
                  <a:lumMod val="85000"/>
                  <a:lumOff val="15000"/>
                </a:prstClr>
              </a:solidFill>
              <a:latin typeface="Meiryo UI" panose="020B0604030504040204" pitchFamily="50" charset="-128"/>
              <a:ea typeface="Meiryo UI" panose="020B0604030504040204" pitchFamily="50" charset="-128"/>
            </a:endParaRPr>
          </a:p>
          <a:p>
            <a:pPr>
              <a:lnSpc>
                <a:spcPct val="190000"/>
              </a:lnSpc>
              <a:buClr>
                <a:prstClr val="black">
                  <a:lumMod val="65000"/>
                  <a:lumOff val="35000"/>
                </a:prstClr>
              </a:buClr>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保護管理者及び保護担当者</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a:p>
            <a:pPr marL="0" indent="0">
              <a:lnSpc>
                <a:spcPct val="0"/>
              </a:lnSpc>
              <a:spcBef>
                <a:spcPts val="1600"/>
              </a:spcBef>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　　→</a:t>
            </a:r>
            <a:r>
              <a:rPr lang="ja-JP" altLang="en-US" sz="1800" u="sng" dirty="0">
                <a:solidFill>
                  <a:prstClr val="black">
                    <a:lumMod val="85000"/>
                    <a:lumOff val="15000"/>
                  </a:prstClr>
                </a:solidFill>
                <a:latin typeface="Meiryo UI" panose="020B0604030504040204" pitchFamily="50" charset="-128"/>
                <a:ea typeface="Meiryo UI" panose="020B0604030504040204" pitchFamily="50" charset="-128"/>
              </a:rPr>
              <a:t>保有個人情報の適切な管理のための定期的な教育研修</a:t>
            </a:r>
            <a:endParaRPr lang="en-US" altLang="ja-JP" sz="1800" u="sng"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20" name="コンテンツ プレースホルダー 2">
            <a:extLst>
              <a:ext uri="{FF2B5EF4-FFF2-40B4-BE49-F238E27FC236}">
                <a16:creationId xmlns:a16="http://schemas.microsoft.com/office/drawing/2014/main" id="{9641CA70-A7B9-48EE-B5FF-AABA84BF3D39}"/>
              </a:ext>
            </a:extLst>
          </p:cNvPr>
          <p:cNvSpPr txBox="1">
            <a:spLocks/>
          </p:cNvSpPr>
          <p:nvPr/>
        </p:nvSpPr>
        <p:spPr>
          <a:xfrm>
            <a:off x="1960095" y="5644455"/>
            <a:ext cx="8628221" cy="756365"/>
          </a:xfrm>
          <a:prstGeom prst="rect">
            <a:avLst/>
          </a:prstGeom>
          <a:solidFill>
            <a:schemeClr val="bg1"/>
          </a:solidFill>
          <a:ln w="12700">
            <a:solidFill>
              <a:schemeClr val="tx1">
                <a:lumMod val="65000"/>
                <a:lumOff val="3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Clr>
                <a:prstClr val="black">
                  <a:lumMod val="65000"/>
                  <a:lumOff val="35000"/>
                </a:prstClr>
              </a:buClr>
              <a:buNone/>
            </a:pPr>
            <a:r>
              <a:rPr lang="ja-JP" altLang="en-US" sz="1800" dirty="0">
                <a:solidFill>
                  <a:prstClr val="black">
                    <a:lumMod val="85000"/>
                    <a:lumOff val="15000"/>
                  </a:prstClr>
                </a:solidFill>
                <a:latin typeface="Meiryo UI" panose="020B0604030504040204" pitchFamily="50" charset="-128"/>
                <a:ea typeface="Meiryo UI" panose="020B0604030504040204" pitchFamily="50" charset="-128"/>
              </a:rPr>
              <a:t>保護管理者は、当該課室等の職員が総括保護管理者が実施する教育研修へ参加できるよう、必要な措置を講ずることが事務対応ガイドに定められています。</a:t>
            </a:r>
            <a:endParaRPr lang="en-US" altLang="ja-JP" sz="1800" dirty="0">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22" name="角丸四角形 23">
            <a:extLst>
              <a:ext uri="{FF2B5EF4-FFF2-40B4-BE49-F238E27FC236}">
                <a16:creationId xmlns:a16="http://schemas.microsoft.com/office/drawing/2014/main" id="{91468922-94F5-4DBB-9C13-EABEF71622D1}"/>
              </a:ext>
            </a:extLst>
          </p:cNvPr>
          <p:cNvSpPr/>
          <p:nvPr/>
        </p:nvSpPr>
        <p:spPr>
          <a:xfrm>
            <a:off x="1952072" y="1559801"/>
            <a:ext cx="2583827"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b="1" kern="0" dirty="0">
                <a:solidFill>
                  <a:prstClr val="black"/>
                </a:solidFill>
                <a:latin typeface="Meiryo UI" panose="020B0604030504040204" pitchFamily="50" charset="-128"/>
                <a:ea typeface="Meiryo UI" panose="020B0604030504040204" pitchFamily="50" charset="-128"/>
              </a:rPr>
              <a:t>教育研修の種類</a:t>
            </a:r>
          </a:p>
        </p:txBody>
      </p:sp>
      <p:sp>
        <p:nvSpPr>
          <p:cNvPr id="21" name="角丸四角形 23">
            <a:extLst>
              <a:ext uri="{FF2B5EF4-FFF2-40B4-BE49-F238E27FC236}">
                <a16:creationId xmlns:a16="http://schemas.microsoft.com/office/drawing/2014/main" id="{769A4E23-01CB-4316-9050-270BA8B6F9B0}"/>
              </a:ext>
            </a:extLst>
          </p:cNvPr>
          <p:cNvSpPr/>
          <p:nvPr/>
        </p:nvSpPr>
        <p:spPr>
          <a:xfrm>
            <a:off x="1952071" y="5257105"/>
            <a:ext cx="2583824" cy="389674"/>
          </a:xfrm>
          <a:prstGeom prst="roundRect">
            <a:avLst/>
          </a:prstGeom>
          <a:solidFill>
            <a:srgbClr val="CCECFF"/>
          </a:solidFill>
          <a:ln w="12700" cap="flat" cmpd="sng" algn="ctr">
            <a:solidFill>
              <a:sysClr val="windowText" lastClr="000000"/>
            </a:solidFill>
            <a:prstDash val="solid"/>
            <a:miter lim="800000"/>
          </a:ln>
          <a:effectLst/>
        </p:spPr>
        <p:txBody>
          <a:bodyPr lIns="0" tIns="0" rIns="0" bIns="0" rtlCol="0" anchor="ctr"/>
          <a:lstStyle/>
          <a:p>
            <a:pPr algn="ctr">
              <a:defRPr/>
            </a:pPr>
            <a:r>
              <a:rPr lang="ja-JP" altLang="en-US" b="1" kern="0" dirty="0">
                <a:solidFill>
                  <a:prstClr val="black"/>
                </a:solidFill>
                <a:latin typeface="Meiryo UI" panose="020B0604030504040204" pitchFamily="50" charset="-128"/>
                <a:ea typeface="Meiryo UI" panose="020B0604030504040204" pitchFamily="50" charset="-128"/>
              </a:rPr>
              <a:t>保護管理者の責務</a:t>
            </a:r>
          </a:p>
        </p:txBody>
      </p:sp>
      <p:sp>
        <p:nvSpPr>
          <p:cNvPr id="17" name="テキスト ボックス 16">
            <a:extLst>
              <a:ext uri="{FF2B5EF4-FFF2-40B4-BE49-F238E27FC236}">
                <a16:creationId xmlns:a16="http://schemas.microsoft.com/office/drawing/2014/main" id="{AF5621EB-6490-4FC8-AAF2-2DC31681893B}"/>
              </a:ext>
            </a:extLst>
          </p:cNvPr>
          <p:cNvSpPr txBox="1"/>
          <p:nvPr/>
        </p:nvSpPr>
        <p:spPr>
          <a:xfrm>
            <a:off x="8902497" y="2298119"/>
            <a:ext cx="1465466" cy="190240"/>
          </a:xfrm>
          <a:prstGeom prst="rect">
            <a:avLst/>
          </a:prstGeom>
          <a:noFill/>
          <a:ln>
            <a:solidFill>
              <a:srgbClr val="5B9BD5"/>
            </a:solidFill>
          </a:ln>
        </p:spPr>
        <p:txBody>
          <a:bodyPr wrap="none" tIns="18000" bIns="18000" rtlCol="0">
            <a:spAutoFit/>
          </a:bodyPr>
          <a:lstStyle/>
          <a:p>
            <a:pPr>
              <a:defRPr/>
            </a:pPr>
            <a:r>
              <a:rPr lang="ja-JP" altLang="en-US" sz="1000" b="1" u="sng" kern="0" dirty="0">
                <a:solidFill>
                  <a:srgbClr val="4472C4"/>
                </a:solidFill>
                <a:latin typeface="Meiryo UI" panose="020B0604030504040204" pitchFamily="50" charset="-128"/>
                <a:ea typeface="Meiryo UI" panose="020B0604030504040204" pitchFamily="50" charset="-128"/>
              </a:rPr>
              <a:t>事務対応ガイド　</a:t>
            </a:r>
            <a:r>
              <a:rPr lang="en-US" altLang="ja-JP" sz="1000" b="1" u="sng" kern="0" dirty="0">
                <a:solidFill>
                  <a:srgbClr val="4472C4"/>
                </a:solidFill>
                <a:latin typeface="Meiryo UI" panose="020B0604030504040204" pitchFamily="50" charset="-128"/>
                <a:ea typeface="Meiryo UI" panose="020B0604030504040204" pitchFamily="50" charset="-128"/>
              </a:rPr>
              <a:t>4-8-3</a:t>
            </a:r>
            <a:endParaRPr lang="ja-JP" altLang="en-US" sz="1000" kern="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484184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49E5E3EEF4D7045AD26CF945452304D" ma:contentTypeVersion="19" ma:contentTypeDescription="新しいドキュメントを作成します。" ma:contentTypeScope="" ma:versionID="0ff39a8c25d4d10c585a107c2e9fb721">
  <xsd:schema xmlns:xsd="http://www.w3.org/2001/XMLSchema" xmlns:xs="http://www.w3.org/2001/XMLSchema" xmlns:p="http://schemas.microsoft.com/office/2006/metadata/properties" xmlns:ns2="d95e9d8b-3f93-46aa-81f0-e7ff21611f67" xmlns:ns3="b85bb29a-ad32-4d65-8d6c-cb796b2e9423" targetNamespace="http://schemas.microsoft.com/office/2006/metadata/properties" ma:root="true" ma:fieldsID="f2e17a5fabfbf8a93dce64ecb268d9c2" ns2:_="" ns3:_="">
    <xsd:import namespace="d95e9d8b-3f93-46aa-81f0-e7ff21611f67"/>
    <xsd:import namespace="b85bb29a-ad32-4d65-8d6c-cb796b2e94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ObjectDetectorVersions" minOccurs="0"/>
                <xsd:element ref="ns2:MediaServiceSearchProperties" minOccurs="0"/>
                <xsd:element ref="ns2:_x5150__x7ae5__x624b__x5f53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e9d8b-3f93-46aa-81f0-e7ff21611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627f__x8a8d__x306e__x72b6__x614b_">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150__x7ae5__x624b__x5f53_" ma:index="24" nillable="true" ma:displayName="児童手当" ma:format="Hyperlink" ma:internalName="_x5150__x7ae5__x624b__x5f53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5bb29a-ad32-4d65-8d6c-cb796b2e9423"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f898d1f5-625d-4026-bc2f-96502dbb22f7}" ma:internalName="TaxCatchAll" ma:showField="CatchAllData" ma:web="b85bb29a-ad32-4d65-8d6c-cb796b2e94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5bb29a-ad32-4d65-8d6c-cb796b2e9423" xsi:nil="true"/>
    <_Flow_SignoffStatus xmlns="d95e9d8b-3f93-46aa-81f0-e7ff21611f67" xsi:nil="true"/>
    <lcf76f155ced4ddcb4097134ff3c332f xmlns="d95e9d8b-3f93-46aa-81f0-e7ff21611f67">
      <Terms xmlns="http://schemas.microsoft.com/office/infopath/2007/PartnerControls"/>
    </lcf76f155ced4ddcb4097134ff3c332f>
    <_x5150__x7ae5__x624b__x5f53_ xmlns="d95e9d8b-3f93-46aa-81f0-e7ff21611f67">
      <Url xsi:nil="true"/>
      <Description xsi:nil="true"/>
    </_x5150__x7ae5__x624b__x5f53_>
    <SharedWithUsers xmlns="b85bb29a-ad32-4d65-8d6c-cb796b2e9423">
      <UserInfo>
        <DisplayName/>
        <AccountId xsi:nil="true"/>
        <AccountType/>
      </UserInfo>
    </SharedWithUsers>
  </documentManagement>
</p:properties>
</file>

<file path=customXml/itemProps1.xml><?xml version="1.0" encoding="utf-8"?>
<ds:datastoreItem xmlns:ds="http://schemas.openxmlformats.org/officeDocument/2006/customXml" ds:itemID="{C9CDA031-72FA-47DD-9E10-197DDD9B4D4C}"/>
</file>

<file path=customXml/itemProps2.xml><?xml version="1.0" encoding="utf-8"?>
<ds:datastoreItem xmlns:ds="http://schemas.openxmlformats.org/officeDocument/2006/customXml" ds:itemID="{0632881B-3F04-4982-93F9-85BC3515FE2D}"/>
</file>

<file path=customXml/itemProps3.xml><?xml version="1.0" encoding="utf-8"?>
<ds:datastoreItem xmlns:ds="http://schemas.openxmlformats.org/officeDocument/2006/customXml" ds:itemID="{329C10C7-C599-4C94-AC71-71C2B98107FE}"/>
</file>

<file path=docProps/app.xml><?xml version="1.0" encoding="utf-8"?>
<Properties xmlns="http://schemas.openxmlformats.org/officeDocument/2006/extended-properties" xmlns:vt="http://schemas.openxmlformats.org/officeDocument/2006/docPropsVTypes">
  <TotalTime>0</TotalTime>
  <Words>10010</Words>
  <Application>Microsoft Office PowerPoint</Application>
  <PresentationFormat>ワイド画面</PresentationFormat>
  <Paragraphs>886</Paragraphs>
  <Slides>50</Slides>
  <Notes>50</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Meiryo UI</vt:lpstr>
      <vt:lpstr>ＭＳ Ｐゴシック</vt:lpstr>
      <vt:lpstr>ＭＳ ゴシック</vt:lpstr>
      <vt:lpstr>ＭＳ 明朝</vt:lpstr>
      <vt:lpstr>メイリオ</vt:lpstr>
      <vt:lpstr>游ゴシック</vt:lpstr>
      <vt:lpstr>游明朝</vt:lpstr>
      <vt:lpstr>Arial</vt:lpstr>
      <vt:lpstr>Calibri</vt:lpstr>
      <vt:lpstr>Calibri Light</vt:lpstr>
      <vt:lpstr>Wingdings</vt:lpstr>
      <vt:lpstr>Office Theme</vt:lpstr>
      <vt:lpstr>1_Office テーマ</vt:lpstr>
      <vt:lpstr>はじめに</vt:lpstr>
      <vt:lpstr>PowerPoint プレゼンテーション</vt:lpstr>
      <vt:lpstr>保護管理者の役割とは</vt:lpstr>
      <vt:lpstr>保護管理者の役割とは</vt:lpstr>
      <vt:lpstr>保護管理者の役割とは</vt:lpstr>
      <vt:lpstr>保護管理者の役割とは</vt:lpstr>
      <vt:lpstr>保護担当者の役割とは</vt:lpstr>
      <vt:lpstr>総括保護管理者・監査責任者とは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個人情報保護委員会における漏えい等報告の受理状況　</vt:lpstr>
      <vt:lpstr>個人情報保護委員会による指導・勧告・命令等事案について　</vt:lpstr>
      <vt:lpstr>個人情報保護委員会が指導等を行った主な事案①　</vt:lpstr>
      <vt:lpstr>個人情報保護委員会が指導等を行った主な事案②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2025-10-15T08:36:25Z</dcterms:created>
  <dcterms:modified xsi:type="dcterms:W3CDTF">2025-10-15T08:36:43Z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0x010100F49E5E3EEF4D7045AD26CF945452304D</vt:lpwstr>
  </property>
  <property fmtid="{D5CDD505-2E9C-101B-9397-08002B2CF9AE}" pid="3" name="Order">
    <vt:r8>7940691000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