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handoutMasterIdLst>
    <p:handoutMasterId r:id="rId4"/>
  </p:handoutMasterIdLst>
  <p:sldIdLst>
    <p:sldId id="2265" r:id="rId2"/>
  </p:sldIdLst>
  <p:sldSz cx="9906000" cy="6858000" type="A4"/>
  <p:notesSz cx="6884988"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D"/>
    <a:srgbClr val="FFCB97"/>
    <a:srgbClr val="FF9933"/>
    <a:srgbClr val="008000"/>
    <a:srgbClr val="8BE1FF"/>
    <a:srgbClr val="A7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5ADE11-4EB1-4367-807A-62BF44010505}" v="6" dt="2025-10-15T08:40:42.8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876" autoAdjust="0"/>
    <p:restoredTop sz="93285" autoAdjust="0"/>
  </p:normalViewPr>
  <p:slideViewPr>
    <p:cSldViewPr snapToGrid="0">
      <p:cViewPr varScale="1">
        <p:scale>
          <a:sx n="107" d="100"/>
          <a:sy n="107" d="100"/>
        </p:scale>
        <p:origin x="2082"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1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245" cy="501497"/>
          </a:xfrm>
          <a:prstGeom prst="rect">
            <a:avLst/>
          </a:prstGeom>
        </p:spPr>
        <p:txBody>
          <a:bodyPr vert="horz" lIns="92418" tIns="46209" rIns="92418" bIns="46209"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99136" y="0"/>
            <a:ext cx="2984245" cy="501497"/>
          </a:xfrm>
          <a:prstGeom prst="rect">
            <a:avLst/>
          </a:prstGeom>
        </p:spPr>
        <p:txBody>
          <a:bodyPr vert="horz" lIns="92418" tIns="46209" rIns="92418" bIns="46209" rtlCol="0"/>
          <a:lstStyle>
            <a:lvl1pPr algn="r">
              <a:defRPr sz="1200"/>
            </a:lvl1pPr>
          </a:lstStyle>
          <a:p>
            <a:fld id="{6A8071EF-001D-4A6A-AA0D-3F39EDC14736}" type="datetimeFigureOut">
              <a:rPr kumimoji="1" lang="ja-JP" altLang="en-US" smtClean="0">
                <a:latin typeface="Meiryo UI" panose="020B0604030504040204" pitchFamily="50" charset="-128"/>
                <a:ea typeface="Meiryo UI" panose="020B0604030504040204" pitchFamily="50" charset="-128"/>
              </a:rPr>
              <a:t>2025/10/15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517216"/>
            <a:ext cx="2984245" cy="501497"/>
          </a:xfrm>
          <a:prstGeom prst="rect">
            <a:avLst/>
          </a:prstGeom>
        </p:spPr>
        <p:txBody>
          <a:bodyPr vert="horz" lIns="92418" tIns="46209" rIns="92418" bIns="46209"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99136" y="9517216"/>
            <a:ext cx="2984245" cy="501497"/>
          </a:xfrm>
          <a:prstGeom prst="rect">
            <a:avLst/>
          </a:prstGeom>
        </p:spPr>
        <p:txBody>
          <a:bodyPr vert="horz" lIns="92418" tIns="46209" rIns="92418" bIns="46209" rtlCol="0" anchor="b"/>
          <a:lstStyle>
            <a:lvl1pPr algn="r">
              <a:defRPr sz="1200"/>
            </a:lvl1pPr>
          </a:lstStyle>
          <a:p>
            <a:fld id="{D3A76EBA-F312-47A7-8174-DEEAD109FB4C}"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166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245" cy="501497"/>
          </a:xfrm>
          <a:prstGeom prst="rect">
            <a:avLst/>
          </a:prstGeom>
        </p:spPr>
        <p:txBody>
          <a:bodyPr vert="horz" lIns="92418" tIns="46209" rIns="92418" bIns="46209"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899136" y="0"/>
            <a:ext cx="2984245" cy="501497"/>
          </a:xfrm>
          <a:prstGeom prst="rect">
            <a:avLst/>
          </a:prstGeom>
        </p:spPr>
        <p:txBody>
          <a:bodyPr vert="horz" lIns="92418" tIns="46209" rIns="92418" bIns="46209" rtlCol="0"/>
          <a:lstStyle>
            <a:lvl1pPr algn="r">
              <a:defRPr sz="1200">
                <a:latin typeface="Meiryo UI" panose="020B0604030504040204" pitchFamily="50" charset="-128"/>
                <a:ea typeface="Meiryo UI" panose="020B0604030504040204" pitchFamily="50" charset="-128"/>
              </a:defRPr>
            </a:lvl1pPr>
          </a:lstStyle>
          <a:p>
            <a:fld id="{BB61C725-2D31-4121-AA68-0F5DA35E5FA6}" type="datetimeFigureOut">
              <a:rPr kumimoji="1" lang="ja-JP" altLang="en-US" smtClean="0"/>
              <a:pPr/>
              <a:t>2025/10/15</a:t>
            </a:fld>
            <a:endParaRPr kumimoji="1" lang="ja-JP" altLang="en-US" dirty="0"/>
          </a:p>
        </p:txBody>
      </p:sp>
      <p:sp>
        <p:nvSpPr>
          <p:cNvPr id="4" name="スライド イメージ プレースホルダー 3"/>
          <p:cNvSpPr>
            <a:spLocks noGrp="1" noRot="1" noChangeAspect="1"/>
          </p:cNvSpPr>
          <p:nvPr>
            <p:ph type="sldImg" idx="2"/>
          </p:nvPr>
        </p:nvSpPr>
        <p:spPr>
          <a:xfrm>
            <a:off x="1000125" y="1252538"/>
            <a:ext cx="4884738" cy="3381375"/>
          </a:xfrm>
          <a:prstGeom prst="rect">
            <a:avLst/>
          </a:prstGeom>
          <a:noFill/>
          <a:ln w="12700">
            <a:solidFill>
              <a:prstClr val="black"/>
            </a:solidFill>
          </a:ln>
        </p:spPr>
        <p:txBody>
          <a:bodyPr vert="horz" lIns="92418" tIns="46209" rIns="92418" bIns="46209" rtlCol="0" anchor="ctr"/>
          <a:lstStyle/>
          <a:p>
            <a:endParaRPr lang="ja-JP" altLang="en-US" dirty="0"/>
          </a:p>
        </p:txBody>
      </p:sp>
      <p:sp>
        <p:nvSpPr>
          <p:cNvPr id="5" name="ノート プレースホルダー 4"/>
          <p:cNvSpPr>
            <a:spLocks noGrp="1"/>
          </p:cNvSpPr>
          <p:nvPr>
            <p:ph type="body" sz="quarter" idx="3"/>
          </p:nvPr>
        </p:nvSpPr>
        <p:spPr>
          <a:xfrm>
            <a:off x="688178" y="4821096"/>
            <a:ext cx="5508634" cy="3944678"/>
          </a:xfrm>
          <a:prstGeom prst="rect">
            <a:avLst/>
          </a:prstGeom>
        </p:spPr>
        <p:txBody>
          <a:bodyPr vert="horz" lIns="92418" tIns="46209" rIns="92418" bIns="46209"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517216"/>
            <a:ext cx="2984245" cy="501497"/>
          </a:xfrm>
          <a:prstGeom prst="rect">
            <a:avLst/>
          </a:prstGeom>
        </p:spPr>
        <p:txBody>
          <a:bodyPr vert="horz" lIns="92418" tIns="46209" rIns="92418" bIns="46209"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99136" y="9517216"/>
            <a:ext cx="2984245" cy="501497"/>
          </a:xfrm>
          <a:prstGeom prst="rect">
            <a:avLst/>
          </a:prstGeom>
        </p:spPr>
        <p:txBody>
          <a:bodyPr vert="horz" lIns="92418" tIns="46209" rIns="92418" bIns="46209" rtlCol="0" anchor="b"/>
          <a:lstStyle>
            <a:lvl1pPr algn="r">
              <a:defRPr sz="1200">
                <a:latin typeface="Meiryo UI" panose="020B0604030504040204" pitchFamily="50" charset="-128"/>
                <a:ea typeface="Meiryo UI" panose="020B0604030504040204" pitchFamily="50" charset="-128"/>
              </a:defRPr>
            </a:lvl1pPr>
          </a:lstStyle>
          <a:p>
            <a:fld id="{19074EFF-F9D5-4EEE-B106-BFE4833E967C}" type="slidenum">
              <a:rPr kumimoji="1" lang="ja-JP" altLang="en-US" smtClean="0"/>
              <a:pPr/>
              <a:t>‹#›</a:t>
            </a:fld>
            <a:endParaRPr kumimoji="1" lang="ja-JP" altLang="en-US" dirty="0"/>
          </a:p>
        </p:txBody>
      </p:sp>
    </p:spTree>
    <p:extLst>
      <p:ext uri="{BB962C8B-B14F-4D97-AF65-F5344CB8AC3E}">
        <p14:creationId xmlns:p14="http://schemas.microsoft.com/office/powerpoint/2010/main" val="1151490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462092">
              <a:defRPr/>
            </a:pPr>
            <a:fld id="{19074EFF-F9D5-4EEE-B106-BFE4833E967C}" type="slidenum">
              <a:rPr kumimoji="1" lang="ja-JP" altLang="en-US">
                <a:solidFill>
                  <a:prstClr val="black"/>
                </a:solidFill>
              </a:rPr>
              <a:pPr defTabSz="462092">
                <a:defRPr/>
              </a:pPr>
              <a:t>1</a:t>
            </a:fld>
            <a:endParaRPr kumimoji="1" lang="ja-JP" altLang="en-US">
              <a:solidFill>
                <a:prstClr val="black"/>
              </a:solidFill>
            </a:endParaRPr>
          </a:p>
        </p:txBody>
      </p:sp>
    </p:spTree>
    <p:extLst>
      <p:ext uri="{BB962C8B-B14F-4D97-AF65-F5344CB8AC3E}">
        <p14:creationId xmlns:p14="http://schemas.microsoft.com/office/powerpoint/2010/main" val="188009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25E638-EF06-49C2-913E-15F3051B742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19650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A9685-969D-48A0-AAFC-26C14044E7FC}"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2982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BF248-D63D-4753-A320-37926D2E1118}"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4545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2FB10C-59D1-411A-9CA7-93D65CE0D54E}"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28607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6516FE-7565-45F1-9CB1-8154FE7B0FF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0065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1A7E56-571E-428B-8991-F1C899A4633F}"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04155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C62E1E-8A33-450D-A74F-5F2EDBFD4E40}" type="datetime1">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22734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F26357-46D5-457F-BC8F-A3C54E4AE900}" type="datetime1">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96375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1F2A6-7088-4B3D-96E8-50025CD03F90}" type="datetime1">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95858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D2E8FA-4A32-4774-B9B6-740A42AF837B}"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13177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523094-C737-4420-B4BC-3856DB79DE76}"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56791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ea typeface="Meiryo UI" panose="020B0604030504040204" pitchFamily="50" charset="-128"/>
              </a:defRPr>
            </a:lvl1pPr>
          </a:lstStyle>
          <a:p>
            <a:fld id="{1D1B453C-9A12-41A1-9612-F067E258820C}" type="datetime1">
              <a:rPr kumimoji="1" lang="ja-JP" altLang="en-US" smtClean="0"/>
              <a:pPr/>
              <a:t>2025/10/15</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ea typeface="Meiryo UI" panose="020B0604030504040204" pitchFamily="50" charset="-128"/>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ea typeface="Meiryo UI" panose="020B0604030504040204" pitchFamily="50" charset="-128"/>
              </a:defRPr>
            </a:lvl1pPr>
          </a:lstStyle>
          <a:p>
            <a:fld id="{52FD9B32-C877-4168-9DF9-BB9A504D625C}" type="slidenum">
              <a:rPr kumimoji="1" lang="ja-JP" altLang="en-US" smtClean="0"/>
              <a:pPr/>
              <a:t>‹#›</a:t>
            </a:fld>
            <a:endParaRPr kumimoji="1" lang="ja-JP" altLang="en-US" dirty="0"/>
          </a:p>
        </p:txBody>
      </p:sp>
    </p:spTree>
    <p:extLst>
      <p:ext uri="{BB962C8B-B14F-4D97-AF65-F5344CB8AC3E}">
        <p14:creationId xmlns:p14="http://schemas.microsoft.com/office/powerpoint/2010/main" val="1690388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465881" y="21098"/>
            <a:ext cx="9314605" cy="12788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j-cs"/>
              </a:rPr>
              <a:t>こたえ</a:t>
            </a:r>
          </a:p>
        </p:txBody>
      </p:sp>
      <p:sp>
        <p:nvSpPr>
          <p:cNvPr id="14" name="正方形/長方形 13"/>
          <p:cNvSpPr/>
          <p:nvPr/>
        </p:nvSpPr>
        <p:spPr>
          <a:xfrm>
            <a:off x="119864" y="1346661"/>
            <a:ext cx="346017" cy="5511339"/>
          </a:xfrm>
          <a:prstGeom prst="rect">
            <a:avLst/>
          </a:prstGeom>
          <a:solidFill>
            <a:srgbClr val="00B0F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sp>
        <p:nvSpPr>
          <p:cNvPr id="15" name="正方形/長方形 14"/>
          <p:cNvSpPr/>
          <p:nvPr/>
        </p:nvSpPr>
        <p:spPr>
          <a:xfrm>
            <a:off x="119864" y="0"/>
            <a:ext cx="346017" cy="1346661"/>
          </a:xfrm>
          <a:prstGeom prst="rect">
            <a:avLst/>
          </a:prstGeom>
          <a:solidFill>
            <a:srgbClr val="FF9933">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6" name="直線コネクタ 15"/>
          <p:cNvCxnSpPr/>
          <p:nvPr/>
        </p:nvCxnSpPr>
        <p:spPr>
          <a:xfrm flipH="1">
            <a:off x="465881" y="1299991"/>
            <a:ext cx="9314606" cy="0"/>
          </a:xfrm>
          <a:prstGeom prst="line">
            <a:avLst/>
          </a:prstGeom>
          <a:ln w="9525">
            <a:solidFill>
              <a:srgbClr val="FF9933"/>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465881" y="1358180"/>
            <a:ext cx="9314606" cy="0"/>
          </a:xfrm>
          <a:prstGeom prst="line">
            <a:avLst/>
          </a:prstGeom>
          <a:ln w="952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Meiryo UI" panose="020B0604030504040204" pitchFamily="50" charset="-128"/>
              <a:cs typeface="+mn-cs"/>
            </a:endParaRPr>
          </a:p>
        </p:txBody>
      </p:sp>
      <p:sp>
        <p:nvSpPr>
          <p:cNvPr id="18" name="正方形/長方形 17"/>
          <p:cNvSpPr/>
          <p:nvPr/>
        </p:nvSpPr>
        <p:spPr>
          <a:xfrm>
            <a:off x="119864" y="1299991"/>
            <a:ext cx="346017" cy="58189"/>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9" name="直線コネクタ 18"/>
          <p:cNvCxnSpPr/>
          <p:nvPr/>
        </p:nvCxnSpPr>
        <p:spPr>
          <a:xfrm>
            <a:off x="465881" y="0"/>
            <a:ext cx="0" cy="685800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graphicFrame>
        <p:nvGraphicFramePr>
          <p:cNvPr id="7" name="Table 7">
            <a:extLst>
              <a:ext uri="{FF2B5EF4-FFF2-40B4-BE49-F238E27FC236}">
                <a16:creationId xmlns:a16="http://schemas.microsoft.com/office/drawing/2014/main" id="{17F3ADA3-AB41-FCDB-CEB8-AAE19DBFCCD9}"/>
              </a:ext>
            </a:extLst>
          </p:cNvPr>
          <p:cNvGraphicFramePr>
            <a:graphicFrameLocks noGrp="1"/>
          </p:cNvGraphicFramePr>
          <p:nvPr>
            <p:extLst>
              <p:ext uri="{D42A27DB-BD31-4B8C-83A1-F6EECF244321}">
                <p14:modId xmlns:p14="http://schemas.microsoft.com/office/powerpoint/2010/main" val="1616243792"/>
              </p:ext>
            </p:extLst>
          </p:nvPr>
        </p:nvGraphicFramePr>
        <p:xfrm>
          <a:off x="876661" y="1446435"/>
          <a:ext cx="7200539" cy="5268205"/>
        </p:xfrm>
        <a:graphic>
          <a:graphicData uri="http://schemas.openxmlformats.org/drawingml/2006/table">
            <a:tbl>
              <a:tblPr firstRow="1" bandRow="1">
                <a:tableStyleId>{2D5ABB26-0587-4C30-8999-92F81FD0307C}</a:tableStyleId>
              </a:tblPr>
              <a:tblGrid>
                <a:gridCol w="567214">
                  <a:extLst>
                    <a:ext uri="{9D8B030D-6E8A-4147-A177-3AD203B41FA5}">
                      <a16:colId xmlns:a16="http://schemas.microsoft.com/office/drawing/2014/main" val="2345865511"/>
                    </a:ext>
                  </a:extLst>
                </a:gridCol>
                <a:gridCol w="840317">
                  <a:extLst>
                    <a:ext uri="{9D8B030D-6E8A-4147-A177-3AD203B41FA5}">
                      <a16:colId xmlns:a16="http://schemas.microsoft.com/office/drawing/2014/main" val="3824008046"/>
                    </a:ext>
                  </a:extLst>
                </a:gridCol>
                <a:gridCol w="5793008">
                  <a:extLst>
                    <a:ext uri="{9D8B030D-6E8A-4147-A177-3AD203B41FA5}">
                      <a16:colId xmlns:a16="http://schemas.microsoft.com/office/drawing/2014/main" val="3496927244"/>
                    </a:ext>
                  </a:extLst>
                </a:gridCol>
              </a:tblGrid>
              <a:tr h="465218">
                <a:tc>
                  <a:txBody>
                    <a:bodyPr/>
                    <a:lstStyle/>
                    <a:p>
                      <a:pPr algn="ctr"/>
                      <a:r>
                        <a:rPr lang="en-US" dirty="0">
                          <a:latin typeface="MS Gothic"/>
                        </a:rPr>
                        <a:t>No</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ja-JP" altLang="en-US">
                          <a:latin typeface="MS Gothic"/>
                          <a:ea typeface="Meiryo UI" panose="020B0604030504040204" pitchFamily="50" charset="-128"/>
                        </a:rPr>
                        <a:t>正解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r>
                        <a:rPr lang="ja-JP" altLang="en-US">
                          <a:latin typeface="MS Gothic"/>
                          <a:ea typeface="Meiryo UI" panose="020B0604030504040204" pitchFamily="50" charset="-128"/>
                        </a:rPr>
                        <a:t>解説</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1044788"/>
                  </a:ext>
                </a:extLst>
              </a:tr>
              <a:tr h="465218">
                <a:tc>
                  <a:txBody>
                    <a:bodyPr/>
                    <a:lstStyle/>
                    <a:p>
                      <a:pPr algn="ctr"/>
                      <a:r>
                        <a:rPr lang="en-US" sz="1100">
                          <a:latin typeface="MS Gothic"/>
                        </a:rPr>
                        <a:t>１</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en-US" altLang="ja-JP" sz="900" kern="1200" dirty="0">
                          <a:solidFill>
                            <a:schemeClr val="tx1"/>
                          </a:solidFill>
                          <a:latin typeface="Meiryo UI" panose="020B0604030504040204" pitchFamily="50" charset="-128"/>
                          <a:ea typeface="Meiryo UI" panose="020B0604030504040204" pitchFamily="50" charset="-128"/>
                          <a:cs typeface="+mn-cs"/>
                        </a:rPr>
                        <a:t>×</a:t>
                      </a:r>
                      <a:endParaRPr kumimoji="1" lang="en-US"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本研修資料１のP.５「保護管理者の役割とは」のとおり、保護管理者は委託先の個人情報の管理状況等について、原則として年１回以上実地検査により確認する必要があります。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692580759"/>
                  </a:ext>
                </a:extLst>
              </a:tr>
              <a:tr h="465218">
                <a:tc>
                  <a:txBody>
                    <a:bodyPr/>
                    <a:lstStyle/>
                    <a:p>
                      <a:pPr algn="ctr"/>
                      <a:r>
                        <a:rPr lang="en-US" sz="1100">
                          <a:latin typeface="MS Gothic"/>
                        </a:rPr>
                        <a:t>２</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endParaRPr kumimoji="1" lang="en-US"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本研修資料１のP.７「保護担当者の役割とは」のとおり</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900" dirty="0">
                          <a:solidFill>
                            <a:schemeClr val="tx1"/>
                          </a:solidFill>
                          <a:latin typeface="Meiryo UI" panose="020B0604030504040204" pitchFamily="50" charset="-128"/>
                          <a:ea typeface="Meiryo UI" panose="020B0604030504040204" pitchFamily="50" charset="-128"/>
                        </a:rPr>
                        <a:t>保護担当者は保護管理者を補佐し、各課室等における保有個人情報の管理に関する事務を担当します。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42866680"/>
                  </a:ext>
                </a:extLst>
              </a:tr>
              <a:tr h="465218">
                <a:tc>
                  <a:txBody>
                    <a:bodyPr/>
                    <a:lstStyle/>
                    <a:p>
                      <a:pPr algn="ctr"/>
                      <a:r>
                        <a:rPr lang="en-US" sz="1100">
                          <a:latin typeface="MS Gothic"/>
                        </a:rPr>
                        <a:t>３</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endParaRPr kumimoji="1"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本研修資料１のP.８</a:t>
                      </a:r>
                      <a:r>
                        <a:rPr lang="en-US" altLang="ja-JP" sz="900" dirty="0">
                          <a:solidFill>
                            <a:schemeClr val="tx1"/>
                          </a:solidFill>
                          <a:latin typeface="Meiryo UI" panose="020B0604030504040204" pitchFamily="50" charset="-128"/>
                          <a:ea typeface="Meiryo UI" panose="020B0604030504040204" pitchFamily="50" charset="-128"/>
                        </a:rPr>
                        <a:t> </a:t>
                      </a:r>
                      <a:r>
                        <a:rPr lang="ja-JP" altLang="en-US" sz="900" dirty="0">
                          <a:solidFill>
                            <a:schemeClr val="tx1"/>
                          </a:solidFill>
                          <a:latin typeface="Meiryo UI" panose="020B0604030504040204" pitchFamily="50" charset="-128"/>
                          <a:ea typeface="Meiryo UI" panose="020B0604030504040204" pitchFamily="50" charset="-128"/>
                        </a:rPr>
                        <a:t>「総括保護管理者・監査責任者とは」のとおり、監査責任者は保有個人情報の管理の状況について監査を実施しますが、監査を外部に委託することもできます。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6977120"/>
                  </a:ext>
                </a:extLst>
              </a:tr>
              <a:tr h="465218">
                <a:tc>
                  <a:txBody>
                    <a:bodyPr/>
                    <a:lstStyle/>
                    <a:p>
                      <a:pPr algn="ctr"/>
                      <a:r>
                        <a:rPr lang="en-US" sz="1100" dirty="0">
                          <a:latin typeface="MS Gothic"/>
                        </a:rPr>
                        <a:t>４</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ja-JP" altLang="en-US" sz="900">
                          <a:solidFill>
                            <a:schemeClr val="tx1"/>
                          </a:solidFill>
                          <a:latin typeface="Meiryo UI" panose="020B0604030504040204" pitchFamily="50" charset="-128"/>
                          <a:ea typeface="Meiryo UI" panose="020B0604030504040204" pitchFamily="50" charset="-128"/>
                        </a:rPr>
                        <a:t>P.９</a:t>
                      </a:r>
                      <a:r>
                        <a:rPr lang="en-US" altLang="ja-JP" sz="900">
                          <a:solidFill>
                            <a:schemeClr val="tx1"/>
                          </a:solidFill>
                          <a:latin typeface="Meiryo UI" panose="020B0604030504040204" pitchFamily="50" charset="-128"/>
                          <a:ea typeface="Meiryo UI" panose="020B0604030504040204" pitchFamily="50" charset="-128"/>
                        </a:rPr>
                        <a:t> </a:t>
                      </a:r>
                      <a:r>
                        <a:rPr lang="ja-JP" altLang="en-US" sz="900" dirty="0">
                          <a:solidFill>
                            <a:schemeClr val="tx1"/>
                          </a:solidFill>
                          <a:latin typeface="Meiryo UI" panose="020B0604030504040204" pitchFamily="50" charset="-128"/>
                          <a:ea typeface="Meiryo UI" panose="020B0604030504040204" pitchFamily="50" charset="-128"/>
                        </a:rPr>
                        <a:t>「教育研修について」のとおり、保護管理者及び保護担当者に対する保有個人情報の適切な管理のための教育研修は定期的に実施します。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en-US"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1240352003"/>
                  </a:ext>
                </a:extLst>
              </a:tr>
              <a:tr h="465218">
                <a:tc>
                  <a:txBody>
                    <a:bodyPr/>
                    <a:lstStyle/>
                    <a:p>
                      <a:pPr algn="ctr"/>
                      <a:r>
                        <a:rPr lang="en-US" sz="1100">
                          <a:latin typeface="MS Gothic"/>
                        </a:rPr>
                        <a:t>５</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r>
                        <a:rPr lang="en-US" altLang="ja-JP"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本研修資料２の</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P.</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２</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内部監査について」のとおり、監査責任者は、保有個人情報の適切な管理を検証するため、当該行政機関等における保有個人情報の管理の状況について、定期に、及び必要に応じ随時に監査（外部監査を含む。）を行い、その結果を総括保護管理者に報告し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874694098"/>
                  </a:ext>
                </a:extLst>
              </a:tr>
              <a:tr h="465218">
                <a:tc>
                  <a:txBody>
                    <a:bodyPr/>
                    <a:lstStyle/>
                    <a:p>
                      <a:pPr algn="ctr"/>
                      <a:r>
                        <a:rPr lang="en-US" sz="1100">
                          <a:latin typeface="MS Gothic"/>
                        </a:rPr>
                        <a:t>６</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r>
                        <a:rPr lang="ja-JP" altLang="en-US"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本研修資料２の</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P.</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７</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「保有個人情報の取扱い」のとおり、内部監査においては、保有個人情報の取扱いに関しての主な確認項目に、誤りの訂正や保有個人情報が記録されている媒体の管理状況が含まれます。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768461856"/>
                  </a:ext>
                </a:extLst>
              </a:tr>
              <a:tr h="465218">
                <a:tc>
                  <a:txBody>
                    <a:bodyPr/>
                    <a:lstStyle/>
                    <a:p>
                      <a:pPr algn="ctr"/>
                      <a:r>
                        <a:rPr lang="en-US" sz="1100">
                          <a:latin typeface="MS Gothic"/>
                        </a:rPr>
                        <a:t>７</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r>
                        <a:rPr lang="ja-JP" altLang="en-US"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本研修資料２の</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P.</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９</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情報システムにおける安全管理措置」のとおり、内部監査においては、情報システムにおける安全管理措置に関して、情報システムにおける保有個人情報の処理、暗号化、記録機能を有する機器・媒体の接続制限、端末の限定の状況について確認し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54497118"/>
                  </a:ext>
                </a:extLst>
              </a:tr>
              <a:tr h="465217">
                <a:tc>
                  <a:txBody>
                    <a:bodyPr/>
                    <a:lstStyle/>
                    <a:p>
                      <a:pPr lvl="0" algn="ctr">
                        <a:buNone/>
                      </a:pPr>
                      <a:r>
                        <a:rPr lang="en-US" sz="1100">
                          <a:latin typeface="MS Gothic"/>
                        </a:rPr>
                        <a:t>８</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r>
                        <a:rPr lang="ja-JP" altLang="en-US"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本研修資料２の</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P.11 </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保有個人情報の提供」のとおり、内部監査においては、保有個人情報の提供に関して、保有個人情報の提供に関する措置状況について確認しますが、その主な確認項目には、当該利用形態等について提供先との間で書面を取り交わしているかについても含まれ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70213975"/>
                  </a:ext>
                </a:extLst>
              </a:tr>
              <a:tr h="465217">
                <a:tc>
                  <a:txBody>
                    <a:bodyPr/>
                    <a:lstStyle/>
                    <a:p>
                      <a:pPr lvl="0" algn="ctr">
                        <a:buNone/>
                      </a:pPr>
                      <a:r>
                        <a:rPr lang="en-US" sz="1100">
                          <a:latin typeface="MS Gothic"/>
                        </a:rPr>
                        <a:t>９</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r>
                        <a:rPr lang="en-US" altLang="ja-JP"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本研修資料２の</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P.12 </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個人情報の取扱いの委託」のとおり、内部監査においては、個人情報の取扱いの委託に関して、明記する事項、書面で確認する事項、委託する個人情報の範囲や取扱状況について確認しますが、その主な確認項目には、複製の制限の状況も含まれ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576176239"/>
                  </a:ext>
                </a:extLst>
              </a:tr>
              <a:tr h="465217">
                <a:tc>
                  <a:txBody>
                    <a:bodyPr/>
                    <a:lstStyle/>
                    <a:p>
                      <a:pPr lvl="0" algn="ctr">
                        <a:buNone/>
                      </a:pPr>
                      <a:r>
                        <a:rPr lang="en-US" sz="1100">
                          <a:latin typeface="MS Gothic"/>
                        </a:rPr>
                        <a:t>10</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r>
                        <a:rPr lang="ja-JP" altLang="en-US"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本研修資料２のP.</a:t>
                      </a:r>
                      <a:r>
                        <a:rPr lang="en-US" altLang="ja-JP" sz="900" dirty="0">
                          <a:solidFill>
                            <a:schemeClr val="tx1"/>
                          </a:solidFill>
                          <a:latin typeface="Meiryo UI" panose="020B0604030504040204" pitchFamily="50" charset="-128"/>
                          <a:ea typeface="Meiryo UI" panose="020B0604030504040204" pitchFamily="50" charset="-128"/>
                        </a:rPr>
                        <a:t>15 </a:t>
                      </a:r>
                      <a:r>
                        <a:rPr lang="ja-JP" altLang="en-US" sz="900" dirty="0">
                          <a:solidFill>
                            <a:schemeClr val="tx1"/>
                          </a:solidFill>
                          <a:latin typeface="Meiryo UI" panose="020B0604030504040204" pitchFamily="50" charset="-128"/>
                          <a:ea typeface="Meiryo UI" panose="020B0604030504040204" pitchFamily="50" charset="-128"/>
                        </a:rPr>
                        <a:t>「安全管理上の問題への対応」のとおり、内部監査においては、安全管理上の問題への対応に関して、事案に係る各種報告、本人通知や再発防止措置及び公表の状況について確認します。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32363481"/>
                  </a:ext>
                </a:extLst>
              </a:tr>
            </a:tbl>
          </a:graphicData>
        </a:graphic>
      </p:graphicFrame>
    </p:spTree>
    <p:extLst>
      <p:ext uri="{BB962C8B-B14F-4D97-AF65-F5344CB8AC3E}">
        <p14:creationId xmlns:p14="http://schemas.microsoft.com/office/powerpoint/2010/main" val="5557194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E5E3EEF4D7045AD26CF945452304D" ma:contentTypeVersion="19" ma:contentTypeDescription="新しいドキュメントを作成します。" ma:contentTypeScope="" ma:versionID="ce052c640346cd100a33a587f7bcd404">
  <xsd:schema xmlns:xsd="http://www.w3.org/2001/XMLSchema" xmlns:xs="http://www.w3.org/2001/XMLSchema" xmlns:p="http://schemas.microsoft.com/office/2006/metadata/properties" xmlns:ns2="d95e9d8b-3f93-46aa-81f0-e7ff21611f67" xmlns:ns3="b85bb29a-ad32-4d65-8d6c-cb796b2e9423" targetNamespace="http://schemas.microsoft.com/office/2006/metadata/properties" ma:root="true" ma:fieldsID="ac92c8d6b772b3994c5c0c55e3bced33" ns2:_="" ns3:_="">
    <xsd:import namespace="d95e9d8b-3f93-46aa-81f0-e7ff21611f67"/>
    <xsd:import namespace="b85bb29a-ad32-4d65-8d6c-cb796b2e94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_Flow_SignoffStatus" minOccurs="0"/>
                <xsd:element ref="ns2:MediaServiceObjectDetectorVersions" minOccurs="0"/>
                <xsd:element ref="ns2:MediaServiceSearchProperties" minOccurs="0"/>
                <xsd:element ref="ns2:_x5150__x7ae5__x624b__x5f53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e9d8b-3f93-46aa-81f0-e7ff21611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627f__x8a8d__x306e__x72b6__x614b_">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5150__x7ae5__x624b__x5f53_" ma:index="24" nillable="true" ma:displayName="児童手当" ma:format="Hyperlink" ma:internalName="_x5150__x7ae5__x624b__x5f53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bb29a-ad32-4d65-8d6c-cb796b2e9423"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898d1f5-625d-4026-bc2f-96502dbb22f7}" ma:internalName="TaxCatchAll" ma:showField="CatchAllData" ma:web="b85bb29a-ad32-4d65-8d6c-cb796b2e94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95e9d8b-3f93-46aa-81f0-e7ff21611f67" xsi:nil="true"/>
    <TaxCatchAll xmlns="b85bb29a-ad32-4d65-8d6c-cb796b2e9423" xsi:nil="true"/>
    <lcf76f155ced4ddcb4097134ff3c332f xmlns="d95e9d8b-3f93-46aa-81f0-e7ff21611f67">
      <Terms xmlns="http://schemas.microsoft.com/office/infopath/2007/PartnerControls"/>
    </lcf76f155ced4ddcb4097134ff3c332f>
    <_x5150__x7ae5__x624b__x5f53_ xmlns="d95e9d8b-3f93-46aa-81f0-e7ff21611f67">
      <Url xsi:nil="true"/>
      <Description xsi:nil="true"/>
    </_x5150__x7ae5__x624b__x5f53_>
    <SharedWithUsers xmlns="b85bb29a-ad32-4d65-8d6c-cb796b2e9423">
      <UserInfo>
        <DisplayName/>
        <AccountId xsi:nil="true"/>
        <AccountType/>
      </UserInfo>
    </SharedWithUsers>
  </documentManagement>
</p:properties>
</file>

<file path=customXml/itemProps1.xml><?xml version="1.0" encoding="utf-8"?>
<ds:datastoreItem xmlns:ds="http://schemas.openxmlformats.org/officeDocument/2006/customXml" ds:itemID="{C5FC737E-F6FE-492E-8283-E0D452CE9E06}"/>
</file>

<file path=customXml/itemProps2.xml><?xml version="1.0" encoding="utf-8"?>
<ds:datastoreItem xmlns:ds="http://schemas.openxmlformats.org/officeDocument/2006/customXml" ds:itemID="{6EEE6B7C-8154-44B4-BA88-EAA3E4BA289F}"/>
</file>

<file path=customXml/itemProps3.xml><?xml version="1.0" encoding="utf-8"?>
<ds:datastoreItem xmlns:ds="http://schemas.openxmlformats.org/officeDocument/2006/customXml" ds:itemID="{A5121B62-0B24-4D02-9DAB-ABE9D6F86970}"/>
</file>

<file path=docProps/app.xml><?xml version="1.0" encoding="utf-8"?>
<Properties xmlns="http://schemas.openxmlformats.org/officeDocument/2006/extended-properties" xmlns:vt="http://schemas.openxmlformats.org/officeDocument/2006/docPropsVTypes">
  <Template>Office Theme</Template>
  <TotalTime>0</TotalTime>
  <Words>704</Words>
  <Application>Microsoft Office PowerPoint</Application>
  <PresentationFormat>A4 210 x 297 mm</PresentationFormat>
  <Paragraphs>36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MS Gothic</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2025-10-15T08:40:42Z</dcterms:created>
  <dcterms:modified xsi:type="dcterms:W3CDTF">2025-10-15T08:40:53Z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1097600</vt:r8>
  </property>
  <property fmtid="{D5CDD505-2E9C-101B-9397-08002B2CF9AE}" pid="3" name="MediaServiceImageTags">
    <vt:lpwstr/>
  </property>
  <property fmtid="{D5CDD505-2E9C-101B-9397-08002B2CF9AE}" pid="4" name="ContentTypeId">
    <vt:lpwstr>0x010100F49E5E3EEF4D7045AD26CF945452304D</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