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60" r:id="rId2"/>
    <p:sldMasterId id="2147483672" r:id="rId3"/>
  </p:sldMasterIdLst>
  <p:notesMasterIdLst>
    <p:notesMasterId r:id="rId7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909AF-A1DC-4335-9827-F7132A555041}" v="3" dt="2025-10-15T08:31:59.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07" d="100"/>
          <a:sy n="107" d="100"/>
        </p:scale>
        <p:origin x="4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ustomXml" Target="../customXml/item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85"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86"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3A735-C9C1-4745-88F0-9E73A31CA146}"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1E460-A182-4A6C-B0B6-5B5E7A8EAA84}" type="slidenum">
              <a:rPr kumimoji="1" lang="ja-JP" altLang="en-US" smtClean="0"/>
              <a:t>‹#›</a:t>
            </a:fld>
            <a:endParaRPr kumimoji="1" lang="ja-JP" altLang="en-US"/>
          </a:p>
        </p:txBody>
      </p:sp>
    </p:spTree>
    <p:extLst>
      <p:ext uri="{BB962C8B-B14F-4D97-AF65-F5344CB8AC3E}">
        <p14:creationId xmlns:p14="http://schemas.microsoft.com/office/powerpoint/2010/main" val="3203013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8835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0331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218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60016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6928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7383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4702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6674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21138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34325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1967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2309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601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6818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7972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98745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39143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9249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0960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27</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807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28</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051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29</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119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66624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30</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5387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31</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917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32</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8074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33</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181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34</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463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35</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4729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768860">
              <a:defRPr/>
            </a:pPr>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36</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6587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37</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6536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游ゴシック" panose="020F0502020204030204"/>
                <a:ea typeface="游ゴシック" panose="020B0400000000000000" pitchFamily="50" charset="-128"/>
              </a:rPr>
              <a:pPr defTabSz="495285">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85715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39</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734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692462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768860">
              <a:defRPr/>
            </a:pPr>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40</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7529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defTabSz="990570">
              <a:defRPr/>
            </a:pPr>
            <a:fld id="{FBAC644A-A914-4448-990B-278CF31A0D9D}" type="slidenum">
              <a:rPr lang="ja-JP" altLang="en-US">
                <a:solidFill>
                  <a:prstClr val="black"/>
                </a:solidFill>
                <a:latin typeface="Calibri" panose="020F0502020204030204"/>
                <a:ea typeface="ＭＳ Ｐゴシック" panose="020B0600070205080204" pitchFamily="50" charset="-128"/>
              </a:rPr>
              <a:pPr defTabSz="990570">
                <a:defRPr/>
              </a:pPr>
              <a:t>41</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45246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42</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1001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43</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216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44</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585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45</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5469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46</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162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47</a:t>
            </a:fld>
            <a:endParaRPr kumimoji="1" lang="ja-JP" altLang="en-US"/>
          </a:p>
        </p:txBody>
      </p:sp>
    </p:spTree>
    <p:extLst>
      <p:ext uri="{BB962C8B-B14F-4D97-AF65-F5344CB8AC3E}">
        <p14:creationId xmlns:p14="http://schemas.microsoft.com/office/powerpoint/2010/main" val="3334675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48</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8911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49</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414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22418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50</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813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51</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5009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52</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239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9074EFF-F9D5-4EEE-B106-BFE4833E967C}" type="slidenum">
              <a:rPr kumimoji="1" lang="ja-JP" altLang="en-US" smtClean="0"/>
              <a:pPr/>
              <a:t>53</a:t>
            </a:fld>
            <a:endParaRPr kumimoji="1" lang="ja-JP" altLang="en-US"/>
          </a:p>
        </p:txBody>
      </p:sp>
    </p:spTree>
    <p:extLst>
      <p:ext uri="{BB962C8B-B14F-4D97-AF65-F5344CB8AC3E}">
        <p14:creationId xmlns:p14="http://schemas.microsoft.com/office/powerpoint/2010/main" val="732414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54</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8170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55</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7155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56</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1411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57</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0292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58</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7263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59</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661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4150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60</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32267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61</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25964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495285">
              <a:defRPr/>
            </a:pPr>
            <a:fld id="{19074EFF-F9D5-4EEE-B106-BFE4833E967C}" type="slidenum">
              <a:rPr lang="ja-JP" altLang="en-US">
                <a:solidFill>
                  <a:prstClr val="black"/>
                </a:solidFill>
                <a:latin typeface="Meiryo UI" panose="020B0604030504040204" pitchFamily="50" charset="-128"/>
                <a:ea typeface="Meiryo UI" panose="020B0604030504040204" pitchFamily="50" charset="-128"/>
              </a:rPr>
              <a:pPr defTabSz="495285">
                <a:defRPr/>
              </a:pPr>
              <a:t>62</a:t>
            </a:fld>
            <a:endParaRPr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685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20515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5797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53528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42493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59047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42650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5848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48732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7F62B0A4-0D54-EEB5-3F2D-AA029942E4D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02220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868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97416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234982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9074EFF-F9D5-4EEE-B106-BFE4833E967C}" type="slidenum">
              <a:rPr kumimoji="1" lang="ja-JP" altLang="en-US" smtClean="0"/>
              <a:pPr/>
              <a:t>74</a:t>
            </a:fld>
            <a:endParaRPr kumimoji="1" lang="ja-JP" altLang="en-US"/>
          </a:p>
        </p:txBody>
      </p:sp>
      <p:sp>
        <p:nvSpPr>
          <p:cNvPr id="6" name="ノート プレースホルダー 5">
            <a:extLst>
              <a:ext uri="{FF2B5EF4-FFF2-40B4-BE49-F238E27FC236}">
                <a16:creationId xmlns:a16="http://schemas.microsoft.com/office/drawing/2014/main" id="{98628A7E-EEE7-3B07-2E7A-41350D91C54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8649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005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790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F2A6-7088-4B3D-96E8-50025CD03F90}"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04889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F26357-46D5-457F-BC8F-A3C54E4AE900}"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31248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25E638-EF06-49C2-913E-15F3051B742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33084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225E638-EF06-49C2-913E-15F3051B742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70037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42FB10C-59D1-411A-9CA7-93D65CE0D54E}"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38764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516FE-7565-45F1-9CB1-8154FE7B0FF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59728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F1A7E56-571E-428B-8991-F1C899A4633F}"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59417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CC62E1E-8A33-450D-A74F-5F2EDBFD4E40}"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83359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3F26357-46D5-457F-BC8F-A3C54E4AE900}"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82653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F2A6-7088-4B3D-96E8-50025CD03F90}"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64371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D2E8FA-4A32-4774-B9B6-740A42AF837B}"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64202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D2E8FA-4A32-4774-B9B6-740A42AF837B}"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4178905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523094-C737-4420-B4BC-3856DB79DE76}"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4206957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CA9685-969D-48A0-AAFC-26C14044E7FC}"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55270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53BF248-D63D-4753-A320-37926D2E1118}"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659125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9F4B1-7D8C-7987-B1EB-D423290B3A80}"/>
              </a:ext>
            </a:extLst>
          </p:cNvPr>
          <p:cNvSpPr>
            <a:spLocks noGrp="1"/>
          </p:cNvSpPr>
          <p:nvPr>
            <p:ph type="ctrTitle"/>
          </p:nvPr>
        </p:nvSpPr>
        <p:spPr>
          <a:xfrm>
            <a:off x="1524000" y="1122363"/>
            <a:ext cx="91440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33A650-895C-76C7-9246-A13F799783AF}"/>
              </a:ext>
            </a:extLst>
          </p:cNvPr>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1478DA2-B3F2-A27C-BD53-40579FF0EC33}"/>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F6C12C7B-7A89-25CF-1025-24DB47EF6C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3CBB14-0BC0-5A91-FF0B-F4507FBD6A52}"/>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211851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45027-8FDE-6EC4-ABDD-51B73356F7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E1FB11A-B033-DED1-CF90-F6C69C2659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E417C2-4506-C1B7-D7A9-BDF7788BA3B4}"/>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5B099FB6-778D-7617-B622-8989C1C548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B30035-17F7-BFAA-719B-A0A203EFE74C}"/>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1609995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2AF54-51FD-C528-F66A-1C9DC94F1CF6}"/>
              </a:ext>
            </a:extLst>
          </p:cNvPr>
          <p:cNvSpPr>
            <a:spLocks noGrp="1"/>
          </p:cNvSpPr>
          <p:nvPr>
            <p:ph type="title"/>
          </p:nvPr>
        </p:nvSpPr>
        <p:spPr>
          <a:xfrm>
            <a:off x="831850" y="1709740"/>
            <a:ext cx="10515600"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F318ED-906B-C62F-511C-21C840F7E993}"/>
              </a:ext>
            </a:extLst>
          </p:cNvPr>
          <p:cNvSpPr>
            <a:spLocks noGrp="1"/>
          </p:cNvSpPr>
          <p:nvPr>
            <p:ph type="body" idx="1"/>
          </p:nvPr>
        </p:nvSpPr>
        <p:spPr>
          <a:xfrm>
            <a:off x="831850" y="4589465"/>
            <a:ext cx="10515600"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A345C1D-72B6-6ADB-BAFB-A812991E6B7D}"/>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3B2599EE-0B63-BEAD-2388-972AF654DF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0029B-15BB-165D-6F18-8D7C75EE8D9A}"/>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3147305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BB44F6-D886-8C74-CD24-D4C28DF1D5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2D4AA2-0B6F-A392-CA34-861B05AE8742}"/>
              </a:ext>
            </a:extLst>
          </p:cNvPr>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49A50A-1000-D6AB-8166-FE846A4541C7}"/>
              </a:ext>
            </a:extLst>
          </p:cNvPr>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9465EE5-B2C9-92EB-5BB2-FF21F22CFAA6}"/>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6" name="フッター プレースホルダー 5">
            <a:extLst>
              <a:ext uri="{FF2B5EF4-FFF2-40B4-BE49-F238E27FC236}">
                <a16:creationId xmlns:a16="http://schemas.microsoft.com/office/drawing/2014/main" id="{54B6B0F8-ED36-87A6-FD68-C1FA776D14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A16E52-F563-062E-D554-B3BDA4613228}"/>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952786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9A344-EBD0-ED70-C2A3-7499B6B2E41B}"/>
              </a:ext>
            </a:extLst>
          </p:cNvPr>
          <p:cNvSpPr>
            <a:spLocks noGrp="1"/>
          </p:cNvSpPr>
          <p:nvPr>
            <p:ph type="title"/>
          </p:nvPr>
        </p:nvSpPr>
        <p:spPr>
          <a:xfrm>
            <a:off x="839789"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B599AE-B0A3-3D0A-0DDB-2A5CBC7583B8}"/>
              </a:ext>
            </a:extLst>
          </p:cNvPr>
          <p:cNvSpPr>
            <a:spLocks noGrp="1"/>
          </p:cNvSpPr>
          <p:nvPr>
            <p:ph type="body" idx="1"/>
          </p:nvPr>
        </p:nvSpPr>
        <p:spPr>
          <a:xfrm>
            <a:off x="839788" y="1681163"/>
            <a:ext cx="5157787"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4BAA9-5FE0-85EF-6126-06DD3C99EEC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5579F52-A902-1668-B8A2-74C0802D8B4F}"/>
              </a:ext>
            </a:extLst>
          </p:cNvPr>
          <p:cNvSpPr>
            <a:spLocks noGrp="1"/>
          </p:cNvSpPr>
          <p:nvPr>
            <p:ph type="body" sz="quarter" idx="3"/>
          </p:nvPr>
        </p:nvSpPr>
        <p:spPr>
          <a:xfrm>
            <a:off x="6172200" y="1681163"/>
            <a:ext cx="5183188"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AD5F9C-032D-8192-44E7-B9557F3B1CD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3BB581-2996-A927-1A0E-6D6F7B37A7F8}"/>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8" name="フッター プレースホルダー 7">
            <a:extLst>
              <a:ext uri="{FF2B5EF4-FFF2-40B4-BE49-F238E27FC236}">
                <a16:creationId xmlns:a16="http://schemas.microsoft.com/office/drawing/2014/main" id="{AC8D4945-6FDE-D6C5-8018-B4F39EE7DB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606034-1F63-94FE-AE52-8124AA5A6622}"/>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422217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41FD1-9B47-3B4C-C1D8-A424B8C133A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278266-914F-D30F-1A5C-2FB8B5EA343D}"/>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4" name="フッター プレースホルダー 3">
            <a:extLst>
              <a:ext uri="{FF2B5EF4-FFF2-40B4-BE49-F238E27FC236}">
                <a16:creationId xmlns:a16="http://schemas.microsoft.com/office/drawing/2014/main" id="{08A91FA8-FD9C-5F11-DD4D-7A6762F5BB0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A55C0-6541-0200-D91C-E6D539D8F0ED}"/>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17143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E075F6-5224-B8F6-C6E7-37D88A70CD03}"/>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3" name="フッター プレースホルダー 2">
            <a:extLst>
              <a:ext uri="{FF2B5EF4-FFF2-40B4-BE49-F238E27FC236}">
                <a16:creationId xmlns:a16="http://schemas.microsoft.com/office/drawing/2014/main" id="{7CCA5CD6-6201-4898-446B-0FAF3B11247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7E0322-53DE-3AAC-C271-4EBFA747A1F8}"/>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143721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523094-C737-4420-B4BC-3856DB79DE76}"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623010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3EA1A-763A-410D-725F-DE024AF20723}"/>
              </a:ext>
            </a:extLst>
          </p:cNvPr>
          <p:cNvSpPr>
            <a:spLocks noGrp="1"/>
          </p:cNvSpPr>
          <p:nvPr>
            <p:ph type="title"/>
          </p:nvPr>
        </p:nvSpPr>
        <p:spPr>
          <a:xfrm>
            <a:off x="839789" y="457200"/>
            <a:ext cx="3932238"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99918-E652-5B9D-742E-F77E6F21AB01}"/>
              </a:ext>
            </a:extLst>
          </p:cNvPr>
          <p:cNvSpPr>
            <a:spLocks noGrp="1"/>
          </p:cNvSpPr>
          <p:nvPr>
            <p:ph idx="1"/>
          </p:nvPr>
        </p:nvSpPr>
        <p:spPr>
          <a:xfrm>
            <a:off x="5183188" y="987427"/>
            <a:ext cx="6172201"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1EA829-22CE-9770-B11F-BBAF621FE60A}"/>
              </a:ext>
            </a:extLst>
          </p:cNvPr>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4A4119-B4B6-673F-84CC-0F8DABA7709E}"/>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6" name="フッター プレースホルダー 5">
            <a:extLst>
              <a:ext uri="{FF2B5EF4-FFF2-40B4-BE49-F238E27FC236}">
                <a16:creationId xmlns:a16="http://schemas.microsoft.com/office/drawing/2014/main" id="{5B0A6A16-CF7B-17A7-8997-CEF23EFB9F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B9001D-3752-49EF-DF52-3F81AACA4A37}"/>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3476097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39E08-B430-26D0-3CE4-C411BC3513B9}"/>
              </a:ext>
            </a:extLst>
          </p:cNvPr>
          <p:cNvSpPr>
            <a:spLocks noGrp="1"/>
          </p:cNvSpPr>
          <p:nvPr>
            <p:ph type="title"/>
          </p:nvPr>
        </p:nvSpPr>
        <p:spPr>
          <a:xfrm>
            <a:off x="839789" y="457200"/>
            <a:ext cx="3932238"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BDE1BA-0A93-1DDB-8A60-FF07D0FCDF60}"/>
              </a:ext>
            </a:extLst>
          </p:cNvPr>
          <p:cNvSpPr>
            <a:spLocks noGrp="1"/>
          </p:cNvSpPr>
          <p:nvPr>
            <p:ph type="pic" idx="1"/>
          </p:nvPr>
        </p:nvSpPr>
        <p:spPr>
          <a:xfrm>
            <a:off x="5183188" y="987427"/>
            <a:ext cx="6172201"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76A75DE9-CE3D-8586-B161-86605ED424A2}"/>
              </a:ext>
            </a:extLst>
          </p:cNvPr>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F1702B-3310-8904-1822-E7A45707B556}"/>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6" name="フッター プレースホルダー 5">
            <a:extLst>
              <a:ext uri="{FF2B5EF4-FFF2-40B4-BE49-F238E27FC236}">
                <a16:creationId xmlns:a16="http://schemas.microsoft.com/office/drawing/2014/main" id="{727447D4-55CA-8BE4-4F82-39F4F251F2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D6DF30-016E-CC31-E7F8-5434C6AB78AD}"/>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3689765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E3141C-424A-41E5-EA21-76F58A297AD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DFAA09-4EC7-2962-69CC-23EDDAE3AC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30B46A-288A-6C1F-E9E4-90D4D5649B9D}"/>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4242398E-52AE-B821-26DC-CC767CF5EA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D07538-5B8C-7C58-A003-864B8C7A0CEF}"/>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1631253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DBACE4-E39C-8446-2227-5797FA5584F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D95187-0105-00A2-5E3F-859D4DA8220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4EC4D4-B983-7B8C-4EBD-00D39EFB1098}"/>
              </a:ext>
            </a:extLst>
          </p:cNvPr>
          <p:cNvSpPr>
            <a:spLocks noGrp="1"/>
          </p:cNvSpPr>
          <p:nvPr>
            <p:ph type="dt" sz="half" idx="10"/>
          </p:nvPr>
        </p:nvSpPr>
        <p:spPr/>
        <p:txBody>
          <a:body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9708A947-ABB1-E467-7406-D7A4F59BD8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4E2DED-D2FE-6D63-9FDC-ED6441F86B7F}"/>
              </a:ext>
            </a:extLst>
          </p:cNvPr>
          <p:cNvSpPr>
            <a:spLocks noGrp="1"/>
          </p:cNvSpPr>
          <p:nvPr>
            <p:ph type="sldNum" sz="quarter" idx="12"/>
          </p:nvPr>
        </p:nvSpPr>
        <p:spPr/>
        <p:txBody>
          <a:body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415664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CA9685-969D-48A0-AAFC-26C14044E7FC}"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25017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3BF248-D63D-4753-A320-37926D2E1118}"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56650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FB10C-59D1-411A-9CA7-93D65CE0D54E}"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4831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516FE-7565-45F1-9CB1-8154FE7B0FF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30987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1A7E56-571E-428B-8991-F1C899A4633F}"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69538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C62E1E-8A33-450D-A74F-5F2EDBFD4E40}"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61631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ea typeface="Meiryo UI" panose="020B0604030504040204" pitchFamily="50" charset="-128"/>
              </a:defRPr>
            </a:lvl1pPr>
          </a:lstStyle>
          <a:p>
            <a:fld id="{1D1B453C-9A12-41A1-9612-F067E258820C}" type="datetime1">
              <a:rPr kumimoji="1" lang="ja-JP" altLang="en-US" smtClean="0"/>
              <a:pPr/>
              <a:t>2025/10/15</a:t>
            </a:fld>
            <a:endParaRPr kumimoji="1" lang="ja-JP" altLang="en-US"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ea typeface="Meiryo UI"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ea typeface="Meiryo UI" panose="020B0604030504040204" pitchFamily="50" charset="-128"/>
              </a:defRPr>
            </a:lvl1pPr>
          </a:lstStyle>
          <a:p>
            <a:fld id="{52FD9B32-C877-4168-9DF9-BB9A504D625C}" type="slidenum">
              <a:rPr kumimoji="1" lang="ja-JP" altLang="en-US" smtClean="0"/>
              <a:pPr/>
              <a:t>‹#›</a:t>
            </a:fld>
            <a:endParaRPr kumimoji="1" lang="ja-JP" altLang="en-US" dirty="0"/>
          </a:p>
        </p:txBody>
      </p:sp>
    </p:spTree>
    <p:extLst>
      <p:ext uri="{BB962C8B-B14F-4D97-AF65-F5344CB8AC3E}">
        <p14:creationId xmlns:p14="http://schemas.microsoft.com/office/powerpoint/2010/main" val="5563571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6" r:id="rId6"/>
    <p:sldLayoutId id="2147483687" r:id="rId7"/>
    <p:sldLayoutId id="2147483688" r:id="rId8"/>
    <p:sldLayoutId id="2147483689" r:id="rId9"/>
    <p:sldLayoutId id="2147483690" r:id="rId10"/>
    <p:sldLayoutId id="214748368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ea typeface="Meiryo UI" panose="020B0604030504040204" pitchFamily="50" charset="-128"/>
              </a:defRPr>
            </a:lvl1pPr>
          </a:lstStyle>
          <a:p>
            <a:fld id="{1D1B453C-9A12-41A1-9612-F067E258820C}" type="datetime1">
              <a:rPr kumimoji="1" lang="ja-JP" altLang="en-US" smtClean="0"/>
              <a:pPr/>
              <a:t>2025/10/15</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ea typeface="Meiryo UI"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ea typeface="Meiryo UI" panose="020B0604030504040204" pitchFamily="50" charset="-128"/>
              </a:defRPr>
            </a:lvl1pPr>
          </a:lstStyle>
          <a:p>
            <a:fld id="{52FD9B32-C877-4168-9DF9-BB9A504D625C}" type="slidenum">
              <a:rPr kumimoji="1" lang="ja-JP" altLang="en-US" smtClean="0"/>
              <a:pPr/>
              <a:t>‹#›</a:t>
            </a:fld>
            <a:endParaRPr kumimoji="1" lang="ja-JP" altLang="en-US"/>
          </a:p>
        </p:txBody>
      </p:sp>
    </p:spTree>
    <p:extLst>
      <p:ext uri="{BB962C8B-B14F-4D97-AF65-F5344CB8AC3E}">
        <p14:creationId xmlns:p14="http://schemas.microsoft.com/office/powerpoint/2010/main" val="60771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0E6C0EB-F1B7-C87B-1D18-AF0EB69C8732}"/>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FB1681-0B94-CE86-EC48-233643F9DB7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D2BEC9-6127-0546-E619-1FADF47D014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D21DD745-5BE7-47FE-95A8-107810987AD9}" type="datetimeFigureOut">
              <a:rPr kumimoji="1" lang="ja-JP" altLang="en-US" smtClean="0"/>
              <a:t>2025/10/15</a:t>
            </a:fld>
            <a:endParaRPr kumimoji="1" lang="ja-JP" altLang="en-US"/>
          </a:p>
        </p:txBody>
      </p:sp>
      <p:sp>
        <p:nvSpPr>
          <p:cNvPr id="5" name="フッター プレースホルダー 4">
            <a:extLst>
              <a:ext uri="{FF2B5EF4-FFF2-40B4-BE49-F238E27FC236}">
                <a16:creationId xmlns:a16="http://schemas.microsoft.com/office/drawing/2014/main" id="{F4BB4FED-AD6D-7543-AB62-065DB7E43A4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AF1DB8-6615-1AF8-7B3E-C318A8108094}"/>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55085F7-B605-42B5-9E1E-BF23058EF41B}" type="slidenum">
              <a:rPr kumimoji="1" lang="ja-JP" altLang="en-US" smtClean="0"/>
              <a:t>‹#›</a:t>
            </a:fld>
            <a:endParaRPr kumimoji="1" lang="ja-JP" altLang="en-US"/>
          </a:p>
        </p:txBody>
      </p:sp>
    </p:spTree>
    <p:extLst>
      <p:ext uri="{BB962C8B-B14F-4D97-AF65-F5344CB8AC3E}">
        <p14:creationId xmlns:p14="http://schemas.microsoft.com/office/powerpoint/2010/main" val="484860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emf"/></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3.png"/><Relationship Id="rId7" Type="http://schemas.openxmlformats.org/officeDocument/2006/relationships/image" Target="../media/image97.emf"/><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96.emf"/><Relationship Id="rId5" Type="http://schemas.openxmlformats.org/officeDocument/2006/relationships/image" Target="../media/image95.png"/><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6.png"/><Relationship Id="rId9" Type="http://schemas.openxmlformats.org/officeDocument/2006/relationships/image" Target="../media/image10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notesSlide" Target="../notesSlides/notesSlide64.xml"/><Relationship Id="rId16"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7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3.xml"/><Relationship Id="rId1" Type="http://schemas.openxmlformats.org/officeDocument/2006/relationships/slideLayout" Target="../slideLayouts/slideLayout24.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3.xml"/><Relationship Id="rId5" Type="http://schemas.openxmlformats.org/officeDocument/2006/relationships/image" Target="../media/image13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7639" y="2101346"/>
            <a:ext cx="9011782" cy="1105593"/>
          </a:xfrm>
        </p:spPr>
        <p:txBody>
          <a:bodyPr>
            <a:noAutofit/>
          </a:bodyPr>
          <a:lstStyle/>
          <a:p>
            <a:r>
              <a:rPr lang="ja-JP" altLang="en-US" sz="3600" dirty="0">
                <a:solidFill>
                  <a:schemeClr val="tx1">
                    <a:lumMod val="65000"/>
                    <a:lumOff val="35000"/>
                  </a:schemeClr>
                </a:solidFill>
                <a:latin typeface="Meiryo UI" panose="020B0604030504040204" pitchFamily="50" charset="-128"/>
              </a:rPr>
              <a:t>個人情報の適正な取扱いのための研修資料</a:t>
            </a:r>
          </a:p>
        </p:txBody>
      </p:sp>
      <p:sp>
        <p:nvSpPr>
          <p:cNvPr id="3" name="サブタイトル 2"/>
          <p:cNvSpPr>
            <a:spLocks noGrp="1"/>
          </p:cNvSpPr>
          <p:nvPr>
            <p:ph type="subTitle" idx="1"/>
          </p:nvPr>
        </p:nvSpPr>
        <p:spPr>
          <a:xfrm>
            <a:off x="3124200" y="4959624"/>
            <a:ext cx="6858000" cy="1655762"/>
          </a:xfrm>
        </p:spPr>
        <p:txBody>
          <a:bodyPr/>
          <a:lstStyle/>
          <a:p>
            <a:pPr algn="r"/>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令和７年４月</a:t>
            </a:r>
            <a:endParaRPr kumimoji="1"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algn="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個人情報保護委員会事務局</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algn="r"/>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監視・監督室</a:t>
            </a:r>
          </a:p>
        </p:txBody>
      </p:sp>
      <p:sp>
        <p:nvSpPr>
          <p:cNvPr id="4" name="正方形/長方形 3"/>
          <p:cNvSpPr/>
          <p:nvPr/>
        </p:nvSpPr>
        <p:spPr>
          <a:xfrm>
            <a:off x="10314712" y="2"/>
            <a:ext cx="627611" cy="350996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5" name="正方形/長方形 4"/>
          <p:cNvSpPr/>
          <p:nvPr/>
        </p:nvSpPr>
        <p:spPr>
          <a:xfrm>
            <a:off x="10314712" y="3507973"/>
            <a:ext cx="627611" cy="3350029"/>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27744" y="204790"/>
            <a:ext cx="4371975" cy="581025"/>
          </a:xfrm>
          <a:prstGeom prst="rect">
            <a:avLst/>
          </a:prstGeom>
        </p:spPr>
      </p:pic>
      <p:cxnSp>
        <p:nvCxnSpPr>
          <p:cNvPr id="8" name="直線コネクタ 7"/>
          <p:cNvCxnSpPr>
            <a:cxnSpLocks/>
          </p:cNvCxnSpPr>
          <p:nvPr/>
        </p:nvCxnSpPr>
        <p:spPr>
          <a:xfrm flipH="1">
            <a:off x="1081217" y="3458095"/>
            <a:ext cx="9258208"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cxnSpLocks/>
          </p:cNvCxnSpPr>
          <p:nvPr/>
        </p:nvCxnSpPr>
        <p:spPr>
          <a:xfrm flipH="1">
            <a:off x="1081217" y="3578226"/>
            <a:ext cx="9258208"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0314712" y="3458096"/>
            <a:ext cx="627611" cy="1201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14" name="直線コネクタ 13"/>
          <p:cNvCxnSpPr/>
          <p:nvPr/>
        </p:nvCxnSpPr>
        <p:spPr>
          <a:xfrm>
            <a:off x="1031471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「令和３年改正法」とは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10</a:t>
            </a:fld>
            <a:endParaRPr lang="ja-JP" altLang="en-US">
              <a:solidFill>
                <a:prstClr val="black">
                  <a:tint val="75000"/>
                </a:prstClr>
              </a:solidFill>
              <a:latin typeface="Calibri" panose="020F0502020204030204"/>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8"/>
          <p:cNvSpPr>
            <a:spLocks noGrp="1"/>
          </p:cNvSpPr>
          <p:nvPr>
            <p:ph idx="1"/>
          </p:nvPr>
        </p:nvSpPr>
        <p:spPr>
          <a:xfrm>
            <a:off x="7003473" y="893068"/>
            <a:ext cx="3902686" cy="385434"/>
          </a:xfrm>
        </p:spPr>
        <p:txBody>
          <a:bodyPr>
            <a:normAutofit/>
          </a:bodyPr>
          <a:lstStyle/>
          <a:p>
            <a:pPr marL="0" indent="0" algn="r">
              <a:buNone/>
            </a:pPr>
            <a:r>
              <a:rPr lang="ja-JP" altLang="en-US" sz="2000">
                <a:solidFill>
                  <a:schemeClr val="tx1">
                    <a:lumMod val="65000"/>
                    <a:lumOff val="35000"/>
                  </a:schemeClr>
                </a:solidFill>
                <a:latin typeface="Meiryo UI" panose="020B0604030504040204" pitchFamily="50" charset="-128"/>
              </a:rPr>
              <a:t>（参考）令和３年改正法の前後</a:t>
            </a:r>
          </a:p>
        </p:txBody>
      </p:sp>
      <p:cxnSp>
        <p:nvCxnSpPr>
          <p:cNvPr id="89" name="直線コネクタ 88"/>
          <p:cNvCxnSpPr/>
          <p:nvPr/>
        </p:nvCxnSpPr>
        <p:spPr>
          <a:xfrm>
            <a:off x="8658729" y="2238580"/>
            <a:ext cx="5266" cy="1915733"/>
          </a:xfrm>
          <a:prstGeom prst="line">
            <a:avLst/>
          </a:prstGeom>
          <a:noFill/>
          <a:ln w="57150" cap="flat" cmpd="sng" algn="ctr">
            <a:solidFill>
              <a:sysClr val="windowText" lastClr="000000">
                <a:lumMod val="65000"/>
                <a:lumOff val="35000"/>
              </a:sysClr>
            </a:solidFill>
            <a:prstDash val="solid"/>
          </a:ln>
          <a:effectLst/>
        </p:spPr>
      </p:cxnSp>
      <p:sp>
        <p:nvSpPr>
          <p:cNvPr id="90" name="正方形/長方形 89"/>
          <p:cNvSpPr/>
          <p:nvPr/>
        </p:nvSpPr>
        <p:spPr>
          <a:xfrm>
            <a:off x="6771623" y="2488991"/>
            <a:ext cx="3829582" cy="86554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rtlCol="0" anchor="ctr" anchorCtr="0"/>
          <a:lstStyle/>
          <a:p>
            <a:pPr algn="ctr" defTabSz="871057">
              <a:defRPr/>
            </a:pPr>
            <a:r>
              <a:rPr kumimoji="0" lang="ja-JP" altLang="en-US" sz="1143"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改正個人情報保護法</a:t>
            </a:r>
          </a:p>
        </p:txBody>
      </p:sp>
      <p:graphicFrame>
        <p:nvGraphicFramePr>
          <p:cNvPr id="91" name="表 90"/>
          <p:cNvGraphicFramePr>
            <a:graphicFrameLocks noGrp="1"/>
          </p:cNvGraphicFramePr>
          <p:nvPr/>
        </p:nvGraphicFramePr>
        <p:xfrm>
          <a:off x="6771623" y="3505473"/>
          <a:ext cx="3829582" cy="851764"/>
        </p:xfrm>
        <a:graphic>
          <a:graphicData uri="http://schemas.openxmlformats.org/drawingml/2006/table">
            <a:tbl>
              <a:tblPr firstRow="1" bandRow="1">
                <a:effectLst>
                  <a:outerShdw blurRad="50800" dist="38100" dir="2700000" algn="tl" rotWithShape="0">
                    <a:prstClr val="black">
                      <a:alpha val="40000"/>
                    </a:prstClr>
                  </a:outerShdw>
                </a:effectLst>
              </a:tblPr>
              <a:tblGrid>
                <a:gridCol w="1882377">
                  <a:extLst>
                    <a:ext uri="{9D8B030D-6E8A-4147-A177-3AD203B41FA5}">
                      <a16:colId xmlns:a16="http://schemas.microsoft.com/office/drawing/2014/main" val="4120078066"/>
                    </a:ext>
                  </a:extLst>
                </a:gridCol>
                <a:gridCol w="1072218">
                  <a:extLst>
                    <a:ext uri="{9D8B030D-6E8A-4147-A177-3AD203B41FA5}">
                      <a16:colId xmlns:a16="http://schemas.microsoft.com/office/drawing/2014/main" val="3135693445"/>
                    </a:ext>
                  </a:extLst>
                </a:gridCol>
                <a:gridCol w="874987">
                  <a:extLst>
                    <a:ext uri="{9D8B030D-6E8A-4147-A177-3AD203B41FA5}">
                      <a16:colId xmlns:a16="http://schemas.microsoft.com/office/drawing/2014/main" val="3870337335"/>
                    </a:ext>
                  </a:extLst>
                </a:gridCol>
              </a:tblGrid>
              <a:tr h="851764">
                <a:tc>
                  <a:txBody>
                    <a:bodyPr/>
                    <a:lstStyle>
                      <a:lvl1pPr marL="0" algn="l" defTabSz="685800" rtl="0" eaLnBrk="1" latinLnBrk="0" hangingPunct="1">
                        <a:defRPr kumimoji="1" sz="1350" b="1" kern="1200">
                          <a:solidFill>
                            <a:schemeClr val="lt1"/>
                          </a:solidFill>
                          <a:latin typeface="Calibri"/>
                        </a:defRPr>
                      </a:lvl1pPr>
                      <a:lvl2pPr marL="342900" algn="l" defTabSz="685800" rtl="0" eaLnBrk="1" latinLnBrk="0" hangingPunct="1">
                        <a:defRPr kumimoji="1" sz="1350" b="1" kern="1200">
                          <a:solidFill>
                            <a:schemeClr val="lt1"/>
                          </a:solidFill>
                          <a:latin typeface="Calibri"/>
                        </a:defRPr>
                      </a:lvl2pPr>
                      <a:lvl3pPr marL="685800" algn="l" defTabSz="685800" rtl="0" eaLnBrk="1" latinLnBrk="0" hangingPunct="1">
                        <a:defRPr kumimoji="1" sz="1350" b="1" kern="1200">
                          <a:solidFill>
                            <a:schemeClr val="lt1"/>
                          </a:solidFill>
                          <a:latin typeface="Calibri"/>
                        </a:defRPr>
                      </a:lvl3pPr>
                      <a:lvl4pPr marL="1028700" algn="l" defTabSz="685800" rtl="0" eaLnBrk="1" latinLnBrk="0" hangingPunct="1">
                        <a:defRPr kumimoji="1" sz="1350" b="1" kern="1200">
                          <a:solidFill>
                            <a:schemeClr val="lt1"/>
                          </a:solidFill>
                          <a:latin typeface="Calibri"/>
                        </a:defRPr>
                      </a:lvl4pPr>
                      <a:lvl5pPr marL="1371600" algn="l" defTabSz="685800" rtl="0" eaLnBrk="1" latinLnBrk="0" hangingPunct="1">
                        <a:defRPr kumimoji="1" sz="1350" b="1" kern="1200">
                          <a:solidFill>
                            <a:schemeClr val="lt1"/>
                          </a:solidFill>
                          <a:latin typeface="Calibri"/>
                        </a:defRPr>
                      </a:lvl5pPr>
                      <a:lvl6pPr marL="1714500" algn="l" defTabSz="685800" rtl="0" eaLnBrk="1" latinLnBrk="0" hangingPunct="1">
                        <a:defRPr kumimoji="1" sz="1350" b="1" kern="1200">
                          <a:solidFill>
                            <a:schemeClr val="lt1"/>
                          </a:solidFill>
                          <a:latin typeface="Calibri"/>
                        </a:defRPr>
                      </a:lvl6pPr>
                      <a:lvl7pPr marL="2057400" algn="l" defTabSz="685800" rtl="0" eaLnBrk="1" latinLnBrk="0" hangingPunct="1">
                        <a:defRPr kumimoji="1" sz="1350" b="1" kern="1200">
                          <a:solidFill>
                            <a:schemeClr val="lt1"/>
                          </a:solidFill>
                          <a:latin typeface="Calibri"/>
                        </a:defRPr>
                      </a:lvl7pPr>
                      <a:lvl8pPr marL="2400300" algn="l" defTabSz="685800" rtl="0" eaLnBrk="1" latinLnBrk="0" hangingPunct="1">
                        <a:defRPr kumimoji="1" sz="1350" b="1" kern="1200">
                          <a:solidFill>
                            <a:schemeClr val="lt1"/>
                          </a:solidFill>
                          <a:latin typeface="Calibri"/>
                        </a:defRPr>
                      </a:lvl8pPr>
                      <a:lvl9pPr marL="2743200" algn="l" defTabSz="685800" rtl="0" eaLnBrk="1" latinLnBrk="0" hangingPunct="1">
                        <a:defRPr kumimoji="1" sz="1350" b="1" kern="1200">
                          <a:solidFill>
                            <a:schemeClr val="lt1"/>
                          </a:solidFill>
                          <a:latin typeface="Calibri"/>
                        </a:defRPr>
                      </a:lvl9pPr>
                    </a:lstStyle>
                    <a:p>
                      <a:pPr algn="l"/>
                      <a:r>
                        <a:rPr kumimoji="1" lang="ja-JP" altLang="en-US" sz="1300" b="1">
                          <a:solidFill>
                            <a:schemeClr val="tx1">
                              <a:lumMod val="65000"/>
                              <a:lumOff val="35000"/>
                            </a:schemeClr>
                          </a:solidFill>
                          <a:latin typeface="Meiryo UI" panose="020B0604030504040204" pitchFamily="50" charset="-128"/>
                          <a:ea typeface="Meiryo UI" panose="020B0604030504040204" pitchFamily="50" charset="-128"/>
                        </a:rPr>
                        <a:t>　　　国の行政機関</a:t>
                      </a:r>
                      <a:endParaRPr kumimoji="1" lang="en-US" altLang="ja-JP" sz="1300" b="1">
                        <a:solidFill>
                          <a:schemeClr val="tx1">
                            <a:lumMod val="65000"/>
                            <a:lumOff val="35000"/>
                          </a:schemeClr>
                        </a:solidFill>
                        <a:latin typeface="Meiryo UI" panose="020B0604030504040204" pitchFamily="50" charset="-128"/>
                        <a:ea typeface="Meiryo UI" panose="020B0604030504040204" pitchFamily="50" charset="-128"/>
                      </a:endParaRPr>
                    </a:p>
                    <a:p>
                      <a:pPr algn="l"/>
                      <a:r>
                        <a:rPr kumimoji="1" lang="ja-JP" altLang="en-US" sz="1300" b="1">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1300" b="1" u="sng">
                          <a:solidFill>
                            <a:srgbClr val="FF0000"/>
                          </a:solidFill>
                          <a:latin typeface="Meiryo UI" panose="020B0604030504040204" pitchFamily="50" charset="-128"/>
                          <a:ea typeface="Meiryo UI" panose="020B0604030504040204" pitchFamily="50" charset="-128"/>
                        </a:rPr>
                        <a:t>地方公共団体</a:t>
                      </a:r>
                      <a:r>
                        <a:rPr kumimoji="1" lang="en-US" altLang="ja-JP" sz="1300" b="1" u="none" baseline="3000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300" b="1">
                          <a:solidFill>
                            <a:schemeClr val="tx1">
                              <a:lumMod val="65000"/>
                              <a:lumOff val="35000"/>
                            </a:schemeClr>
                          </a:solidFill>
                          <a:latin typeface="Meiryo UI" panose="020B0604030504040204" pitchFamily="50" charset="-128"/>
                          <a:ea typeface="Meiryo UI" panose="020B0604030504040204" pitchFamily="50" charset="-128"/>
                        </a:rPr>
                        <a:t>　等</a:t>
                      </a:r>
                      <a:endParaRPr kumimoji="1" lang="en-US" altLang="ja-JP" sz="1300" b="1">
                        <a:solidFill>
                          <a:schemeClr val="tx1">
                            <a:lumMod val="65000"/>
                            <a:lumOff val="35000"/>
                          </a:schemeClr>
                        </a:solidFill>
                        <a:latin typeface="Meiryo UI" panose="020B0604030504040204" pitchFamily="50" charset="-128"/>
                        <a:ea typeface="Meiryo UI" panose="020B0604030504040204" pitchFamily="50" charset="-128"/>
                      </a:endParaRPr>
                    </a:p>
                  </a:txBody>
                  <a:tcPr marL="0" marR="0" marT="43552" marB="43552" anchor="ctr">
                    <a:lnL w="9525" cap="flat" cmpd="sng" algn="ctr">
                      <a:solidFill>
                        <a:srgbClr val="C0504D"/>
                      </a:solidFill>
                      <a:prstDash val="solid"/>
                      <a:round/>
                      <a:headEnd type="none" w="med" len="med"/>
                      <a:tailEnd type="none" w="med" len="med"/>
                    </a:lnL>
                    <a:lnR w="12700" cap="flat" cmpd="sng" algn="ctr">
                      <a:solidFill>
                        <a:sysClr val="window" lastClr="FFFFFF">
                          <a:lumMod val="65000"/>
                        </a:sysClr>
                      </a:solidFill>
                      <a:prstDash val="sysDot"/>
                      <a:round/>
                      <a:headEnd type="none" w="med" len="med"/>
                      <a:tailEnd type="none" w="med" len="med"/>
                    </a:lnR>
                    <a:lnT w="9525" cap="flat" cmpd="sng" algn="ctr">
                      <a:solidFill>
                        <a:srgbClr val="C0504D"/>
                      </a:solidFill>
                      <a:prstDash val="solid"/>
                      <a:round/>
                      <a:headEnd type="none" w="med" len="med"/>
                      <a:tailEnd type="none" w="med" len="med"/>
                    </a:lnT>
                    <a:lnB w="9525"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tcPr>
                </a:tc>
                <a:tc>
                  <a:txBody>
                    <a:bodyPr/>
                    <a:lstStyle>
                      <a:lvl1pPr marL="0" algn="l" defTabSz="685800" rtl="0" eaLnBrk="1" latinLnBrk="0" hangingPunct="1">
                        <a:defRPr kumimoji="1" sz="1350" b="1" kern="1200">
                          <a:solidFill>
                            <a:schemeClr val="lt1"/>
                          </a:solidFill>
                          <a:latin typeface="Calibri"/>
                        </a:defRPr>
                      </a:lvl1pPr>
                      <a:lvl2pPr marL="342900" algn="l" defTabSz="685800" rtl="0" eaLnBrk="1" latinLnBrk="0" hangingPunct="1">
                        <a:defRPr kumimoji="1" sz="1350" b="1" kern="1200">
                          <a:solidFill>
                            <a:schemeClr val="lt1"/>
                          </a:solidFill>
                          <a:latin typeface="Calibri"/>
                        </a:defRPr>
                      </a:lvl2pPr>
                      <a:lvl3pPr marL="685800" algn="l" defTabSz="685800" rtl="0" eaLnBrk="1" latinLnBrk="0" hangingPunct="1">
                        <a:defRPr kumimoji="1" sz="1350" b="1" kern="1200">
                          <a:solidFill>
                            <a:schemeClr val="lt1"/>
                          </a:solidFill>
                          <a:latin typeface="Calibri"/>
                        </a:defRPr>
                      </a:lvl3pPr>
                      <a:lvl4pPr marL="1028700" algn="l" defTabSz="685800" rtl="0" eaLnBrk="1" latinLnBrk="0" hangingPunct="1">
                        <a:defRPr kumimoji="1" sz="1350" b="1" kern="1200">
                          <a:solidFill>
                            <a:schemeClr val="lt1"/>
                          </a:solidFill>
                          <a:latin typeface="Calibri"/>
                        </a:defRPr>
                      </a:lvl4pPr>
                      <a:lvl5pPr marL="1371600" algn="l" defTabSz="685800" rtl="0" eaLnBrk="1" latinLnBrk="0" hangingPunct="1">
                        <a:defRPr kumimoji="1" sz="1350" b="1" kern="1200">
                          <a:solidFill>
                            <a:schemeClr val="lt1"/>
                          </a:solidFill>
                          <a:latin typeface="Calibri"/>
                        </a:defRPr>
                      </a:lvl5pPr>
                      <a:lvl6pPr marL="1714500" algn="l" defTabSz="685800" rtl="0" eaLnBrk="1" latinLnBrk="0" hangingPunct="1">
                        <a:defRPr kumimoji="1" sz="1350" b="1" kern="1200">
                          <a:solidFill>
                            <a:schemeClr val="lt1"/>
                          </a:solidFill>
                          <a:latin typeface="Calibri"/>
                        </a:defRPr>
                      </a:lvl6pPr>
                      <a:lvl7pPr marL="2057400" algn="l" defTabSz="685800" rtl="0" eaLnBrk="1" latinLnBrk="0" hangingPunct="1">
                        <a:defRPr kumimoji="1" sz="1350" b="1" kern="1200">
                          <a:solidFill>
                            <a:schemeClr val="lt1"/>
                          </a:solidFill>
                          <a:latin typeface="Calibri"/>
                        </a:defRPr>
                      </a:lvl7pPr>
                      <a:lvl8pPr marL="2400300" algn="l" defTabSz="685800" rtl="0" eaLnBrk="1" latinLnBrk="0" hangingPunct="1">
                        <a:defRPr kumimoji="1" sz="1350" b="1" kern="1200">
                          <a:solidFill>
                            <a:schemeClr val="lt1"/>
                          </a:solidFill>
                          <a:latin typeface="Calibri"/>
                        </a:defRPr>
                      </a:lvl8pPr>
                      <a:lvl9pPr marL="2743200" algn="l" defTabSz="685800" rtl="0" eaLnBrk="1" latinLnBrk="0" hangingPunct="1">
                        <a:defRPr kumimoji="1" sz="1350" b="1" kern="1200">
                          <a:solidFill>
                            <a:schemeClr val="lt1"/>
                          </a:solidFill>
                          <a:latin typeface="Calibri"/>
                        </a:defRPr>
                      </a:lvl9pPr>
                    </a:lstStyle>
                    <a:p>
                      <a:pPr algn="l"/>
                      <a:endParaRPr kumimoji="1" lang="en-US" altLang="ja-JP" sz="100" b="1" u="none">
                        <a:solidFill>
                          <a:srgbClr val="C00000"/>
                        </a:solidFill>
                        <a:latin typeface="Meiryo UI" panose="020B0604030504040204" pitchFamily="50" charset="-128"/>
                        <a:ea typeface="Meiryo UI" panose="020B0604030504040204" pitchFamily="50" charset="-128"/>
                      </a:endParaRPr>
                    </a:p>
                    <a:p>
                      <a:pPr algn="l"/>
                      <a:endParaRPr kumimoji="1" lang="en-US" altLang="ja-JP" sz="700" b="1" u="none">
                        <a:solidFill>
                          <a:srgbClr val="C00000"/>
                        </a:solidFill>
                        <a:latin typeface="Meiryo UI" panose="020B0604030504040204" pitchFamily="50" charset="-128"/>
                        <a:ea typeface="Meiryo UI" panose="020B0604030504040204" pitchFamily="50" charset="-128"/>
                      </a:endParaRPr>
                    </a:p>
                    <a:p>
                      <a:pPr algn="l"/>
                      <a:r>
                        <a:rPr kumimoji="1" lang="ja-JP" altLang="en-US" sz="700" b="1" u="none">
                          <a:solidFill>
                            <a:srgbClr val="C00000"/>
                          </a:solidFill>
                          <a:latin typeface="Meiryo UI" panose="020B0604030504040204" pitchFamily="50" charset="-128"/>
                          <a:ea typeface="Meiryo UI" panose="020B0604030504040204" pitchFamily="50" charset="-128"/>
                        </a:rPr>
                        <a:t>・</a:t>
                      </a:r>
                      <a:r>
                        <a:rPr kumimoji="1" lang="ja-JP" altLang="en-US" sz="700" b="1" u="sng">
                          <a:solidFill>
                            <a:srgbClr val="C00000"/>
                          </a:solidFill>
                          <a:latin typeface="Meiryo UI" panose="020B0604030504040204" pitchFamily="50" charset="-128"/>
                          <a:ea typeface="Meiryo UI" panose="020B0604030504040204" pitchFamily="50" charset="-128"/>
                        </a:rPr>
                        <a:t>国立病院</a:t>
                      </a:r>
                      <a:endParaRPr kumimoji="1" lang="en-US" altLang="ja-JP" sz="700" b="1" u="sng">
                        <a:solidFill>
                          <a:srgbClr val="C00000"/>
                        </a:solidFill>
                        <a:latin typeface="Meiryo UI" panose="020B0604030504040204" pitchFamily="50" charset="-128"/>
                        <a:ea typeface="Meiryo UI" panose="020B0604030504040204" pitchFamily="50" charset="-128"/>
                      </a:endParaRPr>
                    </a:p>
                    <a:p>
                      <a:pPr algn="l"/>
                      <a:r>
                        <a:rPr kumimoji="1" lang="ja-JP" altLang="en-US" sz="700" b="1" u="none">
                          <a:solidFill>
                            <a:srgbClr val="C00000"/>
                          </a:solidFill>
                          <a:latin typeface="Meiryo UI" panose="020B0604030504040204" pitchFamily="50" charset="-128"/>
                          <a:ea typeface="Meiryo UI" panose="020B0604030504040204" pitchFamily="50" charset="-128"/>
                        </a:rPr>
                        <a:t>・</a:t>
                      </a:r>
                      <a:r>
                        <a:rPr kumimoji="1" lang="ja-JP" altLang="en-US" sz="700" b="1" u="sng">
                          <a:solidFill>
                            <a:srgbClr val="C00000"/>
                          </a:solidFill>
                          <a:latin typeface="Meiryo UI" panose="020B0604030504040204" pitchFamily="50" charset="-128"/>
                          <a:ea typeface="Meiryo UI" panose="020B0604030504040204" pitchFamily="50" charset="-128"/>
                        </a:rPr>
                        <a:t>公立病院</a:t>
                      </a:r>
                      <a:endParaRPr kumimoji="1" lang="en-US" altLang="ja-JP" sz="700" b="1" u="sng">
                        <a:solidFill>
                          <a:srgbClr val="C00000"/>
                        </a:solidFill>
                        <a:latin typeface="Meiryo UI" panose="020B0604030504040204" pitchFamily="50" charset="-128"/>
                        <a:ea typeface="Meiryo UI" panose="020B0604030504040204" pitchFamily="50" charset="-128"/>
                      </a:endParaRPr>
                    </a:p>
                    <a:p>
                      <a:pPr algn="l"/>
                      <a:r>
                        <a:rPr kumimoji="1" lang="ja-JP" altLang="en-US" sz="700" b="1" u="none">
                          <a:solidFill>
                            <a:srgbClr val="C00000"/>
                          </a:solidFill>
                          <a:latin typeface="Meiryo UI" panose="020B0604030504040204" pitchFamily="50" charset="-128"/>
                          <a:ea typeface="Meiryo UI" panose="020B0604030504040204" pitchFamily="50" charset="-128"/>
                        </a:rPr>
                        <a:t>・</a:t>
                      </a:r>
                      <a:r>
                        <a:rPr kumimoji="1" lang="ja-JP" altLang="en-US" sz="700" b="1" u="sng">
                          <a:solidFill>
                            <a:srgbClr val="C00000"/>
                          </a:solidFill>
                          <a:latin typeface="Meiryo UI" panose="020B0604030504040204" pitchFamily="50" charset="-128"/>
                          <a:ea typeface="Meiryo UI" panose="020B0604030504040204" pitchFamily="50" charset="-128"/>
                        </a:rPr>
                        <a:t>国立大学</a:t>
                      </a:r>
                      <a:endParaRPr kumimoji="1" lang="en-US" altLang="ja-JP" sz="700" b="1" u="sng">
                        <a:solidFill>
                          <a:srgbClr val="C00000"/>
                        </a:solidFill>
                        <a:latin typeface="Meiryo UI" panose="020B0604030504040204" pitchFamily="50" charset="-128"/>
                        <a:ea typeface="Meiryo UI" panose="020B0604030504040204" pitchFamily="50" charset="-128"/>
                      </a:endParaRPr>
                    </a:p>
                    <a:p>
                      <a:pPr algn="l"/>
                      <a:r>
                        <a:rPr kumimoji="1" lang="ja-JP" altLang="en-US" sz="700" b="1" u="none">
                          <a:solidFill>
                            <a:srgbClr val="C00000"/>
                          </a:solidFill>
                          <a:latin typeface="Meiryo UI" panose="020B0604030504040204" pitchFamily="50" charset="-128"/>
                          <a:ea typeface="Meiryo UI" panose="020B0604030504040204" pitchFamily="50" charset="-128"/>
                        </a:rPr>
                        <a:t>・</a:t>
                      </a:r>
                      <a:r>
                        <a:rPr kumimoji="1" lang="ja-JP" altLang="en-US" sz="700" b="1" u="sng">
                          <a:solidFill>
                            <a:srgbClr val="C00000"/>
                          </a:solidFill>
                          <a:latin typeface="Meiryo UI" panose="020B0604030504040204" pitchFamily="50" charset="-128"/>
                          <a:ea typeface="Meiryo UI" panose="020B0604030504040204" pitchFamily="50" charset="-128"/>
                        </a:rPr>
                        <a:t>公立大学</a:t>
                      </a:r>
                      <a:endParaRPr kumimoji="1" lang="en-US" altLang="ja-JP" sz="700" b="1" u="sng">
                        <a:solidFill>
                          <a:srgbClr val="C00000"/>
                        </a:solidFill>
                        <a:latin typeface="Meiryo UI" panose="020B0604030504040204" pitchFamily="50" charset="-128"/>
                        <a:ea typeface="Meiryo UI" panose="020B0604030504040204" pitchFamily="50" charset="-128"/>
                      </a:endParaRPr>
                    </a:p>
                    <a:p>
                      <a:pPr algn="l"/>
                      <a:r>
                        <a:rPr kumimoji="1" lang="ja-JP" altLang="en-US" sz="700" b="1" u="none">
                          <a:solidFill>
                            <a:srgbClr val="C00000"/>
                          </a:solidFill>
                          <a:latin typeface="Meiryo UI" panose="020B0604030504040204" pitchFamily="50" charset="-128"/>
                          <a:ea typeface="Meiryo UI" panose="020B0604030504040204" pitchFamily="50" charset="-128"/>
                        </a:rPr>
                        <a:t>・</a:t>
                      </a:r>
                      <a:r>
                        <a:rPr kumimoji="1" lang="ja-JP" altLang="en-US" sz="700" b="1" u="sng">
                          <a:solidFill>
                            <a:srgbClr val="C00000"/>
                          </a:solidFill>
                          <a:latin typeface="Meiryo UI" panose="020B0604030504040204" pitchFamily="50" charset="-128"/>
                          <a:ea typeface="Meiryo UI" panose="020B0604030504040204" pitchFamily="50" charset="-128"/>
                        </a:rPr>
                        <a:t>国立研究開発法人</a:t>
                      </a:r>
                      <a:endParaRPr kumimoji="1" lang="en-US" altLang="ja-JP" sz="700" b="1" u="sng">
                        <a:solidFill>
                          <a:srgbClr val="C00000"/>
                        </a:solidFill>
                        <a:latin typeface="Meiryo UI" panose="020B0604030504040204" pitchFamily="50" charset="-128"/>
                        <a:ea typeface="Meiryo UI" panose="020B0604030504040204" pitchFamily="50" charset="-128"/>
                      </a:endParaRPr>
                    </a:p>
                    <a:p>
                      <a:pPr algn="r"/>
                      <a:r>
                        <a:rPr kumimoji="1" lang="ja-JP" altLang="en-US" sz="700" b="1" u="none">
                          <a:solidFill>
                            <a:srgbClr val="C00000"/>
                          </a:solidFill>
                          <a:latin typeface="Meiryo UI" panose="020B0604030504040204" pitchFamily="50" charset="-128"/>
                          <a:ea typeface="Meiryo UI" panose="020B0604030504040204" pitchFamily="50" charset="-128"/>
                        </a:rPr>
                        <a:t>等</a:t>
                      </a:r>
                      <a:endParaRPr kumimoji="1" lang="en-US" altLang="ja-JP" sz="700" b="1" u="none">
                        <a:solidFill>
                          <a:srgbClr val="C00000"/>
                        </a:solidFill>
                        <a:latin typeface="Meiryo UI" panose="020B0604030504040204" pitchFamily="50" charset="-128"/>
                        <a:ea typeface="Meiryo UI" panose="020B0604030504040204" pitchFamily="50" charset="-128"/>
                      </a:endParaRPr>
                    </a:p>
                  </a:txBody>
                  <a:tcPr marL="72000" marR="87105" marT="43552" marB="43552" anchor="ctr">
                    <a:lnL w="12700" cap="flat" cmpd="sng" algn="ctr">
                      <a:solidFill>
                        <a:sysClr val="window" lastClr="FFFFFF">
                          <a:lumMod val="65000"/>
                        </a:sysClr>
                      </a:solidFill>
                      <a:prstDash val="sysDot"/>
                      <a:round/>
                      <a:headEnd type="none" w="med" len="med"/>
                      <a:tailEnd type="none" w="med" len="med"/>
                    </a:lnL>
                    <a:lnR w="9525" cap="flat" cmpd="sng" algn="ctr">
                      <a:noFill/>
                      <a:prstDash val="solid"/>
                      <a:round/>
                      <a:headEnd type="none" w="med" len="med"/>
                      <a:tailEnd type="none" w="med" len="med"/>
                    </a:lnR>
                    <a:lnT w="9525" cap="flat" cmpd="sng" algn="ctr">
                      <a:solidFill>
                        <a:srgbClr val="4BACC6">
                          <a:lumMod val="75000"/>
                        </a:srgbClr>
                      </a:solidFill>
                      <a:prstDash val="solid"/>
                      <a:round/>
                      <a:headEnd type="none" w="med" len="med"/>
                      <a:tailEnd type="none" w="med" len="med"/>
                    </a:lnT>
                    <a:lnB w="9525" cap="flat" cmpd="sng" algn="ctr">
                      <a:solidFill>
                        <a:srgbClr val="4BACC6">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tcPr>
                </a:tc>
                <a:tc>
                  <a:txBody>
                    <a:bodyPr/>
                    <a:lstStyle>
                      <a:lvl1pPr marL="0" algn="l" defTabSz="685800" rtl="0" eaLnBrk="1" latinLnBrk="0" hangingPunct="1">
                        <a:defRPr kumimoji="1" sz="1350" b="1" kern="1200">
                          <a:solidFill>
                            <a:schemeClr val="lt1"/>
                          </a:solidFill>
                          <a:latin typeface="Calibri"/>
                        </a:defRPr>
                      </a:lvl1pPr>
                      <a:lvl2pPr marL="342900" algn="l" defTabSz="685800" rtl="0" eaLnBrk="1" latinLnBrk="0" hangingPunct="1">
                        <a:defRPr kumimoji="1" sz="1350" b="1" kern="1200">
                          <a:solidFill>
                            <a:schemeClr val="lt1"/>
                          </a:solidFill>
                          <a:latin typeface="Calibri"/>
                        </a:defRPr>
                      </a:lvl2pPr>
                      <a:lvl3pPr marL="685800" algn="l" defTabSz="685800" rtl="0" eaLnBrk="1" latinLnBrk="0" hangingPunct="1">
                        <a:defRPr kumimoji="1" sz="1350" b="1" kern="1200">
                          <a:solidFill>
                            <a:schemeClr val="lt1"/>
                          </a:solidFill>
                          <a:latin typeface="Calibri"/>
                        </a:defRPr>
                      </a:lvl3pPr>
                      <a:lvl4pPr marL="1028700" algn="l" defTabSz="685800" rtl="0" eaLnBrk="1" latinLnBrk="0" hangingPunct="1">
                        <a:defRPr kumimoji="1" sz="1350" b="1" kern="1200">
                          <a:solidFill>
                            <a:schemeClr val="lt1"/>
                          </a:solidFill>
                          <a:latin typeface="Calibri"/>
                        </a:defRPr>
                      </a:lvl4pPr>
                      <a:lvl5pPr marL="1371600" algn="l" defTabSz="685800" rtl="0" eaLnBrk="1" latinLnBrk="0" hangingPunct="1">
                        <a:defRPr kumimoji="1" sz="1350" b="1" kern="1200">
                          <a:solidFill>
                            <a:schemeClr val="lt1"/>
                          </a:solidFill>
                          <a:latin typeface="Calibri"/>
                        </a:defRPr>
                      </a:lvl5pPr>
                      <a:lvl6pPr marL="1714500" algn="l" defTabSz="685800" rtl="0" eaLnBrk="1" latinLnBrk="0" hangingPunct="1">
                        <a:defRPr kumimoji="1" sz="1350" b="1" kern="1200">
                          <a:solidFill>
                            <a:schemeClr val="lt1"/>
                          </a:solidFill>
                          <a:latin typeface="Calibri"/>
                        </a:defRPr>
                      </a:lvl6pPr>
                      <a:lvl7pPr marL="2057400" algn="l" defTabSz="685800" rtl="0" eaLnBrk="1" latinLnBrk="0" hangingPunct="1">
                        <a:defRPr kumimoji="1" sz="1350" b="1" kern="1200">
                          <a:solidFill>
                            <a:schemeClr val="lt1"/>
                          </a:solidFill>
                          <a:latin typeface="Calibri"/>
                        </a:defRPr>
                      </a:lvl7pPr>
                      <a:lvl8pPr marL="2400300" algn="l" defTabSz="685800" rtl="0" eaLnBrk="1" latinLnBrk="0" hangingPunct="1">
                        <a:defRPr kumimoji="1" sz="1350" b="1" kern="1200">
                          <a:solidFill>
                            <a:schemeClr val="lt1"/>
                          </a:solidFill>
                          <a:latin typeface="Calibri"/>
                        </a:defRPr>
                      </a:lvl8pPr>
                      <a:lvl9pPr marL="2743200" algn="l" defTabSz="685800" rtl="0" eaLnBrk="1" latinLnBrk="0" hangingPunct="1">
                        <a:defRPr kumimoji="1" sz="1350" b="1" kern="1200">
                          <a:solidFill>
                            <a:schemeClr val="lt1"/>
                          </a:solidFill>
                          <a:latin typeface="Calibri"/>
                        </a:defRPr>
                      </a:lvl9pPr>
                    </a:lstStyle>
                    <a:p>
                      <a:pPr algn="ctr"/>
                      <a:r>
                        <a:rPr kumimoji="1" lang="ja-JP" altLang="en-US" sz="1300" b="1" dirty="0">
                          <a:solidFill>
                            <a:schemeClr val="tx1">
                              <a:lumMod val="65000"/>
                              <a:lumOff val="35000"/>
                            </a:schemeClr>
                          </a:solidFill>
                          <a:latin typeface="Meiryo UI" panose="020B0604030504040204" pitchFamily="50" charset="-128"/>
                          <a:ea typeface="Meiryo UI" panose="020B0604030504040204" pitchFamily="50" charset="-128"/>
                        </a:rPr>
                        <a:t>民間</a:t>
                      </a:r>
                      <a:endParaRPr kumimoji="1" lang="en-US" altLang="ja-JP" sz="13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lumMod val="65000"/>
                              <a:lumOff val="35000"/>
                            </a:schemeClr>
                          </a:solidFill>
                          <a:latin typeface="Meiryo UI" panose="020B0604030504040204" pitchFamily="50" charset="-128"/>
                          <a:ea typeface="Meiryo UI" panose="020B0604030504040204" pitchFamily="50" charset="-128"/>
                        </a:rPr>
                        <a:t>事業者</a:t>
                      </a:r>
                    </a:p>
                  </a:txBody>
                  <a:tcPr marL="0" marR="0" marT="43552" marB="43552" anchor="ctr">
                    <a:lnL w="9525" cap="flat" cmpd="sng" algn="ctr">
                      <a:noFill/>
                      <a:prstDash val="solid"/>
                      <a:round/>
                      <a:headEnd type="none" w="med" len="med"/>
                      <a:tailEnd type="none" w="med" len="med"/>
                    </a:lnL>
                    <a:lnR w="9525" cap="flat" cmpd="sng" algn="ctr">
                      <a:solidFill>
                        <a:srgbClr val="4BACC6">
                          <a:lumMod val="75000"/>
                        </a:srgbClr>
                      </a:solidFill>
                      <a:prstDash val="solid"/>
                      <a:round/>
                      <a:headEnd type="none" w="med" len="med"/>
                      <a:tailEnd type="none" w="med" len="med"/>
                    </a:lnR>
                    <a:lnT w="9525" cap="flat" cmpd="sng" algn="ctr">
                      <a:solidFill>
                        <a:srgbClr val="4BACC6">
                          <a:lumMod val="75000"/>
                        </a:srgbClr>
                      </a:solidFill>
                      <a:prstDash val="solid"/>
                      <a:round/>
                      <a:headEnd type="none" w="med" len="med"/>
                      <a:tailEnd type="none" w="med" len="med"/>
                    </a:lnT>
                    <a:lnB w="9525" cap="flat" cmpd="sng" algn="ctr">
                      <a:solidFill>
                        <a:srgbClr val="4BACC6">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tcPr>
                </a:tc>
                <a:extLst>
                  <a:ext uri="{0D108BD9-81ED-4DB2-BD59-A6C34878D82A}">
                    <a16:rowId xmlns:a16="http://schemas.microsoft.com/office/drawing/2014/main" val="554275079"/>
                  </a:ext>
                </a:extLst>
              </a:tr>
            </a:tbl>
          </a:graphicData>
        </a:graphic>
      </p:graphicFrame>
      <p:sp>
        <p:nvSpPr>
          <p:cNvPr id="92" name="正方形/長方形 91"/>
          <p:cNvSpPr/>
          <p:nvPr/>
        </p:nvSpPr>
        <p:spPr>
          <a:xfrm>
            <a:off x="6773022" y="2082630"/>
            <a:ext cx="3828223" cy="28613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4293" rIns="34293" rtlCol="0" anchor="ctr" anchorCtr="0"/>
          <a:lstStyle/>
          <a:p>
            <a:pPr algn="ctr" defTabSz="871057">
              <a:defRPr/>
            </a:pPr>
            <a:r>
              <a:rPr kumimoji="0" lang="ja-JP" altLang="en-US" sz="1143"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個人情報保護委員会</a:t>
            </a:r>
          </a:p>
        </p:txBody>
      </p:sp>
      <p:sp>
        <p:nvSpPr>
          <p:cNvPr id="93" name="正方形/長方形 92"/>
          <p:cNvSpPr/>
          <p:nvPr/>
        </p:nvSpPr>
        <p:spPr>
          <a:xfrm>
            <a:off x="8680618" y="4577363"/>
            <a:ext cx="1944683" cy="453309"/>
          </a:xfrm>
          <a:prstGeom prst="rect">
            <a:avLst/>
          </a:prstGeom>
          <a:pattFill prst="pct5">
            <a:fgClr>
              <a:srgbClr val="7030A0"/>
            </a:fgClr>
            <a:bgClr>
              <a:sysClr val="window" lastClr="FFFFFF"/>
            </a:bgClr>
          </a:pattFill>
          <a:ln w="28575" cap="flat" cmpd="sng" algn="ctr">
            <a:solidFill>
              <a:srgbClr val="7030A0"/>
            </a:solidFill>
            <a:prstDash val="solid"/>
          </a:ln>
          <a:effectLst>
            <a:outerShdw blurRad="40000" dist="20000" dir="5400000" rotWithShape="0">
              <a:srgbClr val="000000">
                <a:alpha val="38000"/>
              </a:srgbClr>
            </a:outerShdw>
          </a:effectLst>
        </p:spPr>
        <p:txBody>
          <a:bodyPr lIns="0" rIns="0" rtlCol="0" anchor="ctr" anchorCtr="0"/>
          <a:lstStyle/>
          <a:p>
            <a:pPr algn="ctr" defTabSz="871057">
              <a:defRPr/>
            </a:pPr>
            <a:r>
              <a:rPr kumimoji="0" lang="ja-JP" altLang="en-US" sz="1000"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対象を拡大し、</a:t>
            </a:r>
            <a:endParaRPr kumimoji="0" lang="en-US" altLang="ja-JP" sz="1000"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000"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規律を精緻化</a:t>
            </a:r>
          </a:p>
        </p:txBody>
      </p:sp>
      <p:sp>
        <p:nvSpPr>
          <p:cNvPr id="94" name="角丸四角形 93"/>
          <p:cNvSpPr/>
          <p:nvPr/>
        </p:nvSpPr>
        <p:spPr>
          <a:xfrm>
            <a:off x="6680933" y="2002657"/>
            <a:ext cx="4074179" cy="4005706"/>
          </a:xfrm>
          <a:prstGeom prst="roundRect">
            <a:avLst>
              <a:gd name="adj" fmla="val 2794"/>
            </a:avLst>
          </a:prstGeom>
          <a:noFill/>
          <a:ln w="25400" cap="flat" cmpd="sng" algn="ctr">
            <a:solidFill>
              <a:srgbClr val="C00000"/>
            </a:solidFill>
            <a:prstDash val="sysDash"/>
          </a:ln>
          <a:effectLst/>
        </p:spPr>
        <p:txBody>
          <a:bodyPr rtlCol="0" anchor="t"/>
          <a:lstStyle/>
          <a:p>
            <a:pPr algn="ctr" defTabSz="871057">
              <a:defRPr/>
            </a:pPr>
            <a:endParaRPr kumimoji="0" lang="ja-JP" altLang="en-US" sz="1715"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6180341" y="2908135"/>
            <a:ext cx="389652" cy="2221175"/>
          </a:xfrm>
          <a:prstGeom prst="rightArrow">
            <a:avLst/>
          </a:prstGeom>
          <a:gradFill flip="none" rotWithShape="1">
            <a:gsLst>
              <a:gs pos="0">
                <a:srgbClr val="FC04C1">
                  <a:tint val="66000"/>
                  <a:satMod val="160000"/>
                </a:srgbClr>
              </a:gs>
              <a:gs pos="50000">
                <a:srgbClr val="FC04C1">
                  <a:tint val="44500"/>
                  <a:satMod val="160000"/>
                </a:srgbClr>
              </a:gs>
              <a:gs pos="100000">
                <a:srgbClr val="FC04C1">
                  <a:tint val="23500"/>
                  <a:satMod val="160000"/>
                </a:srgbClr>
              </a:gs>
            </a:gsLst>
            <a:lin ang="16200000" scaled="1"/>
            <a:tileRect/>
          </a:gradFill>
          <a:ln w="9525" cap="flat" cmpd="sng" algn="ctr">
            <a:noFill/>
            <a:prstDash val="solid"/>
          </a:ln>
          <a:effectLst>
            <a:outerShdw blurRad="50800" dist="38100" dir="2700000" algn="tl" rotWithShape="0">
              <a:prstClr val="black">
                <a:alpha val="40000"/>
              </a:prstClr>
            </a:outerShdw>
          </a:effectLst>
        </p:spPr>
        <p:txBody>
          <a:bodyPr rtlCol="0" anchor="t"/>
          <a:lstStyle/>
          <a:p>
            <a:pPr algn="ctr" defTabSz="871057">
              <a:defRPr/>
            </a:pPr>
            <a:endParaRPr kumimoji="0" lang="ja-JP" altLang="en-US" sz="1715"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bwMode="auto">
          <a:xfrm>
            <a:off x="7975458" y="1683670"/>
            <a:ext cx="1406454" cy="3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3" tIns="43537" rIns="87073" bIns="43537" numCol="1" rtlCol="0" anchor="t" anchorCtr="0" compatLnSpc="1">
            <a:prstTxWarp prst="textNoShape">
              <a:avLst/>
            </a:prstTxWarp>
            <a:spAutoFit/>
          </a:bodyPr>
          <a:lstStyle/>
          <a:p>
            <a:pPr algn="ctr" defTabSz="871057">
              <a:spcBef>
                <a:spcPts val="286"/>
              </a:spcBef>
              <a:defRPr/>
            </a:pPr>
            <a:r>
              <a:rPr kumimoji="0" lang="en-US" altLang="ja-JP" sz="1524"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524" b="1">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見直し後</a:t>
            </a:r>
            <a:r>
              <a:rPr kumimoji="0" lang="en-US" altLang="ja-JP" sz="1524"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524"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8690185" y="3650267"/>
            <a:ext cx="1057085" cy="680008"/>
          </a:xfrm>
          <a:prstGeom prst="rect">
            <a:avLst/>
          </a:prstGeom>
          <a:noFill/>
          <a:ln w="9525" cap="flat" cmpd="sng" algn="ctr">
            <a:solidFill>
              <a:sysClr val="windowText" lastClr="000000">
                <a:lumMod val="50000"/>
                <a:lumOff val="50000"/>
              </a:sysClr>
            </a:solidFill>
            <a:prstDash val="sysDash"/>
          </a:ln>
          <a:effectLst/>
        </p:spPr>
        <p:txBody>
          <a:bodyPr lIns="34293" tIns="44581" rIns="34293" rtlCol="0" anchor="t" anchorCtr="0"/>
          <a:lstStyle/>
          <a:p>
            <a:pPr algn="ctr" defTabSz="871057">
              <a:defRPr/>
            </a:pPr>
            <a:endParaRPr kumimoji="0" lang="ja-JP" altLang="en-US" sz="1050" b="1" kern="0">
              <a:solidFill>
                <a:prstClr val="black">
                  <a:lumMod val="65000"/>
                  <a:lumOff val="35000"/>
                </a:prstClr>
              </a:solidFill>
              <a:effectLst>
                <a:glow rad="101600">
                  <a:prstClr val="white">
                    <a:lumMod val="95000"/>
                    <a:alpha val="6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6766060" y="5221655"/>
            <a:ext cx="3847956" cy="352562"/>
          </a:xfrm>
          <a:prstGeom prst="rect">
            <a:avLst/>
          </a:prstGeom>
          <a:solidFill>
            <a:sysClr val="window" lastClr="FFFFFF"/>
          </a:solidFill>
          <a:ln w="25400" cap="flat" cmpd="sng" algn="ctr">
            <a:solidFill>
              <a:srgbClr val="B87D78"/>
            </a:solidFill>
            <a:prstDash val="solid"/>
          </a:ln>
          <a:effectLst/>
        </p:spPr>
        <p:txBody>
          <a:bodyPr lIns="34293" rIns="34293" rtlCol="0" anchor="ctr" anchorCtr="0"/>
          <a:lstStyle/>
          <a:p>
            <a:pPr algn="ctr" defTabSz="871057">
              <a:defRPr/>
            </a:pPr>
            <a:r>
              <a:rPr kumimoji="0" lang="ja-JP" altLang="en-US" sz="1048"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容易照合可能性（個情法の定義に統一）</a:t>
            </a:r>
          </a:p>
        </p:txBody>
      </p:sp>
      <p:sp>
        <p:nvSpPr>
          <p:cNvPr id="100" name="正方形/長方形 99"/>
          <p:cNvSpPr/>
          <p:nvPr/>
        </p:nvSpPr>
        <p:spPr>
          <a:xfrm>
            <a:off x="6766059" y="5627905"/>
            <a:ext cx="3847957" cy="303595"/>
          </a:xfrm>
          <a:prstGeom prst="rect">
            <a:avLst/>
          </a:prstGeom>
          <a:solidFill>
            <a:sysClr val="window" lastClr="FFFFFF"/>
          </a:solidFill>
          <a:ln w="25400" cap="flat" cmpd="sng" algn="ctr">
            <a:solidFill>
              <a:srgbClr val="C0504D"/>
            </a:solidFill>
            <a:prstDash val="solid"/>
          </a:ln>
          <a:effectLst/>
        </p:spPr>
        <p:txBody>
          <a:bodyPr lIns="34293" rIns="34293" rtlCol="0" anchor="ctr" anchorCtr="0"/>
          <a:lstStyle/>
          <a:p>
            <a:pPr algn="ctr" defTabSz="871057">
              <a:defRPr/>
            </a:pPr>
            <a:r>
              <a:rPr kumimoji="0" lang="ja-JP" altLang="en-US" sz="1048"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rPr>
              <a:t>匿名加工情報（個情法の名称に統一し、規律を明確化）</a:t>
            </a:r>
            <a:endParaRPr kumimoji="0" lang="en-US" altLang="ja-JP" sz="1048" b="1" u="sng"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上カーブ矢印 101"/>
          <p:cNvSpPr/>
          <p:nvPr/>
        </p:nvSpPr>
        <p:spPr>
          <a:xfrm>
            <a:off x="8388632" y="4240665"/>
            <a:ext cx="468374" cy="241601"/>
          </a:xfrm>
          <a:prstGeom prst="curvedUp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algn="ctr" defTabSz="457200">
              <a:defRPr/>
            </a:pPr>
            <a:endParaRPr kumimoji="0" lang="ja-JP" altLang="en-US"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3" name="グループ化 102"/>
          <p:cNvGrpSpPr/>
          <p:nvPr/>
        </p:nvGrpSpPr>
        <p:grpSpPr>
          <a:xfrm>
            <a:off x="2038354" y="1721101"/>
            <a:ext cx="4080440" cy="4324688"/>
            <a:chOff x="248125" y="2246442"/>
            <a:chExt cx="4384895" cy="4395365"/>
          </a:xfrm>
        </p:grpSpPr>
        <p:sp>
          <p:nvSpPr>
            <p:cNvPr id="104" name="テキスト ボックス 103"/>
            <p:cNvSpPr txBox="1"/>
            <p:nvPr/>
          </p:nvSpPr>
          <p:spPr bwMode="auto">
            <a:xfrm>
              <a:off x="1932622" y="2246442"/>
              <a:ext cx="1454652" cy="3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3" tIns="43537" rIns="87073" bIns="43537" numCol="1" rtlCol="0" anchor="t" anchorCtr="0" compatLnSpc="1">
              <a:prstTxWarp prst="textNoShape">
                <a:avLst/>
              </a:prstTxWarp>
              <a:spAutoFit/>
            </a:bodyPr>
            <a:lstStyle/>
            <a:p>
              <a:pPr algn="ctr" defTabSz="871057">
                <a:spcBef>
                  <a:spcPts val="286"/>
                </a:spcBef>
                <a:defRPr/>
              </a:pPr>
              <a:r>
                <a:rPr kumimoji="0" lang="en-US" altLang="ja-JP" sz="1524"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524"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見直し前</a:t>
              </a:r>
              <a:r>
                <a:rPr kumimoji="0" lang="en-US" altLang="ja-JP" sz="1524"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524"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コネクタ 104"/>
            <p:cNvCxnSpPr/>
            <p:nvPr/>
          </p:nvCxnSpPr>
          <p:spPr>
            <a:xfrm>
              <a:off x="2253150" y="2649598"/>
              <a:ext cx="16322" cy="2324672"/>
            </a:xfrm>
            <a:prstGeom prst="line">
              <a:avLst/>
            </a:prstGeom>
            <a:noFill/>
            <a:ln w="57150" cap="flat" cmpd="sng" algn="ctr">
              <a:solidFill>
                <a:sysClr val="windowText" lastClr="000000">
                  <a:lumMod val="65000"/>
                  <a:lumOff val="35000"/>
                </a:sysClr>
              </a:solidFill>
              <a:prstDash val="solid"/>
            </a:ln>
            <a:effectLst/>
          </p:spPr>
        </p:cxnSp>
        <p:sp>
          <p:nvSpPr>
            <p:cNvPr id="106" name="正方形/長方形 105"/>
            <p:cNvSpPr/>
            <p:nvPr/>
          </p:nvSpPr>
          <p:spPr>
            <a:xfrm>
              <a:off x="1869370" y="3073986"/>
              <a:ext cx="756000" cy="95451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r>
                <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独立行政法人等</a:t>
              </a:r>
              <a:endParaRPr kumimoji="0" lang="en-US" altLang="ja-JP"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個人情報保護法</a:t>
              </a:r>
            </a:p>
          </p:txBody>
        </p:sp>
        <p:sp>
          <p:nvSpPr>
            <p:cNvPr id="107" name="正方形/長方形 106"/>
            <p:cNvSpPr/>
            <p:nvPr/>
          </p:nvSpPr>
          <p:spPr>
            <a:xfrm>
              <a:off x="248125" y="3063836"/>
              <a:ext cx="609381" cy="964343"/>
            </a:xfrm>
            <a:prstGeom prst="rect">
              <a:avLst/>
            </a:prstGeom>
            <a:solidFill>
              <a:sysClr val="window" lastClr="FFFFFF"/>
            </a:solidFill>
            <a:ln w="25400" cap="flat" cmpd="sng" algn="ctr">
              <a:solidFill>
                <a:srgbClr val="1F497D"/>
              </a:solidFill>
              <a:prstDash val="solid"/>
            </a:ln>
            <a:effectLst/>
          </p:spPr>
          <p:txBody>
            <a:bodyPr lIns="34293" rIns="34293" rtlCol="0" anchor="ctr" anchorCtr="0"/>
            <a:lstStyle/>
            <a:p>
              <a:pPr algn="ctr" defTabSz="871057">
                <a:defRPr/>
              </a:pPr>
              <a:r>
                <a:rPr kumimoji="0" lang="ja-JP" altLang="en-US" sz="114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法令</a:t>
              </a:r>
            </a:p>
          </p:txBody>
        </p:sp>
        <p:sp>
          <p:nvSpPr>
            <p:cNvPr id="108" name="正方形/長方形 107"/>
            <p:cNvSpPr/>
            <p:nvPr/>
          </p:nvSpPr>
          <p:spPr>
            <a:xfrm>
              <a:off x="248125" y="4155448"/>
              <a:ext cx="609381" cy="924520"/>
            </a:xfrm>
            <a:prstGeom prst="rect">
              <a:avLst/>
            </a:prstGeom>
            <a:solidFill>
              <a:sysClr val="window" lastClr="FFFFFF"/>
            </a:solidFill>
            <a:ln w="25400" cap="flat" cmpd="sng" algn="ctr">
              <a:solidFill>
                <a:srgbClr val="1F497D"/>
              </a:solidFill>
              <a:prstDash val="solid"/>
            </a:ln>
            <a:effectLst/>
          </p:spPr>
          <p:txBody>
            <a:bodyPr lIns="34293" rIns="34293" rtlCol="0" anchor="ctr" anchorCtr="0"/>
            <a:lstStyle/>
            <a:p>
              <a:pPr algn="ctr" defTabSz="871057">
                <a:defRPr/>
              </a:pPr>
              <a:r>
                <a:rPr kumimoji="0" lang="ja-JP" altLang="en-US" sz="114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対象</a:t>
              </a:r>
              <a:endParaRPr kumimoji="0" lang="en-US" altLang="ja-JP" sz="381"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248131" y="5209829"/>
              <a:ext cx="609380" cy="489000"/>
            </a:xfrm>
            <a:prstGeom prst="rect">
              <a:avLst/>
            </a:prstGeom>
            <a:solidFill>
              <a:sysClr val="window" lastClr="FFFFFF"/>
            </a:solidFill>
            <a:ln w="25400" cap="flat" cmpd="sng" algn="ctr">
              <a:solidFill>
                <a:srgbClr val="1F497D"/>
              </a:solidFill>
              <a:prstDash val="solid"/>
            </a:ln>
            <a:effectLst/>
          </p:spPr>
          <p:txBody>
            <a:bodyPr lIns="34293" rIns="34293" rtlCol="0" anchor="ctr" anchorCtr="0"/>
            <a:lstStyle/>
            <a:p>
              <a:pPr algn="ctr" defTabSz="871057">
                <a:defRPr/>
              </a:pPr>
              <a:r>
                <a:rPr kumimoji="0" lang="ja-JP" altLang="en-US" sz="97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学術研究</a:t>
              </a:r>
            </a:p>
          </p:txBody>
        </p:sp>
        <p:cxnSp>
          <p:nvCxnSpPr>
            <p:cNvPr id="110" name="直線コネクタ 109"/>
            <p:cNvCxnSpPr/>
            <p:nvPr/>
          </p:nvCxnSpPr>
          <p:spPr>
            <a:xfrm>
              <a:off x="1397013" y="2753095"/>
              <a:ext cx="0" cy="2160202"/>
            </a:xfrm>
            <a:prstGeom prst="line">
              <a:avLst/>
            </a:prstGeom>
            <a:noFill/>
            <a:ln w="57150" cap="flat" cmpd="sng" algn="ctr">
              <a:solidFill>
                <a:sysClr val="windowText" lastClr="000000">
                  <a:lumMod val="65000"/>
                  <a:lumOff val="35000"/>
                </a:sysClr>
              </a:solidFill>
              <a:prstDash val="solid"/>
            </a:ln>
            <a:effectLst/>
          </p:spPr>
        </p:cxnSp>
        <p:sp>
          <p:nvSpPr>
            <p:cNvPr id="111" name="正方形/長方形 110"/>
            <p:cNvSpPr/>
            <p:nvPr/>
          </p:nvSpPr>
          <p:spPr>
            <a:xfrm>
              <a:off x="1012253" y="3063836"/>
              <a:ext cx="756000" cy="95451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r>
                <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行政機関</a:t>
              </a:r>
              <a:endParaRPr kumimoji="0" lang="en-US" altLang="ja-JP"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個人情報保護法</a:t>
              </a:r>
            </a:p>
          </p:txBody>
        </p:sp>
        <p:sp>
          <p:nvSpPr>
            <p:cNvPr id="112" name="正方形/長方形 111"/>
            <p:cNvSpPr/>
            <p:nvPr/>
          </p:nvSpPr>
          <p:spPr>
            <a:xfrm>
              <a:off x="1015806" y="4155547"/>
              <a:ext cx="756000" cy="92452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0" tIns="44581" rIns="0" rtlCol="0" anchor="ctr" anchorCtr="0"/>
            <a:lstStyle/>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国の</a:t>
              </a:r>
              <a:endParaRPr kumimoji="0" lang="en-US" altLang="ja-JP"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行政機関</a:t>
              </a:r>
            </a:p>
          </p:txBody>
        </p:sp>
        <p:sp>
          <p:nvSpPr>
            <p:cNvPr id="113" name="正方形/長方形 112"/>
            <p:cNvSpPr/>
            <p:nvPr/>
          </p:nvSpPr>
          <p:spPr>
            <a:xfrm>
              <a:off x="248126" y="2604426"/>
              <a:ext cx="609381" cy="358754"/>
            </a:xfrm>
            <a:prstGeom prst="rect">
              <a:avLst/>
            </a:prstGeom>
            <a:solidFill>
              <a:sysClr val="window" lastClr="FFFFFF"/>
            </a:solidFill>
            <a:ln w="25400" cap="flat" cmpd="sng" algn="ctr">
              <a:solidFill>
                <a:srgbClr val="1F497D"/>
              </a:solidFill>
              <a:prstDash val="solid"/>
            </a:ln>
            <a:effectLst/>
          </p:spPr>
          <p:txBody>
            <a:bodyPr lIns="34293" rIns="34293" rtlCol="0" anchor="ctr" anchorCtr="0"/>
            <a:lstStyle/>
            <a:p>
              <a:pPr algn="ctr" defTabSz="871057">
                <a:defRPr/>
              </a:pPr>
              <a:r>
                <a:rPr kumimoji="0" lang="ja-JP" altLang="en-US" sz="114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所管</a:t>
              </a:r>
            </a:p>
          </p:txBody>
        </p:sp>
        <p:sp>
          <p:nvSpPr>
            <p:cNvPr id="114" name="正方形/長方形 113"/>
            <p:cNvSpPr/>
            <p:nvPr/>
          </p:nvSpPr>
          <p:spPr>
            <a:xfrm>
              <a:off x="1002083" y="2604426"/>
              <a:ext cx="1622317" cy="35875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総務省</a:t>
              </a:r>
            </a:p>
          </p:txBody>
        </p:sp>
        <p:cxnSp>
          <p:nvCxnSpPr>
            <p:cNvPr id="115" name="直線コネクタ 114"/>
            <p:cNvCxnSpPr/>
            <p:nvPr/>
          </p:nvCxnSpPr>
          <p:spPr>
            <a:xfrm>
              <a:off x="3099965" y="2753095"/>
              <a:ext cx="0" cy="2221175"/>
            </a:xfrm>
            <a:prstGeom prst="line">
              <a:avLst/>
            </a:prstGeom>
            <a:noFill/>
            <a:ln w="57150" cap="flat" cmpd="sng" algn="ctr">
              <a:solidFill>
                <a:sysClr val="windowText" lastClr="000000">
                  <a:lumMod val="65000"/>
                  <a:lumOff val="35000"/>
                </a:sysClr>
              </a:solidFill>
              <a:prstDash val="solid"/>
            </a:ln>
            <a:effectLst/>
          </p:spPr>
        </p:cxnSp>
        <p:sp>
          <p:nvSpPr>
            <p:cNvPr id="116" name="正方形/長方形 115"/>
            <p:cNvSpPr/>
            <p:nvPr/>
          </p:nvSpPr>
          <p:spPr>
            <a:xfrm>
              <a:off x="2735172" y="3074457"/>
              <a:ext cx="756000" cy="95451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r>
                <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個人情報保護法</a:t>
              </a:r>
            </a:p>
          </p:txBody>
        </p:sp>
        <p:sp>
          <p:nvSpPr>
            <p:cNvPr id="117" name="正方形/長方形 116"/>
            <p:cNvSpPr/>
            <p:nvPr/>
          </p:nvSpPr>
          <p:spPr>
            <a:xfrm>
              <a:off x="2736480" y="4154476"/>
              <a:ext cx="756000" cy="924519"/>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4BACC6"/>
              </a:solidFill>
              <a:prstDash val="solid"/>
            </a:ln>
            <a:effectLst>
              <a:outerShdw blurRad="40000" dist="20000" dir="5400000" rotWithShape="0">
                <a:srgbClr val="000000">
                  <a:alpha val="38000"/>
                </a:srgbClr>
              </a:outerShdw>
            </a:effectLst>
          </p:spPr>
          <p:txBody>
            <a:bodyPr lIns="34293" tIns="44581" rIns="34293" rtlCol="0" anchor="ctr" anchorCtr="0"/>
            <a:lstStyle/>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民間</a:t>
              </a:r>
              <a:endParaRPr kumimoji="0" lang="en-US" altLang="ja-JP"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事業者</a:t>
              </a:r>
            </a:p>
          </p:txBody>
        </p:sp>
        <p:sp>
          <p:nvSpPr>
            <p:cNvPr id="118" name="正方形/長方形 117"/>
            <p:cNvSpPr/>
            <p:nvPr/>
          </p:nvSpPr>
          <p:spPr>
            <a:xfrm>
              <a:off x="2736480" y="2605083"/>
              <a:ext cx="787490" cy="36293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4293" rIns="34293" rtlCol="0" anchor="ctr" anchorCtr="0"/>
            <a:lstStyle/>
            <a:p>
              <a:pPr algn="ctr" defTabSz="871057">
                <a:defRPr/>
              </a:pPr>
              <a:r>
                <a:rPr kumimoji="0" lang="ja-JP" altLang="en-US" sz="10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a:t>
              </a:r>
              <a:endParaRPr kumimoji="0" lang="en-US" altLang="ja-JP" sz="10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0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保護委員会</a:t>
              </a:r>
            </a:p>
          </p:txBody>
        </p:sp>
        <p:sp>
          <p:nvSpPr>
            <p:cNvPr id="119" name="正方形/長方形 118"/>
            <p:cNvSpPr/>
            <p:nvPr/>
          </p:nvSpPr>
          <p:spPr>
            <a:xfrm>
              <a:off x="2736480" y="5209823"/>
              <a:ext cx="756000" cy="499903"/>
            </a:xfrm>
            <a:prstGeom prst="rect">
              <a:avLst/>
            </a:prstGeom>
            <a:solidFill>
              <a:sysClr val="window" lastClr="FFFFFF"/>
            </a:solidFill>
            <a:ln w="28575" cap="flat" cmpd="sng" algn="ctr">
              <a:solidFill>
                <a:srgbClr val="7030A0"/>
              </a:solidFill>
              <a:prstDash val="solid"/>
            </a:ln>
            <a:effectLst>
              <a:outerShdw blurRad="40000" dist="20000" dir="5400000" rotWithShape="0">
                <a:srgbClr val="000000">
                  <a:alpha val="38000"/>
                </a:srgbClr>
              </a:outerShdw>
            </a:effectLst>
          </p:spPr>
          <p:txBody>
            <a:bodyPr lIns="0" rIns="0" rtlCol="0" anchor="ctr" anchorCtr="0"/>
            <a:lstStyle/>
            <a:p>
              <a:pPr algn="ctr" defTabSz="871057">
                <a:defRPr/>
              </a:pPr>
              <a:r>
                <a:rPr kumimoji="0" lang="ja-JP" altLang="en-US" sz="10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適用除外</a:t>
              </a:r>
              <a:endParaRPr kumimoji="0" lang="en-US" altLang="ja-JP" sz="10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868400" y="4154476"/>
              <a:ext cx="756000" cy="924519"/>
            </a:xfrm>
            <a:prstGeom prst="rect">
              <a:avLst/>
            </a:prstGeom>
            <a:solidFill>
              <a:sysClr val="window" lastClr="FFFFFF">
                <a:lumMod val="95000"/>
              </a:sysClr>
            </a:solidFill>
            <a:ln w="9525" cap="flat" cmpd="sng" algn="ctr">
              <a:solidFill>
                <a:sysClr val="window" lastClr="FFFFFF">
                  <a:lumMod val="65000"/>
                </a:sysClr>
              </a:solidFill>
              <a:prstDash val="solid"/>
            </a:ln>
            <a:effectLst>
              <a:outerShdw blurRad="40000" dist="20000" dir="5400000" rotWithShape="0">
                <a:srgbClr val="000000">
                  <a:alpha val="38000"/>
                </a:srgbClr>
              </a:outerShdw>
            </a:effectLst>
          </p:spPr>
          <p:txBody>
            <a:bodyPr lIns="34293" tIns="44581" rIns="34293" rtlCol="0" anchor="ctr" anchorCtr="0"/>
            <a:lstStyle/>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独立</a:t>
              </a:r>
              <a:endParaRPr kumimoji="0" lang="en-US" altLang="ja-JP"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行政</a:t>
              </a:r>
              <a:br>
                <a:rPr kumimoji="0" lang="en-US" altLang="ja-JP"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334"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法人等</a:t>
              </a:r>
            </a:p>
          </p:txBody>
        </p:sp>
        <p:sp>
          <p:nvSpPr>
            <p:cNvPr id="121" name="正方形/長方形 120"/>
            <p:cNvSpPr/>
            <p:nvPr/>
          </p:nvSpPr>
          <p:spPr>
            <a:xfrm>
              <a:off x="250479" y="5829644"/>
              <a:ext cx="609380" cy="812163"/>
            </a:xfrm>
            <a:prstGeom prst="rect">
              <a:avLst/>
            </a:prstGeom>
            <a:solidFill>
              <a:sysClr val="window" lastClr="FFFFFF"/>
            </a:solidFill>
            <a:ln w="25400" cap="flat" cmpd="sng" algn="ctr">
              <a:solidFill>
                <a:srgbClr val="1F497D"/>
              </a:solidFill>
              <a:prstDash val="solid"/>
            </a:ln>
            <a:effectLst/>
          </p:spPr>
          <p:txBody>
            <a:bodyPr lIns="34293" rIns="34293" rtlCol="0" anchor="ctr" anchorCtr="0"/>
            <a:lstStyle/>
            <a:p>
              <a:pPr algn="ctr" defTabSz="871057">
                <a:defRPr/>
              </a:pPr>
              <a:r>
                <a:rPr kumimoji="0" lang="ja-JP" altLang="en-US" sz="97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個人情報の定義等</a:t>
              </a:r>
            </a:p>
          </p:txBody>
        </p:sp>
        <p:sp>
          <p:nvSpPr>
            <p:cNvPr id="122" name="正方形/長方形 121"/>
            <p:cNvSpPr/>
            <p:nvPr/>
          </p:nvSpPr>
          <p:spPr>
            <a:xfrm>
              <a:off x="1011573" y="5827004"/>
              <a:ext cx="1612828" cy="388800"/>
            </a:xfrm>
            <a:prstGeom prst="rect">
              <a:avLst/>
            </a:prstGeom>
            <a:solidFill>
              <a:sysClr val="window" lastClr="FFFFFF"/>
            </a:solidFill>
            <a:ln w="25400" cap="flat" cmpd="sng" algn="ctr">
              <a:solidFill>
                <a:srgbClr val="B87D78"/>
              </a:solidFill>
              <a:prstDash val="solid"/>
            </a:ln>
            <a:effectLst/>
          </p:spPr>
          <p:txBody>
            <a:bodyPr lIns="34293" rIns="34293"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照合可能性</a:t>
              </a:r>
              <a:endPar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735172" y="5828460"/>
              <a:ext cx="768126" cy="388265"/>
            </a:xfrm>
            <a:prstGeom prst="rect">
              <a:avLst/>
            </a:prstGeom>
            <a:solidFill>
              <a:sysClr val="window" lastClr="FFFFFF"/>
            </a:solidFill>
            <a:ln w="25400" cap="flat" cmpd="sng" algn="ctr">
              <a:solidFill>
                <a:srgbClr val="B87D78"/>
              </a:solidFill>
              <a:prstDash val="solid"/>
            </a:ln>
            <a:effectLst/>
          </p:spPr>
          <p:txBody>
            <a:bodyPr lIns="0" rIns="0"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容易照合</a:t>
              </a:r>
              <a:br>
                <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可能性</a:t>
              </a:r>
            </a:p>
          </p:txBody>
        </p:sp>
        <p:sp>
          <p:nvSpPr>
            <p:cNvPr id="124" name="正方形/長方形 123"/>
            <p:cNvSpPr/>
            <p:nvPr/>
          </p:nvSpPr>
          <p:spPr>
            <a:xfrm>
              <a:off x="1011601" y="6292860"/>
              <a:ext cx="1612800" cy="334800"/>
            </a:xfrm>
            <a:prstGeom prst="rect">
              <a:avLst/>
            </a:prstGeom>
            <a:solidFill>
              <a:sysClr val="window" lastClr="FFFFFF"/>
            </a:solidFill>
            <a:ln w="25400" cap="flat" cmpd="sng" algn="ctr">
              <a:solidFill>
                <a:srgbClr val="C0504D"/>
              </a:solidFill>
              <a:prstDash val="solid"/>
            </a:ln>
            <a:effectLst/>
          </p:spPr>
          <p:txBody>
            <a:bodyPr lIns="34293" rIns="34293"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非識別加工情報</a:t>
              </a:r>
              <a:endPar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2736480" y="6291706"/>
              <a:ext cx="756000" cy="334968"/>
            </a:xfrm>
            <a:prstGeom prst="rect">
              <a:avLst/>
            </a:prstGeom>
            <a:solidFill>
              <a:sysClr val="window" lastClr="FFFFFF"/>
            </a:solidFill>
            <a:ln w="25400" cap="flat" cmpd="sng" algn="ctr">
              <a:solidFill>
                <a:srgbClr val="C0504D"/>
              </a:solidFill>
              <a:prstDash val="solid"/>
            </a:ln>
            <a:effectLst/>
          </p:spPr>
          <p:txBody>
            <a:bodyPr lIns="34293" rIns="34293"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匿名加工</a:t>
              </a:r>
              <a:br>
                <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情報</a:t>
              </a:r>
            </a:p>
          </p:txBody>
        </p:sp>
        <p:grpSp>
          <p:nvGrpSpPr>
            <p:cNvPr id="126" name="グループ化 125"/>
            <p:cNvGrpSpPr/>
            <p:nvPr/>
          </p:nvGrpSpPr>
          <p:grpSpPr>
            <a:xfrm>
              <a:off x="3540331" y="2609710"/>
              <a:ext cx="1092689" cy="2506114"/>
              <a:chOff x="3540331" y="2609710"/>
              <a:chExt cx="1092689" cy="2506114"/>
            </a:xfrm>
          </p:grpSpPr>
          <p:cxnSp>
            <p:nvCxnSpPr>
              <p:cNvPr id="129" name="直線コネクタ 128"/>
              <p:cNvCxnSpPr/>
              <p:nvPr/>
            </p:nvCxnSpPr>
            <p:spPr>
              <a:xfrm>
                <a:off x="4530182" y="2757310"/>
                <a:ext cx="16322" cy="2324672"/>
              </a:xfrm>
              <a:prstGeom prst="line">
                <a:avLst/>
              </a:prstGeom>
              <a:noFill/>
              <a:ln w="57150" cap="flat" cmpd="sng" algn="ctr">
                <a:solidFill>
                  <a:sysClr val="windowText" lastClr="000000">
                    <a:lumMod val="65000"/>
                    <a:lumOff val="35000"/>
                  </a:sysClr>
                </a:solidFill>
                <a:prstDash val="solid"/>
              </a:ln>
              <a:effectLst/>
            </p:spPr>
          </p:cxnSp>
          <p:cxnSp>
            <p:nvCxnSpPr>
              <p:cNvPr id="130" name="直線コネクタ 129"/>
              <p:cNvCxnSpPr/>
              <p:nvPr/>
            </p:nvCxnSpPr>
            <p:spPr>
              <a:xfrm>
                <a:off x="4009037" y="2757310"/>
                <a:ext cx="16322" cy="2324672"/>
              </a:xfrm>
              <a:prstGeom prst="line">
                <a:avLst/>
              </a:prstGeom>
              <a:noFill/>
              <a:ln w="57150" cap="flat" cmpd="sng" algn="ctr">
                <a:solidFill>
                  <a:sysClr val="windowText" lastClr="000000">
                    <a:lumMod val="65000"/>
                    <a:lumOff val="35000"/>
                  </a:sysClr>
                </a:solidFill>
                <a:prstDash val="solid"/>
              </a:ln>
              <a:effectLst/>
            </p:spPr>
          </p:cxnSp>
          <p:cxnSp>
            <p:nvCxnSpPr>
              <p:cNvPr id="131" name="直線コネクタ 130"/>
              <p:cNvCxnSpPr/>
              <p:nvPr/>
            </p:nvCxnSpPr>
            <p:spPr>
              <a:xfrm>
                <a:off x="4167299" y="2757310"/>
                <a:ext cx="16322" cy="2324672"/>
              </a:xfrm>
              <a:prstGeom prst="line">
                <a:avLst/>
              </a:prstGeom>
              <a:noFill/>
              <a:ln w="57150" cap="flat" cmpd="sng" algn="ctr">
                <a:solidFill>
                  <a:sysClr val="windowText" lastClr="000000">
                    <a:lumMod val="65000"/>
                    <a:lumOff val="35000"/>
                  </a:sysClr>
                </a:solidFill>
                <a:prstDash val="solid"/>
              </a:ln>
              <a:effectLst/>
            </p:spPr>
          </p:cxnSp>
          <p:cxnSp>
            <p:nvCxnSpPr>
              <p:cNvPr id="132" name="直線コネクタ 131"/>
              <p:cNvCxnSpPr/>
              <p:nvPr/>
            </p:nvCxnSpPr>
            <p:spPr>
              <a:xfrm>
                <a:off x="4350074" y="2757310"/>
                <a:ext cx="16322" cy="2324672"/>
              </a:xfrm>
              <a:prstGeom prst="line">
                <a:avLst/>
              </a:prstGeom>
              <a:noFill/>
              <a:ln w="57150" cap="flat" cmpd="sng" algn="ctr">
                <a:solidFill>
                  <a:sysClr val="windowText" lastClr="000000">
                    <a:lumMod val="65000"/>
                    <a:lumOff val="35000"/>
                  </a:sysClr>
                </a:solidFill>
                <a:prstDash val="solid"/>
              </a:ln>
              <a:effectLst/>
            </p:spPr>
          </p:cxnSp>
          <p:cxnSp>
            <p:nvCxnSpPr>
              <p:cNvPr id="133" name="直線コネクタ 132"/>
              <p:cNvCxnSpPr/>
              <p:nvPr/>
            </p:nvCxnSpPr>
            <p:spPr>
              <a:xfrm>
                <a:off x="3830531" y="2757310"/>
                <a:ext cx="16322" cy="2324672"/>
              </a:xfrm>
              <a:prstGeom prst="line">
                <a:avLst/>
              </a:prstGeom>
              <a:noFill/>
              <a:ln w="57150" cap="flat" cmpd="sng" algn="ctr">
                <a:solidFill>
                  <a:sysClr val="windowText" lastClr="000000">
                    <a:lumMod val="65000"/>
                    <a:lumOff val="35000"/>
                  </a:sysClr>
                </a:solidFill>
                <a:prstDash val="solid"/>
              </a:ln>
              <a:effectLst/>
            </p:spPr>
          </p:cxnSp>
          <p:cxnSp>
            <p:nvCxnSpPr>
              <p:cNvPr id="134" name="直線コネクタ 133"/>
              <p:cNvCxnSpPr/>
              <p:nvPr/>
            </p:nvCxnSpPr>
            <p:spPr>
              <a:xfrm>
                <a:off x="3643496" y="2757310"/>
                <a:ext cx="16322" cy="2324672"/>
              </a:xfrm>
              <a:prstGeom prst="line">
                <a:avLst/>
              </a:prstGeom>
              <a:noFill/>
              <a:ln w="57150" cap="flat" cmpd="sng" algn="ctr">
                <a:solidFill>
                  <a:sysClr val="windowText" lastClr="000000">
                    <a:lumMod val="65000"/>
                    <a:lumOff val="35000"/>
                  </a:sysClr>
                </a:solidFill>
                <a:prstDash val="solid"/>
              </a:ln>
              <a:effectLst/>
            </p:spPr>
          </p:cxnSp>
          <p:sp>
            <p:nvSpPr>
              <p:cNvPr id="135" name="正方形/長方形 134"/>
              <p:cNvSpPr/>
              <p:nvPr/>
            </p:nvSpPr>
            <p:spPr>
              <a:xfrm>
                <a:off x="3585441" y="3090361"/>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3776808" y="30921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a:xfrm>
                <a:off x="3956916" y="30921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4109316" y="30921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290291" y="30921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正方形/長方形 139"/>
              <p:cNvSpPr/>
              <p:nvPr/>
            </p:nvSpPr>
            <p:spPr>
              <a:xfrm>
                <a:off x="3818705" y="3191384"/>
                <a:ext cx="558913" cy="770269"/>
              </a:xfrm>
              <a:prstGeom prst="rect">
                <a:avLst/>
              </a:prstGeom>
              <a:noFill/>
              <a:ln w="3175" cap="flat" cmpd="sng" algn="ctr">
                <a:noFill/>
                <a:prstDash val="solid"/>
              </a:ln>
              <a:effectLst/>
            </p:spPr>
            <p:txBody>
              <a:bodyPr vert="eaVert" rtlCol="0" anchor="ctr" anchorCtr="0"/>
              <a:lstStyle/>
              <a:p>
                <a:pPr algn="ctr" defTabSz="871057">
                  <a:defRPr/>
                </a:pPr>
                <a:r>
                  <a:rPr kumimoji="0" lang="ja-JP" altLang="en-US" sz="105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個人情報</a:t>
                </a:r>
                <a:br>
                  <a:rPr kumimoji="0" lang="en-US" altLang="ja-JP" sz="105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05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保護条例</a:t>
                </a:r>
              </a:p>
            </p:txBody>
          </p:sp>
          <p:sp>
            <p:nvSpPr>
              <p:cNvPr id="141" name="正方形/長方形 140"/>
              <p:cNvSpPr/>
              <p:nvPr/>
            </p:nvSpPr>
            <p:spPr>
              <a:xfrm>
                <a:off x="4470399" y="30921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p:cNvSpPr/>
              <p:nvPr/>
            </p:nvSpPr>
            <p:spPr>
              <a:xfrm>
                <a:off x="3592365"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142"/>
              <p:cNvSpPr/>
              <p:nvPr/>
            </p:nvSpPr>
            <p:spPr>
              <a:xfrm>
                <a:off x="3783732"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正方形/長方形 143"/>
              <p:cNvSpPr/>
              <p:nvPr/>
            </p:nvSpPr>
            <p:spPr>
              <a:xfrm>
                <a:off x="3963840"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正方形/長方形 144"/>
              <p:cNvSpPr/>
              <p:nvPr/>
            </p:nvSpPr>
            <p:spPr>
              <a:xfrm>
                <a:off x="4116240"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4297215"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4477323" y="4161310"/>
                <a:ext cx="123612" cy="95451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正方形/長方形 147"/>
              <p:cNvSpPr/>
              <p:nvPr/>
            </p:nvSpPr>
            <p:spPr>
              <a:xfrm>
                <a:off x="3631330" y="4347236"/>
                <a:ext cx="948611" cy="557124"/>
              </a:xfrm>
              <a:prstGeom prst="rect">
                <a:avLst/>
              </a:prstGeom>
              <a:noFill/>
              <a:ln w="3175" cap="flat" cmpd="sng" algn="ctr">
                <a:noFill/>
                <a:prstDash val="solid"/>
              </a:ln>
              <a:effectLst/>
            </p:spPr>
            <p:txBody>
              <a:bodyPr vert="horz" rtlCol="0" anchor="ctr" anchorCtr="0"/>
              <a:lstStyle/>
              <a:p>
                <a:pPr algn="ctr" defTabSz="871057">
                  <a:defRPr/>
                </a:pPr>
                <a:r>
                  <a:rPr kumimoji="0" lang="ja-JP" altLang="en-US" sz="13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地方公共</a:t>
                </a:r>
                <a:br>
                  <a:rPr kumimoji="0" lang="en-US" altLang="ja-JP" sz="13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3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団体等</a:t>
                </a:r>
              </a:p>
            </p:txBody>
          </p:sp>
          <p:sp>
            <p:nvSpPr>
              <p:cNvPr id="149" name="正方形/長方形 148"/>
              <p:cNvSpPr/>
              <p:nvPr/>
            </p:nvSpPr>
            <p:spPr>
              <a:xfrm>
                <a:off x="3577536"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775460"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3955460"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4110260"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4290260"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正方形/長方形 153"/>
              <p:cNvSpPr/>
              <p:nvPr/>
            </p:nvSpPr>
            <p:spPr>
              <a:xfrm>
                <a:off x="4470260" y="2609710"/>
                <a:ext cx="123612" cy="360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vert="eaVert" rtlCol="0" anchor="ctr" anchorCtr="0"/>
              <a:lstStyle/>
              <a:p>
                <a:pPr algn="ctr" defTabSz="871057">
                  <a:defRPr/>
                </a:pPr>
                <a:endParaRPr kumimoji="0" lang="ja-JP" altLang="en-US" sz="953"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正方形/長方形 154"/>
              <p:cNvSpPr/>
              <p:nvPr/>
            </p:nvSpPr>
            <p:spPr>
              <a:xfrm>
                <a:off x="3540331" y="2633949"/>
                <a:ext cx="1092689" cy="324073"/>
              </a:xfrm>
              <a:prstGeom prst="rect">
                <a:avLst/>
              </a:prstGeom>
              <a:noFill/>
              <a:ln w="3175" cap="flat" cmpd="sng" algn="ctr">
                <a:noFill/>
                <a:prstDash val="solid"/>
              </a:ln>
              <a:effectLst/>
            </p:spPr>
            <p:txBody>
              <a:bodyPr vert="horz" rtlCol="0" anchor="ctr" anchorCtr="0"/>
              <a:lstStyle/>
              <a:p>
                <a:pPr algn="ctr" defTabSz="871057">
                  <a:defRPr/>
                </a:pPr>
                <a:r>
                  <a:rPr kumimoji="0" lang="ja-JP" altLang="en-US" sz="9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各地方公共団体</a:t>
                </a:r>
              </a:p>
            </p:txBody>
          </p:sp>
        </p:grpSp>
        <p:sp>
          <p:nvSpPr>
            <p:cNvPr id="127" name="正方形/長方形 126"/>
            <p:cNvSpPr/>
            <p:nvPr/>
          </p:nvSpPr>
          <p:spPr>
            <a:xfrm>
              <a:off x="3590108" y="5827004"/>
              <a:ext cx="1003763" cy="408721"/>
            </a:xfrm>
            <a:prstGeom prst="rect">
              <a:avLst/>
            </a:prstGeom>
            <a:solidFill>
              <a:sysClr val="window" lastClr="FFFFFF"/>
            </a:solidFill>
            <a:ln w="25400" cap="flat" cmpd="sng" algn="ctr">
              <a:solidFill>
                <a:srgbClr val="B87D78"/>
              </a:solidFill>
              <a:prstDash val="solid"/>
            </a:ln>
            <a:effectLst/>
          </p:spPr>
          <p:txBody>
            <a:bodyPr lIns="0" rIns="0"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団体により</a:t>
              </a:r>
              <a:endPar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異なる</a:t>
              </a:r>
            </a:p>
          </p:txBody>
        </p:sp>
        <p:sp>
          <p:nvSpPr>
            <p:cNvPr id="128" name="正方形/長方形 127"/>
            <p:cNvSpPr/>
            <p:nvPr/>
          </p:nvSpPr>
          <p:spPr>
            <a:xfrm>
              <a:off x="3589200" y="6292860"/>
              <a:ext cx="1004400" cy="334968"/>
            </a:xfrm>
            <a:prstGeom prst="rect">
              <a:avLst/>
            </a:prstGeom>
            <a:solidFill>
              <a:sysClr val="window" lastClr="FFFFFF"/>
            </a:solidFill>
            <a:ln w="25400" cap="flat" cmpd="sng" algn="ctr">
              <a:solidFill>
                <a:srgbClr val="C0504D"/>
              </a:solidFill>
              <a:prstDash val="sysDot"/>
            </a:ln>
            <a:effectLst/>
          </p:spPr>
          <p:txBody>
            <a:bodyPr lIns="34293" rIns="34293" rtlCol="0" anchor="ctr" anchorCtr="0"/>
            <a:lstStyle/>
            <a:p>
              <a:pPr algn="ctr" defTabSz="871057">
                <a:defRPr/>
              </a:pPr>
              <a:r>
                <a:rPr kumimoji="0" lang="ja-JP" altLang="en-US"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規定なし</a:t>
              </a:r>
              <a:endParaRPr kumimoji="0" lang="en-US" altLang="ja-JP" sz="1048"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871057">
                <a:defRPr/>
              </a:pPr>
              <a:r>
                <a:rPr kumimoji="0" lang="ja-JP" altLang="en-US" sz="800" b="1" ker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（一部団体を除く）</a:t>
              </a:r>
            </a:p>
          </p:txBody>
        </p:sp>
      </p:grpSp>
      <p:sp>
        <p:nvSpPr>
          <p:cNvPr id="158" name="テキスト ボックス 157"/>
          <p:cNvSpPr txBox="1"/>
          <p:nvPr/>
        </p:nvSpPr>
        <p:spPr bwMode="auto">
          <a:xfrm>
            <a:off x="7685269" y="5974307"/>
            <a:ext cx="2940032"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rtlCol="0" anchor="t" anchorCtr="0" compatLnSpc="1">
            <a:prstTxWarp prst="textNoShape">
              <a:avLst/>
            </a:prstTxWarp>
            <a:spAutoFit/>
          </a:bodyPr>
          <a:lstStyle/>
          <a:p>
            <a:pPr algn="r" defTabSz="457200">
              <a:spcBef>
                <a:spcPts val="300"/>
              </a:spcBef>
              <a:defRPr/>
            </a:pPr>
            <a:r>
              <a:rPr kumimoji="0"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　条例による必要最小限の独自の保護措置を許容</a:t>
            </a:r>
          </a:p>
        </p:txBody>
      </p:sp>
    </p:spTree>
    <p:extLst>
      <p:ext uri="{BB962C8B-B14F-4D97-AF65-F5344CB8AC3E}">
        <p14:creationId xmlns:p14="http://schemas.microsoft.com/office/powerpoint/2010/main" val="146556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行政機関等が取り扱う個人情報の重要性</a:t>
            </a:r>
          </a:p>
        </p:txBody>
      </p:sp>
      <p:sp>
        <p:nvSpPr>
          <p:cNvPr id="17" name="正方形/長方形 16"/>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8" name="正方形/長方形 17"/>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11</a:t>
            </a:fld>
            <a:endParaRPr lang="ja-JP" altLang="en-US">
              <a:solidFill>
                <a:prstClr val="black">
                  <a:tint val="75000"/>
                </a:prstClr>
              </a:solidFill>
              <a:latin typeface="Calibri" panose="020F0502020204030204"/>
            </a:endParaRPr>
          </a:p>
        </p:txBody>
      </p:sp>
      <p:sp>
        <p:nvSpPr>
          <p:cNvPr id="21" name="正方形/長方形 20"/>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2" name="直線コネクタ 21"/>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a:extLst>
              <a:ext uri="{FF2B5EF4-FFF2-40B4-BE49-F238E27FC236}">
                <a16:creationId xmlns:a16="http://schemas.microsoft.com/office/drawing/2014/main" id="{1FC49210-CBBE-44EC-8494-28B8B24559DE}"/>
              </a:ext>
            </a:extLst>
          </p:cNvPr>
          <p:cNvSpPr txBox="1">
            <a:spLocks/>
          </p:cNvSpPr>
          <p:nvPr/>
        </p:nvSpPr>
        <p:spPr>
          <a:xfrm>
            <a:off x="1877461" y="2503024"/>
            <a:ext cx="8605227" cy="1775801"/>
          </a:xfrm>
          <a:prstGeom prst="rect">
            <a:avLst/>
          </a:prstGeom>
          <a:ln w="12700">
            <a:solidFill>
              <a:schemeClr val="tx1">
                <a:lumMod val="65000"/>
                <a:lumOff val="3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地方公共団体の業務の例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4" name="コンテンツ プレースホルダー 2">
            <a:extLst>
              <a:ext uri="{FF2B5EF4-FFF2-40B4-BE49-F238E27FC236}">
                <a16:creationId xmlns:a16="http://schemas.microsoft.com/office/drawing/2014/main" id="{147497F9-C562-484D-B46B-2C1814F7553F}"/>
              </a:ext>
            </a:extLst>
          </p:cNvPr>
          <p:cNvSpPr>
            <a:spLocks noGrp="1"/>
          </p:cNvSpPr>
          <p:nvPr>
            <p:ph idx="1"/>
          </p:nvPr>
        </p:nvSpPr>
        <p:spPr>
          <a:xfrm>
            <a:off x="1531441" y="2871472"/>
            <a:ext cx="8951246" cy="1319561"/>
          </a:xfrm>
        </p:spPr>
        <p:txBody>
          <a:bodyPr>
            <a:noAutofit/>
          </a:bodyPr>
          <a:lstStyle/>
          <a:p>
            <a:pPr marL="433800" lvl="1"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rPr>
              <a:t>住民基本台帳、印鑑登録、住登外管理、戸籍、就学、選挙人名簿管理、</a:t>
            </a:r>
            <a:endParaRPr lang="en-US" altLang="ja-JP" sz="1800">
              <a:solidFill>
                <a:schemeClr val="tx1">
                  <a:lumMod val="85000"/>
                  <a:lumOff val="15000"/>
                </a:schemeClr>
              </a:solidFill>
              <a:latin typeface="Meiryo UI" panose="020B0604030504040204" pitchFamily="50" charset="-128"/>
            </a:endParaRPr>
          </a:p>
          <a:p>
            <a:pPr marL="433800" lvl="1"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rPr>
              <a:t>固定資産税、個人住民税、法人住民税、軽自動車税、収滞納管理</a:t>
            </a:r>
            <a:endParaRPr lang="en-US" altLang="ja-JP" sz="1800">
              <a:solidFill>
                <a:schemeClr val="tx1">
                  <a:lumMod val="85000"/>
                  <a:lumOff val="15000"/>
                </a:schemeClr>
              </a:solidFill>
              <a:latin typeface="Meiryo UI" panose="020B0604030504040204" pitchFamily="50" charset="-128"/>
            </a:endParaRPr>
          </a:p>
          <a:p>
            <a:pPr marL="433800" lvl="1"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rPr>
              <a:t>国民健康保険、国民年金、介護保険、後期高齢者医療、健康管理</a:t>
            </a:r>
            <a:endParaRPr lang="en-US" altLang="ja-JP" sz="1800">
              <a:solidFill>
                <a:schemeClr val="tx1">
                  <a:lumMod val="85000"/>
                  <a:lumOff val="15000"/>
                </a:schemeClr>
              </a:solidFill>
              <a:latin typeface="Meiryo UI" panose="020B0604030504040204" pitchFamily="50" charset="-128"/>
            </a:endParaRPr>
          </a:p>
          <a:p>
            <a:pPr marL="433800" lvl="1"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rPr>
              <a:t>児童手当、生活保護、障害者福祉、財務会計、人事給与、文書管理、こども子育て支援</a:t>
            </a:r>
            <a:endParaRPr lang="en-US" altLang="ja-JP" sz="1800">
              <a:solidFill>
                <a:schemeClr val="tx1">
                  <a:lumMod val="85000"/>
                  <a:lumOff val="15000"/>
                </a:schemeClr>
              </a:solidFill>
              <a:latin typeface="Meiryo UI" panose="020B0604030504040204" pitchFamily="50" charset="-128"/>
            </a:endParaRPr>
          </a:p>
        </p:txBody>
      </p:sp>
      <p:sp>
        <p:nvSpPr>
          <p:cNvPr id="26" name="テキスト ボックス 25">
            <a:extLst>
              <a:ext uri="{FF2B5EF4-FFF2-40B4-BE49-F238E27FC236}">
                <a16:creationId xmlns:a16="http://schemas.microsoft.com/office/drawing/2014/main" id="{7C5F1738-C6FE-4B5B-A48B-40086A1C5DF3}"/>
              </a:ext>
            </a:extLst>
          </p:cNvPr>
          <p:cNvSpPr txBox="1"/>
          <p:nvPr/>
        </p:nvSpPr>
        <p:spPr>
          <a:xfrm>
            <a:off x="6830819" y="4274946"/>
            <a:ext cx="3834090" cy="261610"/>
          </a:xfrm>
          <a:prstGeom prst="rect">
            <a:avLst/>
          </a:prstGeom>
          <a:noFill/>
        </p:spPr>
        <p:txBody>
          <a:bodyPr wrap="square" rtlCol="0">
            <a:spAutoFit/>
          </a:bodyPr>
          <a:lstStyle/>
          <a:p>
            <a:pPr defTabSz="457200"/>
            <a:r>
              <a:rPr kumimoji="0" lang="ja-JP" altLang="en-US" sz="1100">
                <a:solidFill>
                  <a:prstClr val="black">
                    <a:lumMod val="85000"/>
                    <a:lumOff val="15000"/>
                  </a:prstClr>
                </a:solidFill>
                <a:latin typeface="Meiryo UI" panose="020B0604030504040204" pitchFamily="50" charset="-128"/>
                <a:ea typeface="Meiryo UI" panose="020B0604030504040204" pitchFamily="50" charset="-128"/>
              </a:rPr>
              <a:t>総務省「地域情報プラットフォーム　標準レイアウト仕様」より引用</a:t>
            </a:r>
            <a:endParaRPr lang="ja-JP" altLang="en-US" sz="11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id="{8EABBE65-EDD3-4F88-BE33-3F6BD176A92A}"/>
              </a:ext>
            </a:extLst>
          </p:cNvPr>
          <p:cNvSpPr txBox="1">
            <a:spLocks/>
          </p:cNvSpPr>
          <p:nvPr/>
        </p:nvSpPr>
        <p:spPr>
          <a:xfrm>
            <a:off x="1877461" y="4580731"/>
            <a:ext cx="8605227" cy="1319561"/>
          </a:xfrm>
          <a:prstGeom prst="rect">
            <a:avLst/>
          </a:prstGeom>
          <a:ln w="12700">
            <a:solidFill>
              <a:schemeClr val="tx1">
                <a:lumMod val="65000"/>
                <a:lumOff val="3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国の業務の例</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83F5F48-64E3-4B35-90CE-345D2C80A06E}"/>
              </a:ext>
            </a:extLst>
          </p:cNvPr>
          <p:cNvSpPr txBox="1"/>
          <p:nvPr/>
        </p:nvSpPr>
        <p:spPr>
          <a:xfrm>
            <a:off x="1800023" y="1463041"/>
            <a:ext cx="8951246" cy="923330"/>
          </a:xfrm>
          <a:prstGeom prst="rect">
            <a:avLst/>
          </a:prstGeom>
          <a:noFill/>
        </p:spPr>
        <p:txBody>
          <a:bodyPr wrap="square" rtlCol="0">
            <a:spAutoFit/>
          </a:bodyPr>
          <a:lstStyle/>
          <a:p>
            <a:pPr defTabSz="457200"/>
            <a:r>
              <a:rPr lang="ja-JP" altLang="en-US">
                <a:solidFill>
                  <a:prstClr val="black"/>
                </a:solidFill>
                <a:latin typeface="Meiryo UI" panose="020B0604030504040204" pitchFamily="50" charset="-128"/>
                <a:ea typeface="Meiryo UI" panose="020B0604030504040204" pitchFamily="50" charset="-128"/>
              </a:rPr>
              <a:t>国や地方公共団体は民間事業者と異なり、法令等により本人の意思にかかわらず個人情報等を取り扱う権限を有し、また、その業務の性質上多くの国民や住民の情報を取り扱うことがあり得る。</a:t>
            </a:r>
            <a:endParaRPr lang="en-US" altLang="ja-JP">
              <a:solidFill>
                <a:prstClr val="black"/>
              </a:solidFill>
              <a:latin typeface="Meiryo UI" panose="020B0604030504040204" pitchFamily="50" charset="-128"/>
              <a:ea typeface="Meiryo UI" panose="020B0604030504040204" pitchFamily="50" charset="-128"/>
            </a:endParaRPr>
          </a:p>
          <a:p>
            <a:pPr defTabSz="457200"/>
            <a:r>
              <a:rPr lang="ja-JP" altLang="en-US">
                <a:solidFill>
                  <a:prstClr val="black"/>
                </a:solidFill>
                <a:latin typeface="Meiryo UI" panose="020B0604030504040204" pitchFamily="50" charset="-128"/>
                <a:ea typeface="Meiryo UI" panose="020B0604030504040204" pitchFamily="50" charset="-128"/>
              </a:rPr>
              <a:t>透明性や信頼性の確保の観点からも、適正に個人情報が取り扱われることが重要。</a:t>
            </a:r>
            <a:endParaRPr lang="en-US" altLang="ja-JP">
              <a:solidFill>
                <a:prstClr val="black"/>
              </a:solidFill>
              <a:latin typeface="Meiryo UI" panose="020B0604030504040204" pitchFamily="50" charset="-128"/>
              <a:ea typeface="Meiryo UI" panose="020B0604030504040204" pitchFamily="50" charset="-128"/>
            </a:endParaRPr>
          </a:p>
        </p:txBody>
      </p:sp>
      <p:sp>
        <p:nvSpPr>
          <p:cNvPr id="27" name="コンテンツ プレースホルダー 2">
            <a:extLst>
              <a:ext uri="{FF2B5EF4-FFF2-40B4-BE49-F238E27FC236}">
                <a16:creationId xmlns:a16="http://schemas.microsoft.com/office/drawing/2014/main" id="{B2EFB8EC-B51C-4935-AE53-9419AC515626}"/>
              </a:ext>
            </a:extLst>
          </p:cNvPr>
          <p:cNvSpPr txBox="1">
            <a:spLocks/>
          </p:cNvSpPr>
          <p:nvPr/>
        </p:nvSpPr>
        <p:spPr>
          <a:xfrm>
            <a:off x="1589598" y="4998608"/>
            <a:ext cx="8605226" cy="617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lvl="1" indent="0">
              <a:buClr>
                <a:prstClr val="black">
                  <a:lumMod val="65000"/>
                  <a:lumOff val="35000"/>
                </a:prstClr>
              </a:buClr>
              <a:buNone/>
            </a:pPr>
            <a:r>
              <a:rPr lang="ja-JP" altLang="en-US" sz="1800">
                <a:solidFill>
                  <a:prstClr val="black">
                    <a:lumMod val="85000"/>
                    <a:lumOff val="15000"/>
                  </a:prstClr>
                </a:solidFill>
                <a:latin typeface="Meiryo UI" panose="020B0604030504040204" pitchFamily="50" charset="-128"/>
              </a:rPr>
              <a:t>各種国家試験、雇用保険、厚生年金、恩給、所得税、相続税　　等</a:t>
            </a:r>
            <a:endParaRPr lang="en-US" altLang="ja-JP" sz="1800">
              <a:solidFill>
                <a:prstClr val="black">
                  <a:lumMod val="85000"/>
                  <a:lumOff val="15000"/>
                </a:prstClr>
              </a:solidFill>
              <a:latin typeface="Meiryo UI" panose="020B0604030504040204" pitchFamily="50" charset="-128"/>
            </a:endParaRPr>
          </a:p>
        </p:txBody>
      </p:sp>
    </p:spTree>
    <p:extLst>
      <p:ext uri="{BB962C8B-B14F-4D97-AF65-F5344CB8AC3E}">
        <p14:creationId xmlns:p14="http://schemas.microsoft.com/office/powerpoint/2010/main" val="415434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「行政機関等」とは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3" name="コンテンツ プレースホルダー 2"/>
          <p:cNvSpPr>
            <a:spLocks noGrp="1"/>
          </p:cNvSpPr>
          <p:nvPr>
            <p:ph idx="1"/>
          </p:nvPr>
        </p:nvSpPr>
        <p:spPr>
          <a:xfrm>
            <a:off x="2003552" y="2934393"/>
            <a:ext cx="8413065" cy="3208712"/>
          </a:xfrm>
          <a:ln w="12700">
            <a:solidFill>
              <a:schemeClr val="tx1">
                <a:lumMod val="65000"/>
                <a:lumOff val="35000"/>
              </a:schemeClr>
            </a:solidFill>
          </a:ln>
        </p:spPr>
        <p:txBody>
          <a:bodyPr>
            <a:normAutofit/>
          </a:bodyPr>
          <a:lstStyle/>
          <a:p>
            <a:pPr marL="433800" indent="-457200">
              <a:lnSpc>
                <a:spcPct val="150000"/>
              </a:lnSpc>
              <a:spcBef>
                <a:spcPts val="1200"/>
              </a:spcBef>
              <a:buClr>
                <a:schemeClr val="tx1">
                  <a:lumMod val="65000"/>
                  <a:lumOff val="35000"/>
                </a:schemeClr>
              </a:buClr>
              <a:buFont typeface="Wingdings" panose="05000000000000000000" pitchFamily="2" charset="2"/>
              <a:buChar char="l"/>
            </a:pPr>
            <a:r>
              <a:rPr lang="ja-JP" altLang="en-US" sz="1800">
                <a:solidFill>
                  <a:schemeClr val="tx1">
                    <a:lumMod val="65000"/>
                    <a:lumOff val="35000"/>
                  </a:schemeClr>
                </a:solidFill>
                <a:latin typeface="Meiryo UI" panose="020B0604030504040204" pitchFamily="50" charset="-128"/>
              </a:rPr>
              <a:t>「行政機関等」は、次に掲げる機関をいう。（法第２条第</a:t>
            </a:r>
            <a:r>
              <a:rPr lang="en-US" altLang="ja-JP" sz="1800">
                <a:solidFill>
                  <a:schemeClr val="tx1">
                    <a:lumMod val="65000"/>
                    <a:lumOff val="35000"/>
                  </a:schemeClr>
                </a:solidFill>
                <a:latin typeface="Meiryo UI" panose="020B0604030504040204" pitchFamily="50" charset="-128"/>
              </a:rPr>
              <a:t>11</a:t>
            </a:r>
            <a:r>
              <a:rPr lang="ja-JP" altLang="en-US" sz="1800">
                <a:solidFill>
                  <a:schemeClr val="tx1">
                    <a:lumMod val="65000"/>
                    <a:lumOff val="35000"/>
                  </a:schemeClr>
                </a:solidFill>
                <a:latin typeface="Meiryo UI" panose="020B0604030504040204" pitchFamily="50" charset="-128"/>
              </a:rPr>
              <a:t>項）</a:t>
            </a:r>
            <a:endParaRPr lang="en-US" altLang="ja-JP" sz="1800">
              <a:solidFill>
                <a:schemeClr val="tx1">
                  <a:lumMod val="65000"/>
                  <a:lumOff val="35000"/>
                </a:schemeClr>
              </a:solidFill>
              <a:latin typeface="Meiryo UI" panose="020B0604030504040204" pitchFamily="50" charset="-128"/>
            </a:endParaRPr>
          </a:p>
          <a:p>
            <a:pPr marL="468000" indent="0">
              <a:buClr>
                <a:schemeClr val="tx1">
                  <a:lumMod val="65000"/>
                  <a:lumOff val="35000"/>
                </a:schemeClr>
              </a:buClr>
              <a:buNone/>
            </a:pPr>
            <a:r>
              <a:rPr lang="en-US" altLang="ja-JP" sz="1800">
                <a:solidFill>
                  <a:schemeClr val="tx1">
                    <a:lumMod val="65000"/>
                    <a:lumOff val="35000"/>
                  </a:schemeClr>
                </a:solidFill>
                <a:latin typeface="Meiryo UI" panose="020B0604030504040204" pitchFamily="50" charset="-128"/>
              </a:rPr>
              <a:t>1. </a:t>
            </a:r>
            <a:r>
              <a:rPr lang="ja-JP" altLang="en-US" sz="1800">
                <a:solidFill>
                  <a:schemeClr val="tx1">
                    <a:lumMod val="65000"/>
                    <a:lumOff val="35000"/>
                  </a:schemeClr>
                </a:solidFill>
                <a:latin typeface="Meiryo UI" panose="020B0604030504040204" pitchFamily="50" charset="-128"/>
              </a:rPr>
              <a:t>行政機関（法第２条第８項）</a:t>
            </a:r>
            <a:endParaRPr lang="en-US" altLang="ja-JP" sz="1800">
              <a:solidFill>
                <a:schemeClr val="tx1">
                  <a:lumMod val="65000"/>
                  <a:lumOff val="35000"/>
                </a:schemeClr>
              </a:solidFill>
              <a:latin typeface="Meiryo UI" panose="020B0604030504040204" pitchFamily="50" charset="-128"/>
            </a:endParaRPr>
          </a:p>
          <a:p>
            <a:pPr marL="468000" indent="0">
              <a:buClr>
                <a:schemeClr val="tx1">
                  <a:lumMod val="65000"/>
                  <a:lumOff val="35000"/>
                </a:schemeClr>
              </a:buClr>
              <a:buNone/>
            </a:pPr>
            <a:r>
              <a:rPr lang="en-US" altLang="ja-JP" sz="1800">
                <a:solidFill>
                  <a:schemeClr val="tx1">
                    <a:lumMod val="65000"/>
                    <a:lumOff val="35000"/>
                  </a:schemeClr>
                </a:solidFill>
                <a:latin typeface="Meiryo UI" panose="020B0604030504040204" pitchFamily="50" charset="-128"/>
              </a:rPr>
              <a:t>2. </a:t>
            </a:r>
            <a:r>
              <a:rPr lang="ja-JP" altLang="en-US" sz="1800">
                <a:solidFill>
                  <a:schemeClr val="tx1">
                    <a:lumMod val="65000"/>
                    <a:lumOff val="35000"/>
                  </a:schemeClr>
                </a:solidFill>
                <a:latin typeface="Meiryo UI" panose="020B0604030504040204" pitchFamily="50" charset="-128"/>
              </a:rPr>
              <a:t>独立行政法人等（法第２条第９項・第</a:t>
            </a:r>
            <a:r>
              <a:rPr lang="en-US" altLang="ja-JP" sz="1800">
                <a:solidFill>
                  <a:schemeClr val="tx1">
                    <a:lumMod val="65000"/>
                    <a:lumOff val="35000"/>
                  </a:schemeClr>
                </a:solidFill>
                <a:latin typeface="Meiryo UI" panose="020B0604030504040204" pitchFamily="50" charset="-128"/>
              </a:rPr>
              <a:t>11</a:t>
            </a:r>
            <a:r>
              <a:rPr lang="ja-JP" altLang="en-US" sz="1800">
                <a:solidFill>
                  <a:schemeClr val="tx1">
                    <a:lumMod val="65000"/>
                    <a:lumOff val="35000"/>
                  </a:schemeClr>
                </a:solidFill>
                <a:latin typeface="Meiryo UI" panose="020B0604030504040204" pitchFamily="50" charset="-128"/>
              </a:rPr>
              <a:t>項第３号）</a:t>
            </a:r>
            <a:endParaRPr lang="en-US" altLang="ja-JP" sz="1800">
              <a:solidFill>
                <a:schemeClr val="tx1">
                  <a:lumMod val="65000"/>
                  <a:lumOff val="35000"/>
                </a:schemeClr>
              </a:solidFill>
              <a:latin typeface="Meiryo UI" panose="020B0604030504040204" pitchFamily="50" charset="-128"/>
            </a:endParaRPr>
          </a:p>
          <a:p>
            <a:pPr marL="468000" indent="0">
              <a:spcBef>
                <a:spcPts val="0"/>
              </a:spcBef>
              <a:buClr>
                <a:schemeClr val="tx1">
                  <a:lumMod val="65000"/>
                  <a:lumOff val="35000"/>
                </a:schemeClr>
              </a:buClr>
              <a:buNone/>
            </a:pPr>
            <a:r>
              <a:rPr lang="ja-JP" altLang="en-US" sz="1800">
                <a:solidFill>
                  <a:schemeClr val="tx1">
                    <a:lumMod val="65000"/>
                    <a:lumOff val="35000"/>
                  </a:schemeClr>
                </a:solidFill>
                <a:latin typeface="Meiryo UI" panose="020B0604030504040204" pitchFamily="50" charset="-128"/>
              </a:rPr>
              <a:t>　</a:t>
            </a:r>
            <a:r>
              <a:rPr lang="ja-JP" altLang="en-US" sz="1600">
                <a:solidFill>
                  <a:schemeClr val="tx1">
                    <a:lumMod val="65000"/>
                    <a:lumOff val="35000"/>
                  </a:schemeClr>
                </a:solidFill>
                <a:latin typeface="Meiryo UI" panose="020B0604030504040204" pitchFamily="50" charset="-128"/>
              </a:rPr>
              <a:t>　ただし、法別表第二に掲げる法人を除く</a:t>
            </a:r>
            <a:r>
              <a:rPr lang="ja-JP" altLang="en-US" sz="1800">
                <a:solidFill>
                  <a:schemeClr val="tx1">
                    <a:lumMod val="65000"/>
                    <a:lumOff val="35000"/>
                  </a:schemeClr>
                </a:solidFill>
                <a:latin typeface="Meiryo UI" panose="020B0604030504040204" pitchFamily="50" charset="-128"/>
              </a:rPr>
              <a:t>。</a:t>
            </a:r>
            <a:endParaRPr lang="en-US" altLang="ja-JP" sz="1800">
              <a:solidFill>
                <a:schemeClr val="tx1">
                  <a:lumMod val="65000"/>
                  <a:lumOff val="35000"/>
                </a:schemeClr>
              </a:solidFill>
              <a:latin typeface="Meiryo UI" panose="020B0604030504040204" pitchFamily="50" charset="-128"/>
            </a:endParaRPr>
          </a:p>
          <a:p>
            <a:pPr marL="468000" indent="0">
              <a:buClr>
                <a:schemeClr val="tx1">
                  <a:lumMod val="65000"/>
                  <a:lumOff val="35000"/>
                </a:schemeClr>
              </a:buClr>
              <a:buNone/>
            </a:pPr>
            <a:r>
              <a:rPr lang="en-US" altLang="ja-JP" sz="1800">
                <a:solidFill>
                  <a:schemeClr val="tx1">
                    <a:lumMod val="65000"/>
                    <a:lumOff val="35000"/>
                  </a:schemeClr>
                </a:solidFill>
                <a:latin typeface="Meiryo UI" panose="020B0604030504040204" pitchFamily="50" charset="-128"/>
              </a:rPr>
              <a:t>3. </a:t>
            </a:r>
            <a:r>
              <a:rPr lang="ja-JP" altLang="en-US" sz="1800">
                <a:solidFill>
                  <a:schemeClr val="tx1">
                    <a:lumMod val="65000"/>
                    <a:lumOff val="35000"/>
                  </a:schemeClr>
                </a:solidFill>
                <a:latin typeface="Meiryo UI" panose="020B0604030504040204" pitchFamily="50" charset="-128"/>
              </a:rPr>
              <a:t>地方公共団体の機関（法第２条第</a:t>
            </a:r>
            <a:r>
              <a:rPr lang="en-US" altLang="ja-JP" sz="1800">
                <a:solidFill>
                  <a:schemeClr val="tx1">
                    <a:lumMod val="65000"/>
                    <a:lumOff val="35000"/>
                  </a:schemeClr>
                </a:solidFill>
                <a:latin typeface="Meiryo UI" panose="020B0604030504040204" pitchFamily="50" charset="-128"/>
              </a:rPr>
              <a:t>11</a:t>
            </a:r>
            <a:r>
              <a:rPr lang="ja-JP" altLang="en-US" sz="1800">
                <a:solidFill>
                  <a:schemeClr val="tx1">
                    <a:lumMod val="65000"/>
                    <a:lumOff val="35000"/>
                  </a:schemeClr>
                </a:solidFill>
                <a:latin typeface="Meiryo UI" panose="020B0604030504040204" pitchFamily="50" charset="-128"/>
              </a:rPr>
              <a:t>項第２号）</a:t>
            </a:r>
            <a:endParaRPr lang="en-US" altLang="ja-JP" sz="1800">
              <a:solidFill>
                <a:schemeClr val="tx1">
                  <a:lumMod val="65000"/>
                  <a:lumOff val="35000"/>
                </a:schemeClr>
              </a:solidFill>
              <a:latin typeface="Meiryo UI" panose="020B0604030504040204" pitchFamily="50" charset="-128"/>
            </a:endParaRPr>
          </a:p>
          <a:p>
            <a:pPr marL="468000" indent="0">
              <a:spcBef>
                <a:spcPts val="0"/>
              </a:spcBef>
              <a:buClr>
                <a:schemeClr val="tx1">
                  <a:lumMod val="65000"/>
                  <a:lumOff val="35000"/>
                </a:schemeClr>
              </a:buClr>
              <a:buNone/>
            </a:pPr>
            <a:r>
              <a:rPr lang="ja-JP" altLang="en-US" sz="1600">
                <a:solidFill>
                  <a:schemeClr val="tx1">
                    <a:lumMod val="65000"/>
                    <a:lumOff val="35000"/>
                  </a:schemeClr>
                </a:solidFill>
                <a:latin typeface="Meiryo UI" panose="020B0604030504040204" pitchFamily="50" charset="-128"/>
              </a:rPr>
              <a:t>　　ただし、議会を除く。 </a:t>
            </a:r>
            <a:endParaRPr lang="en-US" altLang="ja-JP" sz="1600">
              <a:solidFill>
                <a:schemeClr val="tx1">
                  <a:lumMod val="65000"/>
                  <a:lumOff val="35000"/>
                </a:schemeClr>
              </a:solidFill>
              <a:latin typeface="Meiryo UI" panose="020B0604030504040204" pitchFamily="50" charset="-128"/>
            </a:endParaRPr>
          </a:p>
          <a:p>
            <a:pPr marL="468000" indent="0">
              <a:buClr>
                <a:schemeClr val="tx1">
                  <a:lumMod val="65000"/>
                  <a:lumOff val="35000"/>
                </a:schemeClr>
              </a:buClr>
              <a:buNone/>
            </a:pPr>
            <a:r>
              <a:rPr lang="en-US" altLang="ja-JP" sz="1800">
                <a:solidFill>
                  <a:schemeClr val="tx1">
                    <a:lumMod val="65000"/>
                    <a:lumOff val="35000"/>
                  </a:schemeClr>
                </a:solidFill>
                <a:latin typeface="Meiryo UI" panose="020B0604030504040204" pitchFamily="50" charset="-128"/>
              </a:rPr>
              <a:t>4. </a:t>
            </a:r>
            <a:r>
              <a:rPr lang="ja-JP" altLang="en-US" sz="1800">
                <a:solidFill>
                  <a:schemeClr val="tx1">
                    <a:lumMod val="65000"/>
                    <a:lumOff val="35000"/>
                  </a:schemeClr>
                </a:solidFill>
                <a:latin typeface="Meiryo UI" panose="020B0604030504040204" pitchFamily="50" charset="-128"/>
              </a:rPr>
              <a:t>地方独立行政法人（法第２条第</a:t>
            </a:r>
            <a:r>
              <a:rPr lang="en-US" altLang="ja-JP" sz="1800">
                <a:solidFill>
                  <a:schemeClr val="tx1">
                    <a:lumMod val="65000"/>
                    <a:lumOff val="35000"/>
                  </a:schemeClr>
                </a:solidFill>
                <a:latin typeface="Meiryo UI" panose="020B0604030504040204" pitchFamily="50" charset="-128"/>
              </a:rPr>
              <a:t>10</a:t>
            </a:r>
            <a:r>
              <a:rPr lang="ja-JP" altLang="en-US" sz="1800">
                <a:solidFill>
                  <a:schemeClr val="tx1">
                    <a:lumMod val="65000"/>
                    <a:lumOff val="35000"/>
                  </a:schemeClr>
                </a:solidFill>
                <a:latin typeface="Meiryo UI" panose="020B0604030504040204" pitchFamily="50" charset="-128"/>
              </a:rPr>
              <a:t>項・第</a:t>
            </a:r>
            <a:r>
              <a:rPr lang="en-US" altLang="ja-JP" sz="1800">
                <a:solidFill>
                  <a:schemeClr val="tx1">
                    <a:lumMod val="65000"/>
                    <a:lumOff val="35000"/>
                  </a:schemeClr>
                </a:solidFill>
                <a:latin typeface="Meiryo UI" panose="020B0604030504040204" pitchFamily="50" charset="-128"/>
              </a:rPr>
              <a:t>11</a:t>
            </a:r>
            <a:r>
              <a:rPr lang="ja-JP" altLang="en-US" sz="1800">
                <a:solidFill>
                  <a:schemeClr val="tx1">
                    <a:lumMod val="65000"/>
                    <a:lumOff val="35000"/>
                  </a:schemeClr>
                </a:solidFill>
                <a:latin typeface="Meiryo UI" panose="020B0604030504040204" pitchFamily="50" charset="-128"/>
              </a:rPr>
              <a:t>項第４号）</a:t>
            </a:r>
            <a:endParaRPr lang="en-US" altLang="ja-JP" sz="1800">
              <a:solidFill>
                <a:schemeClr val="tx1">
                  <a:lumMod val="65000"/>
                  <a:lumOff val="35000"/>
                </a:schemeClr>
              </a:solidFill>
              <a:latin typeface="Meiryo UI" panose="020B0604030504040204" pitchFamily="50" charset="-128"/>
            </a:endParaRPr>
          </a:p>
          <a:p>
            <a:pPr marL="715963" indent="-7938">
              <a:spcBef>
                <a:spcPts val="0"/>
              </a:spcBef>
              <a:buClr>
                <a:schemeClr val="tx1">
                  <a:lumMod val="65000"/>
                  <a:lumOff val="35000"/>
                </a:schemeClr>
              </a:buClr>
              <a:buNone/>
            </a:pPr>
            <a:r>
              <a:rPr lang="ja-JP" altLang="en-US" sz="1600">
                <a:solidFill>
                  <a:schemeClr val="tx1">
                    <a:lumMod val="65000"/>
                    <a:lumOff val="35000"/>
                  </a:schemeClr>
                </a:solidFill>
                <a:latin typeface="Meiryo UI" panose="020B0604030504040204" pitchFamily="50" charset="-128"/>
              </a:rPr>
              <a:t> ただし、試験研究等を主たる目的とするもの又は大学等の設置及び管理若しくは病院事業の経営を目的とするものを除く。</a:t>
            </a:r>
            <a:endParaRPr lang="en-US" altLang="ja-JP" sz="1600">
              <a:solidFill>
                <a:schemeClr val="tx1">
                  <a:lumMod val="65000"/>
                  <a:lumOff val="35000"/>
                </a:schemeClr>
              </a:solidFill>
              <a:latin typeface="Meiryo UI" panose="020B0604030504040204" pitchFamily="50" charset="-128"/>
            </a:endParaRPr>
          </a:p>
        </p:txBody>
      </p:sp>
      <p:sp>
        <p:nvSpPr>
          <p:cNvPr id="14" name="コンテンツ プレースホルダー 2"/>
          <p:cNvSpPr txBox="1">
            <a:spLocks/>
          </p:cNvSpPr>
          <p:nvPr/>
        </p:nvSpPr>
        <p:spPr>
          <a:xfrm>
            <a:off x="2003553" y="1597378"/>
            <a:ext cx="8543925" cy="1278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lnSpc>
                <a:spcPct val="100000"/>
              </a:lnSpc>
              <a:buClr>
                <a:prstClr val="black">
                  <a:lumMod val="65000"/>
                  <a:lumOff val="35000"/>
                </a:prstClr>
              </a:buClr>
              <a:buFont typeface="Wingdings" panose="05000000000000000000" pitchFamily="2" charset="2"/>
              <a:buChar char="Ø"/>
            </a:pPr>
            <a:r>
              <a:rPr lang="ja-JP" altLang="en-US" sz="1800" b="1" u="sng">
                <a:solidFill>
                  <a:prstClr val="black">
                    <a:lumMod val="65000"/>
                    <a:lumOff val="35000"/>
                  </a:prstClr>
                </a:solidFill>
                <a:latin typeface="Meiryo UI" panose="020B0604030504040204" pitchFamily="50" charset="-128"/>
                <a:ea typeface="Meiryo UI" panose="020B0604030504040204" pitchFamily="50" charset="-128"/>
              </a:rPr>
              <a:t>法第５章の規律は以下の「行政機関等」に適用される</a:t>
            </a:r>
            <a:r>
              <a:rPr lang="ja-JP" altLang="en-US" sz="1800" b="1">
                <a:solidFill>
                  <a:prstClr val="black">
                    <a:lumMod val="65000"/>
                    <a:lumOff val="35000"/>
                  </a:prstClr>
                </a:solidFill>
                <a:latin typeface="Meiryo UI" panose="020B0604030504040204" pitchFamily="50" charset="-128"/>
                <a:ea typeface="Meiryo UI" panose="020B0604030504040204" pitchFamily="50" charset="-128"/>
              </a:rPr>
              <a:t>。職員は、法第５章の各規定に従って個人情報を取り扱う必要がある。</a:t>
            </a:r>
            <a:endParaRPr lang="en-US" altLang="ja-JP" sz="1800" b="1">
              <a:solidFill>
                <a:prstClr val="black">
                  <a:lumMod val="65000"/>
                  <a:lumOff val="3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Ø"/>
            </a:pPr>
            <a:r>
              <a:rPr lang="ja-JP" altLang="en-US" sz="1800" b="1">
                <a:solidFill>
                  <a:prstClr val="black">
                    <a:lumMod val="65000"/>
                    <a:lumOff val="35000"/>
                  </a:prstClr>
                </a:solidFill>
                <a:latin typeface="Meiryo UI" panose="020B0604030504040204" pitchFamily="50" charset="-128"/>
                <a:ea typeface="Meiryo UI" panose="020B0604030504040204" pitchFamily="50" charset="-128"/>
              </a:rPr>
              <a:t>議会には原則として個人情報保護法の適用はない。</a:t>
            </a:r>
          </a:p>
        </p:txBody>
      </p:sp>
    </p:spTree>
    <p:extLst>
      <p:ext uri="{BB962C8B-B14F-4D97-AF65-F5344CB8AC3E}">
        <p14:creationId xmlns:p14="http://schemas.microsoft.com/office/powerpoint/2010/main" val="22473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公的部門（第５章）の規律の適用対象</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8354269" y="6424992"/>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13</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9" name="コンテンツ プレースホルダー 8"/>
          <p:cNvGraphicFramePr>
            <a:graphicFrameLocks noGrp="1"/>
          </p:cNvGraphicFramePr>
          <p:nvPr>
            <p:ph idx="1"/>
          </p:nvPr>
        </p:nvGraphicFramePr>
        <p:xfrm>
          <a:off x="1824035" y="1454163"/>
          <a:ext cx="8543930" cy="4206240"/>
        </p:xfrm>
        <a:graphic>
          <a:graphicData uri="http://schemas.openxmlformats.org/drawingml/2006/table">
            <a:tbl>
              <a:tblPr firstRow="1" bandRow="1">
                <a:tableStyleId>{D7AC3CCA-C797-4891-BE02-D94E43425B78}</a:tableStyleId>
              </a:tblPr>
              <a:tblGrid>
                <a:gridCol w="208280">
                  <a:extLst>
                    <a:ext uri="{9D8B030D-6E8A-4147-A177-3AD203B41FA5}">
                      <a16:colId xmlns:a16="http://schemas.microsoft.com/office/drawing/2014/main" val="2647759499"/>
                    </a:ext>
                  </a:extLst>
                </a:gridCol>
                <a:gridCol w="1667130">
                  <a:extLst>
                    <a:ext uri="{9D8B030D-6E8A-4147-A177-3AD203B41FA5}">
                      <a16:colId xmlns:a16="http://schemas.microsoft.com/office/drawing/2014/main" val="1625844955"/>
                    </a:ext>
                  </a:extLst>
                </a:gridCol>
                <a:gridCol w="1667130">
                  <a:extLst>
                    <a:ext uri="{9D8B030D-6E8A-4147-A177-3AD203B41FA5}">
                      <a16:colId xmlns:a16="http://schemas.microsoft.com/office/drawing/2014/main" val="591513648"/>
                    </a:ext>
                  </a:extLst>
                </a:gridCol>
                <a:gridCol w="1667130">
                  <a:extLst>
                    <a:ext uri="{9D8B030D-6E8A-4147-A177-3AD203B41FA5}">
                      <a16:colId xmlns:a16="http://schemas.microsoft.com/office/drawing/2014/main" val="3935150410"/>
                    </a:ext>
                  </a:extLst>
                </a:gridCol>
                <a:gridCol w="1667130">
                  <a:extLst>
                    <a:ext uri="{9D8B030D-6E8A-4147-A177-3AD203B41FA5}">
                      <a16:colId xmlns:a16="http://schemas.microsoft.com/office/drawing/2014/main" val="341921789"/>
                    </a:ext>
                  </a:extLst>
                </a:gridCol>
                <a:gridCol w="1667130">
                  <a:extLst>
                    <a:ext uri="{9D8B030D-6E8A-4147-A177-3AD203B41FA5}">
                      <a16:colId xmlns:a16="http://schemas.microsoft.com/office/drawing/2014/main" val="112579762"/>
                    </a:ext>
                  </a:extLst>
                </a:gridCol>
              </a:tblGrid>
              <a:tr h="370840">
                <a:tc gridSpan="2">
                  <a:txBody>
                    <a:bodyPr/>
                    <a:lstStyle/>
                    <a:p>
                      <a:endPar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個人情報等の取扱い等に関する規律</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個人情報ファイル簿に関する規律</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開示・訂正・利用停止等に関する規律</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匿名加工情報に関する規律</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2155148"/>
                  </a:ext>
                </a:extLst>
              </a:tr>
              <a:tr h="370840">
                <a:tc gridSpan="2">
                  <a:txBody>
                    <a:bodyPr/>
                    <a:lstStyle/>
                    <a:p>
                      <a:r>
                        <a:rPr kumimoji="1" lang="ja-JP" altLang="en-US" sz="1400" b="1">
                          <a:solidFill>
                            <a:schemeClr val="tx1">
                              <a:lumMod val="65000"/>
                              <a:lumOff val="35000"/>
                            </a:schemeClr>
                          </a:solidFill>
                          <a:latin typeface="Meiryo UI" panose="020B0604030504040204" pitchFamily="50" charset="-128"/>
                          <a:ea typeface="Meiryo UI" panose="020B0604030504040204" pitchFamily="50" charset="-128"/>
                        </a:rPr>
                        <a:t>国の行政機関</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（法第５章第２節）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（法第５章第３節）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rowSpan="7">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（法第５章第４節）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rowSpan="7">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（法第５章第５節）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6181878"/>
                  </a:ext>
                </a:extLst>
              </a:tr>
              <a:tr h="370840">
                <a:tc gridSpan="2">
                  <a:txBody>
                    <a:bodyPr/>
                    <a:lstStyle/>
                    <a:p>
                      <a:r>
                        <a:rPr kumimoji="1" lang="ja-JP" altLang="en-US" sz="1400" b="1">
                          <a:solidFill>
                            <a:schemeClr val="tx1">
                              <a:lumMod val="65000"/>
                              <a:lumOff val="35000"/>
                            </a:schemeClr>
                          </a:solidFill>
                          <a:latin typeface="Meiryo UI" panose="020B0604030504040204" pitchFamily="50" charset="-128"/>
                          <a:ea typeface="Meiryo UI" panose="020B0604030504040204" pitchFamily="50" charset="-128"/>
                        </a:rPr>
                        <a:t>独立行政法人等</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（法第５章第２節）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rowSpan="6">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（法第５章第３節）</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rPr>
                        <a:t>75</a:t>
                      </a: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条のみ）</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9743380"/>
                  </a:ext>
                </a:extLst>
              </a:tr>
              <a:tr h="370840">
                <a:tc>
                  <a:txBody>
                    <a:bodyPr/>
                    <a:lstStyle/>
                    <a:p>
                      <a:endPar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別表第二に掲げる法人等　</a:t>
                      </a:r>
                      <a:r>
                        <a:rPr kumimoji="1" lang="en-US" altLang="ja-JP" sz="1200" b="0">
                          <a:solidFill>
                            <a:schemeClr val="tx1">
                              <a:lumMod val="65000"/>
                              <a:lumOff val="35000"/>
                            </a:schemeClr>
                          </a:solidFill>
                          <a:latin typeface="Meiryo UI" panose="020B0604030504040204" pitchFamily="50" charset="-128"/>
                          <a:ea typeface="Meiryo UI" panose="020B0604030504040204" pitchFamily="50" charset="-128"/>
                        </a:rPr>
                        <a:t>※1</a:t>
                      </a:r>
                      <a:endPar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u="none">
                          <a:solidFill>
                            <a:schemeClr val="tx1">
                              <a:lumMod val="65000"/>
                              <a:lumOff val="35000"/>
                            </a:schemeClr>
                          </a:solidFill>
                          <a:latin typeface="Meiryo UI" panose="020B0604030504040204" pitchFamily="50" charset="-128"/>
                          <a:ea typeface="Meiryo UI" panose="020B0604030504040204" pitchFamily="50" charset="-128"/>
                        </a:rPr>
                        <a:t>民間部門の規律</a:t>
                      </a:r>
                      <a:endParaRPr kumimoji="1" lang="en-US" altLang="ja-JP" sz="1200" b="0" u="none">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（法第４章）</a:t>
                      </a:r>
                      <a:r>
                        <a:rPr kumimoji="1" lang="en-US" altLang="ja-JP" sz="1200" b="0">
                          <a:solidFill>
                            <a:schemeClr val="tx1">
                              <a:lumMod val="65000"/>
                              <a:lumOff val="35000"/>
                            </a:schemeClr>
                          </a:solidFill>
                          <a:latin typeface="Meiryo UI" panose="020B0604030504040204" pitchFamily="50" charset="-128"/>
                          <a:ea typeface="Meiryo UI" panose="020B0604030504040204" pitchFamily="50" charset="-128"/>
                        </a:rPr>
                        <a:t>※2</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0720715"/>
                  </a:ext>
                </a:extLst>
              </a:tr>
              <a:tr h="370840">
                <a:tc gridSpan="2">
                  <a:txBody>
                    <a:bodyPr/>
                    <a:lstStyle/>
                    <a:p>
                      <a:r>
                        <a:rPr kumimoji="1" lang="ja-JP" altLang="en-US" sz="1400" b="1">
                          <a:solidFill>
                            <a:schemeClr val="tx1">
                              <a:lumMod val="65000"/>
                              <a:lumOff val="35000"/>
                            </a:schemeClr>
                          </a:solidFill>
                          <a:latin typeface="Meiryo UI" panose="020B0604030504040204" pitchFamily="50" charset="-128"/>
                          <a:ea typeface="Meiryo UI" panose="020B0604030504040204" pitchFamily="50" charset="-128"/>
                        </a:rPr>
                        <a:t>地方公共団体の機関</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（法第５章第２節）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0583869"/>
                  </a:ext>
                </a:extLst>
              </a:tr>
              <a:tr h="370840">
                <a:tc>
                  <a:txBody>
                    <a:bodyPr/>
                    <a:lstStyle/>
                    <a:p>
                      <a:endPar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病院、診療所、及び大学の運営の業務</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u="none">
                          <a:solidFill>
                            <a:schemeClr val="tx1">
                              <a:lumMod val="65000"/>
                              <a:lumOff val="35000"/>
                            </a:schemeClr>
                          </a:solidFill>
                          <a:latin typeface="Meiryo UI" panose="020B0604030504040204" pitchFamily="50" charset="-128"/>
                          <a:ea typeface="Meiryo UI" panose="020B0604030504040204" pitchFamily="50" charset="-128"/>
                        </a:rPr>
                        <a:t>民間部門の規律</a:t>
                      </a:r>
                      <a:endParaRPr kumimoji="1" lang="en-US" altLang="ja-JP" sz="1200" b="0" u="none">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b="0" u="none">
                          <a:solidFill>
                            <a:schemeClr val="tx1">
                              <a:lumMod val="65000"/>
                              <a:lumOff val="35000"/>
                            </a:schemeClr>
                          </a:solidFill>
                          <a:latin typeface="Meiryo UI" panose="020B0604030504040204" pitchFamily="50" charset="-128"/>
                          <a:ea typeface="Meiryo UI" panose="020B0604030504040204" pitchFamily="50" charset="-128"/>
                        </a:rPr>
                        <a:t>（法第４章）</a:t>
                      </a:r>
                      <a:r>
                        <a:rPr kumimoji="1" lang="en-US" altLang="ja-JP" sz="1200" b="0" u="none">
                          <a:solidFill>
                            <a:schemeClr val="tx1">
                              <a:lumMod val="65000"/>
                              <a:lumOff val="35000"/>
                            </a:schemeClr>
                          </a:solidFill>
                          <a:latin typeface="Meiryo UI" panose="020B0604030504040204" pitchFamily="50" charset="-128"/>
                          <a:ea typeface="Meiryo UI" panose="020B0604030504040204" pitchFamily="50" charset="-128"/>
                        </a:rPr>
                        <a:t>※2</a:t>
                      </a:r>
                      <a:endParaRPr kumimoji="1" lang="ja-JP" altLang="en-US" sz="1200" b="0" u="none">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9788012"/>
                  </a:ext>
                </a:extLst>
              </a:tr>
              <a:tr h="370840">
                <a:tc gridSpan="2">
                  <a:txBody>
                    <a:bodyPr/>
                    <a:lstStyle/>
                    <a:p>
                      <a:r>
                        <a:rPr kumimoji="1" lang="ja-JP" altLang="en-US" sz="1400" b="1">
                          <a:solidFill>
                            <a:schemeClr val="tx1">
                              <a:lumMod val="65000"/>
                              <a:lumOff val="35000"/>
                            </a:schemeClr>
                          </a:solidFill>
                          <a:latin typeface="Meiryo UI" panose="020B0604030504040204" pitchFamily="50" charset="-128"/>
                          <a:ea typeface="Meiryo UI" panose="020B0604030504040204" pitchFamily="50" charset="-128"/>
                        </a:rPr>
                        <a:t>地方独立行政法人</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公的部門の規律</a:t>
                      </a:r>
                      <a:endParaRPr kumimoji="1" lang="en-US" altLang="ja-JP" sz="120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rPr>
                        <a:t>（法第５章第２節）</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690537"/>
                  </a:ext>
                </a:extLst>
              </a:tr>
              <a:tr h="370840">
                <a:tc>
                  <a:txBody>
                    <a:bodyPr/>
                    <a:lstStyle/>
                    <a:p>
                      <a:endParaRPr kumimoji="1" lang="ja-JP" altLang="en-US" sz="1200">
                        <a:solidFill>
                          <a:schemeClr val="tx1">
                            <a:lumMod val="65000"/>
                            <a:lumOff val="3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200" b="0">
                          <a:solidFill>
                            <a:schemeClr val="tx1">
                              <a:lumMod val="65000"/>
                              <a:lumOff val="35000"/>
                            </a:schemeClr>
                          </a:solidFill>
                          <a:latin typeface="Meiryo UI" panose="020B0604030504040204" pitchFamily="50" charset="-128"/>
                          <a:ea typeface="Meiryo UI" panose="020B0604030504040204" pitchFamily="50" charset="-128"/>
                        </a:rPr>
                        <a:t>試験研究等を主たる目的とするもの、大学等の設置・管理及び病院事業の経営を目的とするもの</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u="none" dirty="0">
                          <a:solidFill>
                            <a:schemeClr val="tx1">
                              <a:lumMod val="65000"/>
                              <a:lumOff val="35000"/>
                            </a:schemeClr>
                          </a:solidFill>
                          <a:latin typeface="Meiryo UI" panose="020B0604030504040204" pitchFamily="50" charset="-128"/>
                          <a:ea typeface="Meiryo UI" panose="020B0604030504040204" pitchFamily="50" charset="-128"/>
                        </a:rPr>
                        <a:t>民間部門の規律</a:t>
                      </a:r>
                      <a:endParaRPr kumimoji="1" lang="en-US" altLang="ja-JP" sz="1200" b="0" u="none"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lumMod val="65000"/>
                              <a:lumOff val="35000"/>
                            </a:schemeClr>
                          </a:solidFill>
                          <a:latin typeface="Meiryo UI" panose="020B0604030504040204" pitchFamily="50" charset="-128"/>
                          <a:ea typeface="Meiryo UI" panose="020B0604030504040204" pitchFamily="50" charset="-128"/>
                        </a:rPr>
                        <a:t>（法第４章）</a:t>
                      </a:r>
                      <a:r>
                        <a:rPr kumimoji="1" lang="en-US" altLang="ja-JP" sz="1200" b="0" dirty="0">
                          <a:solidFill>
                            <a:schemeClr val="tx1">
                              <a:lumMod val="65000"/>
                              <a:lumOff val="35000"/>
                            </a:schemeClr>
                          </a:solidFill>
                          <a:latin typeface="Meiryo UI" panose="020B0604030504040204" pitchFamily="50" charset="-128"/>
                          <a:ea typeface="Meiryo UI" panose="020B0604030504040204" pitchFamily="50" charset="-128"/>
                        </a:rPr>
                        <a:t>※2</a:t>
                      </a:r>
                      <a:endParaRPr kumimoji="1" lang="ja-JP" altLang="en-US" sz="1200" b="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3">
                        <a:lumMod val="20000"/>
                        <a:lumOff val="80000"/>
                      </a:schemeClr>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vMerge="1">
                  <a:txBody>
                    <a:bodyPr/>
                    <a:lstStyle/>
                    <a:p>
                      <a:endParaRPr kumimoji="1" lang="ja-JP" altLang="en-US" sz="1200">
                        <a:solidFill>
                          <a:schemeClr val="tx1">
                            <a:lumMod val="65000"/>
                            <a:lumOff val="35000"/>
                          </a:schemeClr>
                        </a:solidFill>
                        <a:latin typeface="ＭＳ ゴシック" panose="020B0609070205080204" pitchFamily="49" charset="-128"/>
                        <a:ea typeface="ＭＳ ゴシック" panose="020B0609070205080204" pitchFamily="49"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5576323"/>
                  </a:ext>
                </a:extLst>
              </a:tr>
            </a:tbl>
          </a:graphicData>
        </a:graphic>
      </p:graphicFrame>
      <p:sp>
        <p:nvSpPr>
          <p:cNvPr id="24" name="正方形/長方形 23"/>
          <p:cNvSpPr/>
          <p:nvPr/>
        </p:nvSpPr>
        <p:spPr>
          <a:xfrm>
            <a:off x="1608881" y="5660404"/>
            <a:ext cx="8600060" cy="1061829"/>
          </a:xfrm>
          <a:prstGeom prst="rect">
            <a:avLst/>
          </a:prstGeom>
        </p:spPr>
        <p:txBody>
          <a:bodyPr wrap="square" anchor="ctr">
            <a:spAutoFit/>
          </a:bodyPr>
          <a:lstStyle/>
          <a:p>
            <a:pPr marL="357188" indent="-357188" defTabSz="457200">
              <a:defRPr/>
            </a:pP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※1</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　独立行政法人労働者健康安全機構については、病院の運営の業務に限る。</a:t>
            </a:r>
            <a:endParaRPr kumimoji="0" lang="en-US" altLang="ja-JP" sz="1050">
              <a:solidFill>
                <a:prstClr val="black">
                  <a:lumMod val="65000"/>
                  <a:lumOff val="35000"/>
                </a:prstClr>
              </a:solidFill>
              <a:latin typeface="Meiryo UI" panose="020B0604030504040204" pitchFamily="50" charset="-128"/>
              <a:ea typeface="Meiryo UI" panose="020B0604030504040204" pitchFamily="50" charset="-128"/>
            </a:endParaRPr>
          </a:p>
          <a:p>
            <a:pPr marL="357188" indent="-357188" defTabSz="457200">
              <a:defRPr/>
            </a:pP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※2</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　保有個人データに関する事項の公表等（第</a:t>
            </a: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32</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条）並びに開示、訂正等及び利用停止等（第</a:t>
            </a: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33</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条～第</a:t>
            </a: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39</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条）に関する規定及び民間の事業者である匿名加工情報取扱事業者等の義務（第</a:t>
            </a:r>
            <a:r>
              <a:rPr kumimoji="0" lang="en-US" altLang="ja-JP" sz="1050">
                <a:solidFill>
                  <a:prstClr val="black">
                    <a:lumMod val="65000"/>
                    <a:lumOff val="35000"/>
                  </a:prstClr>
                </a:solidFill>
                <a:latin typeface="Meiryo UI" panose="020B0604030504040204" pitchFamily="50" charset="-128"/>
                <a:ea typeface="Meiryo UI" panose="020B0604030504040204" pitchFamily="50" charset="-128"/>
              </a:rPr>
              <a:t>4</a:t>
            </a: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節）に関する規定は適用されない。また、法令に基づき行う業務であって政令で定めるものを行う場合における個人情報の取扱いについては、民間部門の規律に加えて、行政機関等に対する規律が準用される。</a:t>
            </a:r>
            <a:endParaRPr kumimoji="0" lang="en-US" altLang="ja-JP" sz="1050">
              <a:solidFill>
                <a:prstClr val="black">
                  <a:lumMod val="65000"/>
                  <a:lumOff val="35000"/>
                </a:prstClr>
              </a:solidFill>
              <a:latin typeface="Meiryo UI" panose="020B0604030504040204" pitchFamily="50" charset="-128"/>
              <a:ea typeface="Meiryo UI" panose="020B0604030504040204" pitchFamily="50" charset="-128"/>
            </a:endParaRPr>
          </a:p>
          <a:p>
            <a:pPr marL="357188" indent="-357188" defTabSz="457200">
              <a:defRPr/>
            </a:pPr>
            <a:r>
              <a:rPr kumimoji="0" lang="ja-JP" altLang="en-US" sz="1050">
                <a:solidFill>
                  <a:prstClr val="black">
                    <a:lumMod val="65000"/>
                    <a:lumOff val="35000"/>
                  </a:prstClr>
                </a:solidFill>
                <a:latin typeface="Meiryo UI" panose="020B0604030504040204" pitchFamily="50" charset="-128"/>
                <a:ea typeface="Meiryo UI" panose="020B0604030504040204" pitchFamily="50" charset="-128"/>
              </a:rPr>
              <a:t>注）別表第二に掲げる法人と、試験研究等を主たる目的とする地方独立行政法人並びに大学等の設置・管理及び病院事業の経営を目的とする地方独立行政法人は「行政機関等」には含まれないが、上記のとおり一部公的部門の規律が適用される。</a:t>
            </a:r>
          </a:p>
        </p:txBody>
      </p:sp>
    </p:spTree>
    <p:extLst>
      <p:ext uri="{BB962C8B-B14F-4D97-AF65-F5344CB8AC3E}">
        <p14:creationId xmlns:p14="http://schemas.microsoft.com/office/powerpoint/2010/main" val="77496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「個人情報」とは</a:t>
            </a:r>
            <a:r>
              <a:rPr lang="ja-JP" altLang="en-US" sz="2400">
                <a:solidFill>
                  <a:prstClr val="black"/>
                </a:solidFill>
              </a:rPr>
              <a:t>（法第２条第１項関係）</a:t>
            </a:r>
            <a:endParaRPr lang="ja-JP" altLang="en-US" sz="2400">
              <a:solidFill>
                <a:schemeClr val="tx1">
                  <a:lumMod val="65000"/>
                  <a:lumOff val="35000"/>
                </a:schemeClr>
              </a:solidFill>
              <a:latin typeface="Meiryo UI" panose="020B0604030504040204" pitchFamily="50" charset="-128"/>
            </a:endParaRP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14</a:t>
            </a:fld>
            <a:endParaRPr lang="ja-JP" altLang="en-US">
              <a:solidFill>
                <a:prstClr val="black">
                  <a:tint val="75000"/>
                </a:prstClr>
              </a:solidFill>
              <a:latin typeface="Calibri" panose="020F0502020204030204"/>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24037" y="1456727"/>
            <a:ext cx="8915246" cy="3847559"/>
          </a:xfrm>
          <a:ln w="12700">
            <a:solidFill>
              <a:schemeClr val="tx1">
                <a:lumMod val="65000"/>
                <a:lumOff val="35000"/>
              </a:schemeClr>
            </a:solidFill>
          </a:ln>
        </p:spPr>
        <p:txBody>
          <a:bodyPr>
            <a:normAutofit fontScale="92500" lnSpcReduction="20000"/>
          </a:bodyPr>
          <a:lstStyle/>
          <a:p>
            <a:pPr marL="182563" indent="-182563" defTabSz="844083">
              <a:lnSpc>
                <a:spcPct val="120000"/>
              </a:lnSpc>
              <a:spcBef>
                <a:spcPts val="600"/>
              </a:spcBef>
              <a:spcAft>
                <a:spcPts val="1200"/>
              </a:spcAft>
              <a:buNone/>
              <a:defRPr/>
            </a:pPr>
            <a:r>
              <a:rPr kumimoji="0" lang="ja-JP" altLang="en-US" sz="1900">
                <a:solidFill>
                  <a:prstClr val="black"/>
                </a:solidFill>
                <a:latin typeface="Meiryo UI" panose="020B0604030504040204" pitchFamily="50" charset="-128"/>
                <a:cs typeface="Meiryo UI" panose="020B0604030504040204" pitchFamily="50" charset="-128"/>
              </a:rPr>
              <a:t>○「個人情報」とは、</a:t>
            </a:r>
            <a:r>
              <a:rPr kumimoji="0" lang="ja-JP" altLang="en-US" sz="1900" b="1" u="sng">
                <a:solidFill>
                  <a:prstClr val="black"/>
                </a:solidFill>
                <a:latin typeface="Meiryo UI" panose="020B0604030504040204" pitchFamily="50" charset="-128"/>
                <a:cs typeface="Meiryo UI" panose="020B0604030504040204" pitchFamily="50" charset="-128"/>
              </a:rPr>
              <a:t>生存する個人に関する情報</a:t>
            </a:r>
            <a:r>
              <a:rPr kumimoji="0" lang="ja-JP" altLang="en-US" sz="1900">
                <a:solidFill>
                  <a:prstClr val="black"/>
                </a:solidFill>
                <a:latin typeface="Meiryo UI" panose="020B0604030504040204" pitchFamily="50" charset="-128"/>
                <a:cs typeface="Meiryo UI" panose="020B0604030504040204" pitchFamily="50" charset="-128"/>
              </a:rPr>
              <a:t>であって、次の各号のいずれかに該当するものをいう。 </a:t>
            </a:r>
            <a:endParaRPr kumimoji="0" lang="en-US" altLang="ja-JP" sz="1900">
              <a:solidFill>
                <a:prstClr val="black"/>
              </a:solidFill>
              <a:latin typeface="Meiryo UI" panose="020B0604030504040204" pitchFamily="50" charset="-128"/>
              <a:cs typeface="Meiryo UI" panose="020B0604030504040204" pitchFamily="50" charset="-128"/>
            </a:endParaRPr>
          </a:p>
          <a:p>
            <a:pPr marL="355600" indent="-355600" defTabSz="844083">
              <a:lnSpc>
                <a:spcPct val="100000"/>
              </a:lnSpc>
              <a:spcBef>
                <a:spcPts val="0"/>
              </a:spcBef>
              <a:spcAft>
                <a:spcPts val="1200"/>
              </a:spcAft>
              <a:buNone/>
              <a:defRPr/>
            </a:pPr>
            <a:r>
              <a:rPr kumimoji="0" lang="ja-JP" altLang="en-US" sz="1900">
                <a:solidFill>
                  <a:prstClr val="black"/>
                </a:solidFill>
                <a:latin typeface="Meiryo UI" panose="020B0604030504040204" pitchFamily="50" charset="-128"/>
                <a:cs typeface="Meiryo UI" panose="020B0604030504040204" pitchFamily="50" charset="-128"/>
              </a:rPr>
              <a:t>　一　</a:t>
            </a:r>
            <a:r>
              <a:rPr kumimoji="0" lang="ja-JP" altLang="en-US" sz="1900" b="1" u="sng">
                <a:solidFill>
                  <a:prstClr val="black"/>
                </a:solidFill>
                <a:latin typeface="Meiryo UI" panose="020B0604030504040204" pitchFamily="50" charset="-128"/>
                <a:cs typeface="Meiryo UI" panose="020B0604030504040204" pitchFamily="50" charset="-128"/>
              </a:rPr>
              <a:t>当該情報に含まれる氏名、生年月日その他の記述等</a:t>
            </a:r>
            <a:r>
              <a:rPr kumimoji="0" lang="ja-JP" altLang="en-US" sz="1900">
                <a:solidFill>
                  <a:prstClr val="black"/>
                </a:solidFill>
                <a:latin typeface="Meiryo UI" panose="020B0604030504040204" pitchFamily="50" charset="-128"/>
                <a:cs typeface="Meiryo UI" panose="020B0604030504040204" pitchFamily="50" charset="-128"/>
              </a:rPr>
              <a:t>（文書、図画若しくは電磁的記録（電磁的方式（電子的方式、磁気的方式その他人の知覚によっては認識することができない方式をいう。次項第二号において同じ。）で作られる記録をいう。以下同じ。）に記載され、若しくは記録され、又は音声、動作その他の方法を用いて表された一切の事項（個人識別符号を除く。）をいう。以下同じ。）</a:t>
            </a:r>
            <a:r>
              <a:rPr kumimoji="0" lang="ja-JP" altLang="en-US" sz="1900" b="1" u="sng">
                <a:solidFill>
                  <a:prstClr val="black"/>
                </a:solidFill>
                <a:latin typeface="Meiryo UI" panose="020B0604030504040204" pitchFamily="50" charset="-128"/>
                <a:cs typeface="Meiryo UI" panose="020B0604030504040204" pitchFamily="50" charset="-128"/>
              </a:rPr>
              <a:t>により特定の個人を識別することができるもの（他の情報と容易に照合することができ、それにより特定の個人を識別することができることとなるものを含む。）</a:t>
            </a:r>
            <a:endParaRPr kumimoji="0" lang="en-US" altLang="ja-JP" sz="1900" b="1" u="sng">
              <a:solidFill>
                <a:prstClr val="black"/>
              </a:solidFill>
              <a:latin typeface="Meiryo UI" panose="020B0604030504040204" pitchFamily="50" charset="-128"/>
              <a:cs typeface="Meiryo UI" panose="020B0604030504040204" pitchFamily="50" charset="-128"/>
            </a:endParaRPr>
          </a:p>
          <a:p>
            <a:pPr marL="0" indent="0" defTabSz="844083">
              <a:lnSpc>
                <a:spcPct val="100000"/>
              </a:lnSpc>
              <a:spcBef>
                <a:spcPts val="0"/>
              </a:spcBef>
              <a:spcAft>
                <a:spcPts val="1200"/>
              </a:spcAft>
              <a:buNone/>
              <a:defRPr/>
            </a:pPr>
            <a:r>
              <a:rPr kumimoji="0" lang="ja-JP" altLang="en-US" sz="1900">
                <a:solidFill>
                  <a:prstClr val="black"/>
                </a:solidFill>
                <a:latin typeface="Meiryo UI" panose="020B0604030504040204" pitchFamily="50" charset="-128"/>
                <a:cs typeface="Meiryo UI" panose="020B0604030504040204" pitchFamily="50" charset="-128"/>
              </a:rPr>
              <a:t>　二　</a:t>
            </a:r>
            <a:r>
              <a:rPr kumimoji="0" lang="ja-JP" altLang="en-US" sz="1900" b="1" u="sng">
                <a:solidFill>
                  <a:prstClr val="black"/>
                </a:solidFill>
                <a:latin typeface="Meiryo UI" panose="020B0604030504040204" pitchFamily="50" charset="-128"/>
                <a:cs typeface="Meiryo UI" panose="020B0604030504040204" pitchFamily="50" charset="-128"/>
              </a:rPr>
              <a:t>個人識別符号が含まれるもの</a:t>
            </a:r>
            <a:endParaRPr kumimoji="0" lang="en-US" altLang="ja-JP" sz="1900" b="1" u="sng">
              <a:solidFill>
                <a:prstClr val="black"/>
              </a:solidFill>
              <a:latin typeface="Meiryo UI" panose="020B0604030504040204" pitchFamily="50" charset="-128"/>
              <a:cs typeface="Meiryo UI" panose="020B0604030504040204" pitchFamily="50" charset="-128"/>
            </a:endParaRPr>
          </a:p>
          <a:p>
            <a:pPr marL="179388" indent="-179388" defTabSz="844083">
              <a:lnSpc>
                <a:spcPct val="100000"/>
              </a:lnSpc>
              <a:spcBef>
                <a:spcPts val="0"/>
              </a:spcBef>
              <a:spcAft>
                <a:spcPts val="800"/>
              </a:spcAft>
              <a:buNone/>
              <a:defRPr/>
            </a:pPr>
            <a:r>
              <a:rPr kumimoji="0" lang="ja-JP" altLang="en-US" sz="1900">
                <a:solidFill>
                  <a:prstClr val="black"/>
                </a:solidFill>
                <a:latin typeface="Meiryo UI" panose="020B0604030504040204" pitchFamily="50" charset="-128"/>
                <a:cs typeface="Meiryo UI" panose="020B0604030504040204" pitchFamily="50" charset="-128"/>
              </a:rPr>
              <a:t>〇「他の情報と容易に照合することができ」るとは、行政機関等の実態に即して個々の事例ごとに判断されるべきであるが、</a:t>
            </a:r>
            <a:r>
              <a:rPr kumimoji="0" lang="ja-JP" altLang="en-US" sz="1900" b="1" u="sng">
                <a:solidFill>
                  <a:prstClr val="black"/>
                </a:solidFill>
                <a:latin typeface="Meiryo UI" panose="020B0604030504040204" pitchFamily="50" charset="-128"/>
                <a:cs typeface="Meiryo UI" panose="020B0604030504040204" pitchFamily="50" charset="-128"/>
              </a:rPr>
              <a:t>通常の事務や業務における一般的な方法で、他の情報と容易に照合することができる状態</a:t>
            </a:r>
            <a:r>
              <a:rPr kumimoji="0" lang="ja-JP" altLang="en-US" sz="1900">
                <a:solidFill>
                  <a:prstClr val="black"/>
                </a:solidFill>
                <a:latin typeface="Meiryo UI" panose="020B0604030504040204" pitchFamily="50" charset="-128"/>
                <a:cs typeface="Meiryo UI" panose="020B0604030504040204" pitchFamily="50" charset="-128"/>
              </a:rPr>
              <a:t>をいい、例えば、他の行政機関等や事業者への照会を要する場合等であって照合が困難な状態は、一般に、容易に照合することができない状態であると考えられる。</a:t>
            </a:r>
          </a:p>
          <a:p>
            <a:pPr marL="0" indent="0">
              <a:buClr>
                <a:schemeClr val="tx1">
                  <a:lumMod val="65000"/>
                  <a:lumOff val="35000"/>
                </a:schemeClr>
              </a:buClr>
              <a:buNone/>
            </a:pPr>
            <a:endParaRPr lang="ja-JP" altLang="en-US" sz="1800">
              <a:solidFill>
                <a:schemeClr val="tx1">
                  <a:lumMod val="65000"/>
                  <a:lumOff val="35000"/>
                </a:schemeClr>
              </a:solidFill>
              <a:latin typeface="Meiryo UI" panose="020B0604030504040204" pitchFamily="50" charset="-128"/>
            </a:endParaRPr>
          </a:p>
        </p:txBody>
      </p:sp>
      <p:sp>
        <p:nvSpPr>
          <p:cNvPr id="22" name="角丸四角形 6">
            <a:extLst>
              <a:ext uri="{FF2B5EF4-FFF2-40B4-BE49-F238E27FC236}">
                <a16:creationId xmlns:a16="http://schemas.microsoft.com/office/drawing/2014/main" id="{C2D89518-1E28-4116-8407-FD60572BCE68}"/>
              </a:ext>
            </a:extLst>
          </p:cNvPr>
          <p:cNvSpPr/>
          <p:nvPr/>
        </p:nvSpPr>
        <p:spPr>
          <a:xfrm>
            <a:off x="4611851" y="5559922"/>
            <a:ext cx="1030268" cy="1050414"/>
          </a:xfrm>
          <a:prstGeom prst="roundRect">
            <a:avLst/>
          </a:prstGeom>
          <a:solidFill>
            <a:sysClr val="window" lastClr="FFFFFF"/>
          </a:solidFill>
          <a:ln w="25400" cap="flat" cmpd="sng" algn="ctr">
            <a:solidFill>
              <a:srgbClr val="8064A2"/>
            </a:solidFill>
            <a:prstDash val="solid"/>
          </a:ln>
          <a:effectLst/>
        </p:spPr>
        <p:txBody>
          <a:bodyPr rtlCol="0" anchor="ctr"/>
          <a:lstStyle/>
          <a:p>
            <a:pPr algn="ctr" defTabSz="844083">
              <a:defRPr/>
            </a:pPr>
            <a:endParaRPr kumimoji="0" lang="ja-JP" altLang="en-US" sz="1875" b="1" kern="0">
              <a:solidFill>
                <a:prstClr val="white"/>
              </a:solidFill>
              <a:latin typeface="Calibri" panose="020F0502020204030204"/>
              <a:ea typeface="ＭＳ Ｐゴシック" panose="020B0600070205080204" pitchFamily="50" charset="-128"/>
            </a:endParaRPr>
          </a:p>
        </p:txBody>
      </p:sp>
      <p:sp>
        <p:nvSpPr>
          <p:cNvPr id="23" name="角丸四角形 8">
            <a:extLst>
              <a:ext uri="{FF2B5EF4-FFF2-40B4-BE49-F238E27FC236}">
                <a16:creationId xmlns:a16="http://schemas.microsoft.com/office/drawing/2014/main" id="{46D2BB0D-C395-4FCD-89B1-26960B2861F8}"/>
              </a:ext>
            </a:extLst>
          </p:cNvPr>
          <p:cNvSpPr/>
          <p:nvPr/>
        </p:nvSpPr>
        <p:spPr>
          <a:xfrm>
            <a:off x="7740914" y="5563608"/>
            <a:ext cx="1469234" cy="1031134"/>
          </a:xfrm>
          <a:prstGeom prst="roundRect">
            <a:avLst/>
          </a:prstGeom>
          <a:solidFill>
            <a:sysClr val="window" lastClr="FFFFFF"/>
          </a:solidFill>
          <a:ln w="25400" cap="flat" cmpd="sng" algn="ctr">
            <a:solidFill>
              <a:srgbClr val="8064A2"/>
            </a:solidFill>
            <a:prstDash val="solid"/>
          </a:ln>
          <a:effectLst/>
        </p:spPr>
        <p:txBody>
          <a:bodyPr rtlCol="0" anchor="ctr"/>
          <a:lstStyle/>
          <a:p>
            <a:pPr algn="ctr" defTabSz="844083">
              <a:defRPr/>
            </a:pPr>
            <a:endParaRPr kumimoji="0" lang="ja-JP" altLang="en-US" sz="1875" b="1" kern="0">
              <a:solidFill>
                <a:prstClr val="white"/>
              </a:solidFill>
              <a:latin typeface="Calibri" panose="020F0502020204030204"/>
              <a:ea typeface="ＭＳ Ｐゴシック" panose="020B0600070205080204" pitchFamily="50" charset="-128"/>
            </a:endParaRPr>
          </a:p>
        </p:txBody>
      </p:sp>
      <p:sp>
        <p:nvSpPr>
          <p:cNvPr id="24" name="角丸四角形 10">
            <a:extLst>
              <a:ext uri="{FF2B5EF4-FFF2-40B4-BE49-F238E27FC236}">
                <a16:creationId xmlns:a16="http://schemas.microsoft.com/office/drawing/2014/main" id="{CFCB6975-1758-4948-B526-E0A49626C662}"/>
              </a:ext>
            </a:extLst>
          </p:cNvPr>
          <p:cNvSpPr/>
          <p:nvPr/>
        </p:nvSpPr>
        <p:spPr>
          <a:xfrm>
            <a:off x="5964433" y="5573698"/>
            <a:ext cx="1469234" cy="1031134"/>
          </a:xfrm>
          <a:prstGeom prst="roundRect">
            <a:avLst/>
          </a:prstGeom>
          <a:solidFill>
            <a:sysClr val="window" lastClr="FFFFFF"/>
          </a:solidFill>
          <a:ln w="25400" cap="flat" cmpd="sng" algn="ctr">
            <a:solidFill>
              <a:srgbClr val="8064A2"/>
            </a:solidFill>
            <a:prstDash val="solid"/>
          </a:ln>
          <a:effectLst/>
        </p:spPr>
        <p:txBody>
          <a:bodyPr rtlCol="0" anchor="ctr"/>
          <a:lstStyle/>
          <a:p>
            <a:pPr algn="ctr" defTabSz="844083">
              <a:defRPr/>
            </a:pPr>
            <a:endParaRPr kumimoji="0" lang="ja-JP" altLang="en-US" sz="1875" b="1" kern="0">
              <a:solidFill>
                <a:prstClr val="white"/>
              </a:solidFill>
              <a:latin typeface="Calibri" panose="020F0502020204030204"/>
              <a:ea typeface="ＭＳ Ｐゴシック" panose="020B0600070205080204" pitchFamily="50" charset="-128"/>
            </a:endParaRPr>
          </a:p>
        </p:txBody>
      </p:sp>
      <p:sp>
        <p:nvSpPr>
          <p:cNvPr id="25" name="object 20">
            <a:extLst>
              <a:ext uri="{FF2B5EF4-FFF2-40B4-BE49-F238E27FC236}">
                <a16:creationId xmlns:a16="http://schemas.microsoft.com/office/drawing/2014/main" id="{20A1321B-4772-4AFF-90E6-E20A11768509}"/>
              </a:ext>
            </a:extLst>
          </p:cNvPr>
          <p:cNvSpPr txBox="1"/>
          <p:nvPr/>
        </p:nvSpPr>
        <p:spPr>
          <a:xfrm>
            <a:off x="2696549" y="5444935"/>
            <a:ext cx="697924" cy="341514"/>
          </a:xfrm>
          <a:prstGeom prst="rect">
            <a:avLst/>
          </a:prstGeom>
        </p:spPr>
        <p:txBody>
          <a:bodyPr vert="horz" wrap="square" lIns="0" tIns="150642" rIns="0" bIns="0" rtlCol="0">
            <a:spAutoFit/>
          </a:bodyPr>
          <a:lstStyle/>
          <a:p>
            <a:pPr marL="11723" defTabSz="844083" fontAlgn="base">
              <a:lnSpc>
                <a:spcPts val="1477"/>
              </a:lnSpc>
              <a:spcBef>
                <a:spcPts val="632"/>
              </a:spcBef>
              <a:spcAft>
                <a:spcPct val="0"/>
              </a:spcAft>
            </a:pPr>
            <a:r>
              <a:rPr lang="ja-JP" altLang="en-US" sz="1477"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477"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object 20">
            <a:extLst>
              <a:ext uri="{FF2B5EF4-FFF2-40B4-BE49-F238E27FC236}">
                <a16:creationId xmlns:a16="http://schemas.microsoft.com/office/drawing/2014/main" id="{66C86E82-F375-4ECD-9451-1034B0EEBBE9}"/>
              </a:ext>
            </a:extLst>
          </p:cNvPr>
          <p:cNvSpPr txBox="1"/>
          <p:nvPr/>
        </p:nvSpPr>
        <p:spPr>
          <a:xfrm>
            <a:off x="5907151" y="5469772"/>
            <a:ext cx="1575161" cy="592362"/>
          </a:xfrm>
          <a:prstGeom prst="rect">
            <a:avLst/>
          </a:prstGeom>
        </p:spPr>
        <p:txBody>
          <a:bodyPr vert="horz" wrap="square" lIns="0" tIns="150642" rIns="0" bIns="0" rtlCol="0">
            <a:spAutoFit/>
          </a:bodyPr>
          <a:lstStyle/>
          <a:p>
            <a:pPr algn="ctr" defTabSz="844083" fontAlgn="base">
              <a:spcBef>
                <a:spcPct val="0"/>
              </a:spcBef>
              <a:spcAft>
                <a:spcPct val="0"/>
              </a:spcAft>
            </a:pPr>
            <a:r>
              <a:rPr lang="ja-JP" altLang="en-US" sz="1846" b="1">
                <a:solidFill>
                  <a:prstClr val="black"/>
                </a:solidFill>
                <a:latin typeface="Meiryo UI" panose="020B0604030504040204" pitchFamily="50" charset="-128"/>
                <a:ea typeface="Meiryo UI" panose="020B0604030504040204" pitchFamily="50" charset="-128"/>
                <a:cs typeface="Meiryo UI" panose="020B0604030504040204" pitchFamily="50" charset="-128"/>
              </a:rPr>
              <a:t>住所</a:t>
            </a:r>
            <a:endParaRPr lang="en-US" altLang="ja-JP" sz="184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fontAlgn="base">
              <a:spcBef>
                <a:spcPct val="0"/>
              </a:spcBef>
              <a:spcAft>
                <a:spcPct val="0"/>
              </a:spcAft>
            </a:pPr>
            <a:r>
              <a:rPr lang="ja-JP" altLang="en-US" sz="1015" b="1">
                <a:solidFill>
                  <a:prstClr val="black"/>
                </a:solidFill>
                <a:latin typeface="Meiryo UI" panose="020B0604030504040204" pitchFamily="50" charset="-128"/>
                <a:ea typeface="Meiryo UI" panose="020B0604030504040204" pitchFamily="50" charset="-128"/>
                <a:cs typeface="Meiryo UI" panose="020B0604030504040204" pitchFamily="50" charset="-128"/>
              </a:rPr>
              <a:t>（氏名と組み合わせた場合）</a:t>
            </a:r>
            <a:endParaRPr lang="ja-JP" altLang="en-US" sz="64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object 20">
            <a:extLst>
              <a:ext uri="{FF2B5EF4-FFF2-40B4-BE49-F238E27FC236}">
                <a16:creationId xmlns:a16="http://schemas.microsoft.com/office/drawing/2014/main" id="{C2F73DE5-029E-4338-88A0-7AA725AAE753}"/>
              </a:ext>
            </a:extLst>
          </p:cNvPr>
          <p:cNvSpPr txBox="1"/>
          <p:nvPr/>
        </p:nvSpPr>
        <p:spPr>
          <a:xfrm>
            <a:off x="4651701" y="5504247"/>
            <a:ext cx="952378" cy="436165"/>
          </a:xfrm>
          <a:prstGeom prst="rect">
            <a:avLst/>
          </a:prstGeom>
        </p:spPr>
        <p:txBody>
          <a:bodyPr vert="horz" wrap="square" lIns="0" tIns="150642" rIns="0" bIns="0" rtlCol="0">
            <a:spAutoFit/>
          </a:bodyPr>
          <a:lstStyle/>
          <a:p>
            <a:pPr algn="ctr" defTabSz="844083" fontAlgn="base">
              <a:spcBef>
                <a:spcPct val="0"/>
              </a:spcBef>
              <a:spcAft>
                <a:spcPct val="0"/>
              </a:spcAft>
            </a:pPr>
            <a:r>
              <a:rPr lang="ja-JP" altLang="en-US" sz="1846" b="1">
                <a:solidFill>
                  <a:prstClr val="black"/>
                </a:solidFill>
                <a:latin typeface="Meiryo UI" panose="020B0604030504040204" pitchFamily="50" charset="-128"/>
                <a:ea typeface="Meiryo UI" panose="020B0604030504040204" pitchFamily="50" charset="-128"/>
                <a:cs typeface="Meiryo UI" panose="020B0604030504040204" pitchFamily="50" charset="-128"/>
              </a:rPr>
              <a:t>顔写真</a:t>
            </a:r>
            <a:endParaRPr lang="ja-JP" altLang="en-US" sz="1015"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14">
            <a:extLst>
              <a:ext uri="{FF2B5EF4-FFF2-40B4-BE49-F238E27FC236}">
                <a16:creationId xmlns:a16="http://schemas.microsoft.com/office/drawing/2014/main" id="{CAB614E1-9B93-49B9-9607-2BE2EB2D9157}"/>
              </a:ext>
            </a:extLst>
          </p:cNvPr>
          <p:cNvSpPr/>
          <p:nvPr/>
        </p:nvSpPr>
        <p:spPr>
          <a:xfrm>
            <a:off x="3302954" y="5566894"/>
            <a:ext cx="1030268" cy="1050414"/>
          </a:xfrm>
          <a:prstGeom prst="roundRect">
            <a:avLst/>
          </a:prstGeom>
          <a:solidFill>
            <a:sysClr val="window" lastClr="FFFFFF"/>
          </a:solidFill>
          <a:ln w="25400" cap="flat" cmpd="sng" algn="ctr">
            <a:solidFill>
              <a:srgbClr val="8064A2"/>
            </a:solidFill>
            <a:prstDash val="solid"/>
          </a:ln>
          <a:effectLst/>
        </p:spPr>
        <p:txBody>
          <a:bodyPr rtlCol="0" anchor="ctr"/>
          <a:lstStyle/>
          <a:p>
            <a:pPr algn="ctr" defTabSz="844083">
              <a:defRPr/>
            </a:pPr>
            <a:endParaRPr kumimoji="0" lang="ja-JP" altLang="en-US" sz="1875" b="1" kern="0">
              <a:solidFill>
                <a:prstClr val="white"/>
              </a:solidFill>
              <a:latin typeface="Calibri" panose="020F0502020204030204"/>
              <a:ea typeface="ＭＳ Ｐゴシック" panose="020B0600070205080204" pitchFamily="50" charset="-128"/>
            </a:endParaRPr>
          </a:p>
        </p:txBody>
      </p:sp>
      <p:sp>
        <p:nvSpPr>
          <p:cNvPr id="29" name="object 20">
            <a:extLst>
              <a:ext uri="{FF2B5EF4-FFF2-40B4-BE49-F238E27FC236}">
                <a16:creationId xmlns:a16="http://schemas.microsoft.com/office/drawing/2014/main" id="{2A5918E3-77B4-4A4A-B3AF-CA9DA0A94CDF}"/>
              </a:ext>
            </a:extLst>
          </p:cNvPr>
          <p:cNvSpPr txBox="1"/>
          <p:nvPr/>
        </p:nvSpPr>
        <p:spPr>
          <a:xfrm>
            <a:off x="7681496" y="5499241"/>
            <a:ext cx="1574179" cy="592362"/>
          </a:xfrm>
          <a:prstGeom prst="rect">
            <a:avLst/>
          </a:prstGeom>
        </p:spPr>
        <p:txBody>
          <a:bodyPr vert="horz" wrap="square" lIns="0" tIns="150642" rIns="0" bIns="0" rtlCol="0">
            <a:spAutoFit/>
          </a:bodyPr>
          <a:lstStyle/>
          <a:p>
            <a:pPr algn="ctr" defTabSz="844083" fontAlgn="base">
              <a:spcBef>
                <a:spcPct val="0"/>
              </a:spcBef>
              <a:spcAft>
                <a:spcPct val="0"/>
              </a:spcAft>
            </a:pPr>
            <a:r>
              <a:rPr lang="ja-JP" altLang="en-US" sz="1846" b="1">
                <a:solidFill>
                  <a:prstClr val="black"/>
                </a:solidFill>
                <a:latin typeface="Meiryo UI" panose="020B0604030504040204" pitchFamily="50" charset="-128"/>
                <a:ea typeface="Meiryo UI" panose="020B0604030504040204" pitchFamily="50" charset="-128"/>
                <a:cs typeface="Meiryo UI" panose="020B0604030504040204" pitchFamily="50" charset="-128"/>
              </a:rPr>
              <a:t>生年月日</a:t>
            </a:r>
            <a:endParaRPr lang="en-US" altLang="ja-JP" sz="184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fontAlgn="base">
              <a:spcBef>
                <a:spcPct val="0"/>
              </a:spcBef>
              <a:spcAft>
                <a:spcPct val="0"/>
              </a:spcAft>
            </a:pPr>
            <a:r>
              <a:rPr lang="ja-JP" altLang="en-US" sz="1015" b="1">
                <a:solidFill>
                  <a:prstClr val="black"/>
                </a:solidFill>
                <a:latin typeface="Meiryo UI" panose="020B0604030504040204" pitchFamily="50" charset="-128"/>
                <a:ea typeface="Meiryo UI" panose="020B0604030504040204" pitchFamily="50" charset="-128"/>
                <a:cs typeface="Meiryo UI" panose="020B0604030504040204" pitchFamily="50" charset="-128"/>
              </a:rPr>
              <a:t>（氏名と組み合わせた場合）</a:t>
            </a:r>
            <a:endParaRPr lang="ja-JP" altLang="en-US" sz="64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object 20">
            <a:extLst>
              <a:ext uri="{FF2B5EF4-FFF2-40B4-BE49-F238E27FC236}">
                <a16:creationId xmlns:a16="http://schemas.microsoft.com/office/drawing/2014/main" id="{654FB4A8-FDDA-4E56-AFA8-4DB93FD1F91A}"/>
              </a:ext>
            </a:extLst>
          </p:cNvPr>
          <p:cNvSpPr txBox="1"/>
          <p:nvPr/>
        </p:nvSpPr>
        <p:spPr>
          <a:xfrm>
            <a:off x="3442199" y="6034715"/>
            <a:ext cx="791403" cy="344473"/>
          </a:xfrm>
          <a:prstGeom prst="rect">
            <a:avLst/>
          </a:prstGeom>
        </p:spPr>
        <p:txBody>
          <a:bodyPr vert="horz" wrap="square" lIns="0" tIns="150642" rIns="0" bIns="0" rtlCol="0">
            <a:spAutoFit/>
          </a:bodyPr>
          <a:lstStyle/>
          <a:p>
            <a:pPr marL="11723" defTabSz="844083" fontAlgn="base">
              <a:lnSpc>
                <a:spcPts val="1477"/>
              </a:lnSpc>
              <a:spcBef>
                <a:spcPts val="632"/>
              </a:spcBef>
              <a:spcAft>
                <a:spcPct val="0"/>
              </a:spcAft>
            </a:pPr>
            <a:r>
              <a:rPr lang="ja-JP" altLang="en-US" sz="1292"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個人 太郎</a:t>
            </a:r>
            <a:endParaRPr lang="en-US" altLang="ja-JP" sz="1292"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object 20">
            <a:extLst>
              <a:ext uri="{FF2B5EF4-FFF2-40B4-BE49-F238E27FC236}">
                <a16:creationId xmlns:a16="http://schemas.microsoft.com/office/drawing/2014/main" id="{401FAB71-B5F5-4D46-BE10-E5B4FE00A3F3}"/>
              </a:ext>
            </a:extLst>
          </p:cNvPr>
          <p:cNvSpPr txBox="1"/>
          <p:nvPr/>
        </p:nvSpPr>
        <p:spPr>
          <a:xfrm>
            <a:off x="5893890" y="6040277"/>
            <a:ext cx="1595254" cy="511186"/>
          </a:xfrm>
          <a:prstGeom prst="rect">
            <a:avLst/>
          </a:prstGeom>
        </p:spPr>
        <p:txBody>
          <a:bodyPr vert="horz" wrap="square" lIns="0" tIns="150642" rIns="0" bIns="0" rtlCol="0">
            <a:spAutoFit/>
          </a:bodyPr>
          <a:lstStyle/>
          <a:p>
            <a:pPr marL="11723" algn="ctr" defTabSz="844083" fontAlgn="base">
              <a:lnSpc>
                <a:spcPts val="1108"/>
              </a:lnSpc>
              <a:spcBef>
                <a:spcPts val="632"/>
              </a:spcBef>
              <a:spcAft>
                <a:spcPct val="0"/>
              </a:spcAft>
            </a:pPr>
            <a:r>
              <a:rPr lang="ja-JP" altLang="en-US"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東京都●●区▲▲町</a:t>
            </a:r>
            <a:endParaRPr lang="en-US" altLang="ja-JP"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a:p>
            <a:pPr marL="11723" algn="ctr" defTabSz="844083" fontAlgn="base">
              <a:lnSpc>
                <a:spcPts val="1108"/>
              </a:lnSpc>
              <a:spcBef>
                <a:spcPts val="632"/>
              </a:spcBef>
              <a:spcAft>
                <a:spcPct val="0"/>
              </a:spcAft>
            </a:pPr>
            <a:r>
              <a:rPr lang="ja-JP" altLang="en-US"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個人太郎</a:t>
            </a:r>
            <a:endParaRPr lang="en-US" altLang="ja-JP"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object 20">
            <a:extLst>
              <a:ext uri="{FF2B5EF4-FFF2-40B4-BE49-F238E27FC236}">
                <a16:creationId xmlns:a16="http://schemas.microsoft.com/office/drawing/2014/main" id="{71C102E8-0A43-41C3-B804-B8405E02681C}"/>
              </a:ext>
            </a:extLst>
          </p:cNvPr>
          <p:cNvSpPr txBox="1"/>
          <p:nvPr/>
        </p:nvSpPr>
        <p:spPr>
          <a:xfrm>
            <a:off x="3332494" y="5622175"/>
            <a:ext cx="952378" cy="436165"/>
          </a:xfrm>
          <a:prstGeom prst="rect">
            <a:avLst/>
          </a:prstGeom>
        </p:spPr>
        <p:txBody>
          <a:bodyPr vert="horz" wrap="square" lIns="0" tIns="150642" rIns="0" bIns="0" rtlCol="0">
            <a:spAutoFit/>
          </a:bodyPr>
          <a:lstStyle/>
          <a:p>
            <a:pPr algn="ctr" defTabSz="844083" fontAlgn="base">
              <a:spcBef>
                <a:spcPct val="0"/>
              </a:spcBef>
              <a:spcAft>
                <a:spcPct val="0"/>
              </a:spcAft>
            </a:pPr>
            <a:r>
              <a:rPr lang="ja-JP" altLang="en-US" sz="1846" b="1">
                <a:solidFill>
                  <a:prstClr val="black"/>
                </a:solidFill>
                <a:latin typeface="Meiryo UI" panose="020B0604030504040204" pitchFamily="50" charset="-128"/>
                <a:ea typeface="Meiryo UI" panose="020B0604030504040204" pitchFamily="50" charset="-128"/>
                <a:cs typeface="Meiryo UI" panose="020B0604030504040204" pitchFamily="50" charset="-128"/>
              </a:rPr>
              <a:t>氏名</a:t>
            </a:r>
            <a:endParaRPr lang="ja-JP" altLang="en-US" sz="1015"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object 20">
            <a:extLst>
              <a:ext uri="{FF2B5EF4-FFF2-40B4-BE49-F238E27FC236}">
                <a16:creationId xmlns:a16="http://schemas.microsoft.com/office/drawing/2014/main" id="{96DA989C-BF82-4804-AE9B-6F7FFD98911D}"/>
              </a:ext>
            </a:extLst>
          </p:cNvPr>
          <p:cNvSpPr txBox="1"/>
          <p:nvPr/>
        </p:nvSpPr>
        <p:spPr>
          <a:xfrm>
            <a:off x="7668886" y="6020433"/>
            <a:ext cx="1595254" cy="511186"/>
          </a:xfrm>
          <a:prstGeom prst="rect">
            <a:avLst/>
          </a:prstGeom>
        </p:spPr>
        <p:txBody>
          <a:bodyPr vert="horz" wrap="square" lIns="0" tIns="150642" rIns="0" bIns="0" rtlCol="0">
            <a:spAutoFit/>
          </a:bodyPr>
          <a:lstStyle/>
          <a:p>
            <a:pPr marL="11723" algn="ctr" defTabSz="844083" fontAlgn="base">
              <a:lnSpc>
                <a:spcPts val="1108"/>
              </a:lnSpc>
              <a:spcBef>
                <a:spcPts val="632"/>
              </a:spcBef>
              <a:spcAft>
                <a:spcPct val="0"/>
              </a:spcAft>
            </a:pPr>
            <a:r>
              <a:rPr lang="en-US" altLang="ja-JP"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a:p>
            <a:pPr marL="11723" algn="ctr" defTabSz="844083" fontAlgn="base">
              <a:lnSpc>
                <a:spcPts val="1108"/>
              </a:lnSpc>
              <a:spcBef>
                <a:spcPts val="632"/>
              </a:spcBef>
              <a:spcAft>
                <a:spcPct val="0"/>
              </a:spcAft>
            </a:pPr>
            <a:r>
              <a:rPr lang="ja-JP" altLang="en-US"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rPr>
              <a:t>個人太郎</a:t>
            </a:r>
            <a:endParaRPr lang="en-US" altLang="ja-JP" sz="1015" spc="46">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a:extLst>
              <a:ext uri="{FF2B5EF4-FFF2-40B4-BE49-F238E27FC236}">
                <a16:creationId xmlns:a16="http://schemas.microsoft.com/office/drawing/2014/main" id="{C6597C95-2284-4966-8E88-52AFFEB8A21E}"/>
              </a:ext>
            </a:extLst>
          </p:cNvPr>
          <p:cNvGrpSpPr/>
          <p:nvPr/>
        </p:nvGrpSpPr>
        <p:grpSpPr>
          <a:xfrm>
            <a:off x="4813306" y="5940412"/>
            <a:ext cx="665003" cy="564433"/>
            <a:chOff x="3142132" y="6104008"/>
            <a:chExt cx="665003" cy="564433"/>
          </a:xfrm>
        </p:grpSpPr>
        <p:sp>
          <p:nvSpPr>
            <p:cNvPr id="36" name="正方形/長方形 35">
              <a:extLst>
                <a:ext uri="{FF2B5EF4-FFF2-40B4-BE49-F238E27FC236}">
                  <a16:creationId xmlns:a16="http://schemas.microsoft.com/office/drawing/2014/main" id="{0ECE3C40-9E2A-4B6E-8AA0-DFE73955E9FB}"/>
                </a:ext>
              </a:extLst>
            </p:cNvPr>
            <p:cNvSpPr/>
            <p:nvPr/>
          </p:nvSpPr>
          <p:spPr>
            <a:xfrm>
              <a:off x="3142132" y="6104008"/>
              <a:ext cx="665003" cy="564433"/>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algn="ctr" defTabSz="844083">
                <a:defRPr/>
              </a:pPr>
              <a:endParaRPr kumimoji="0" lang="ja-JP" altLang="en-US" sz="1875" b="1" kern="0">
                <a:solidFill>
                  <a:prstClr val="white"/>
                </a:solidFill>
                <a:latin typeface="Calibri" panose="020F0502020204030204"/>
                <a:ea typeface="ＭＳ Ｐゴシック" panose="020B0600070205080204" pitchFamily="50" charset="-128"/>
              </a:endParaRPr>
            </a:p>
          </p:txBody>
        </p:sp>
        <p:sp>
          <p:nvSpPr>
            <p:cNvPr id="37" name="object 470">
              <a:extLst>
                <a:ext uri="{FF2B5EF4-FFF2-40B4-BE49-F238E27FC236}">
                  <a16:creationId xmlns:a16="http://schemas.microsoft.com/office/drawing/2014/main" id="{C7077E45-0602-4349-82DD-9F849B124DCC}"/>
                </a:ext>
              </a:extLst>
            </p:cNvPr>
            <p:cNvSpPr/>
            <p:nvPr/>
          </p:nvSpPr>
          <p:spPr>
            <a:xfrm>
              <a:off x="3291562" y="6208294"/>
              <a:ext cx="366346" cy="430237"/>
            </a:xfrm>
            <a:custGeom>
              <a:avLst/>
              <a:gdLst/>
              <a:ahLst/>
              <a:cxnLst/>
              <a:rect l="l" t="t" r="r" b="b"/>
              <a:pathLst>
                <a:path w="396875" h="466090">
                  <a:moveTo>
                    <a:pt x="198114" y="0"/>
                  </a:moveTo>
                  <a:lnTo>
                    <a:pt x="141358" y="4019"/>
                  </a:lnTo>
                  <a:lnTo>
                    <a:pt x="90923" y="15602"/>
                  </a:lnTo>
                  <a:lnTo>
                    <a:pt x="51070" y="34986"/>
                  </a:lnTo>
                  <a:lnTo>
                    <a:pt x="13055" y="106682"/>
                  </a:lnTo>
                  <a:lnTo>
                    <a:pt x="4953" y="165139"/>
                  </a:lnTo>
                  <a:lnTo>
                    <a:pt x="889" y="218203"/>
                  </a:lnTo>
                  <a:lnTo>
                    <a:pt x="0" y="246294"/>
                  </a:lnTo>
                  <a:lnTo>
                    <a:pt x="1769" y="293442"/>
                  </a:lnTo>
                  <a:lnTo>
                    <a:pt x="5612" y="336036"/>
                  </a:lnTo>
                  <a:lnTo>
                    <a:pt x="16055" y="374552"/>
                  </a:lnTo>
                  <a:lnTo>
                    <a:pt x="37623" y="409466"/>
                  </a:lnTo>
                  <a:lnTo>
                    <a:pt x="74841" y="441252"/>
                  </a:lnTo>
                  <a:lnTo>
                    <a:pt x="111280" y="455914"/>
                  </a:lnTo>
                  <a:lnTo>
                    <a:pt x="160115" y="464302"/>
                  </a:lnTo>
                  <a:lnTo>
                    <a:pt x="211197" y="465651"/>
                  </a:lnTo>
                  <a:lnTo>
                    <a:pt x="254381" y="459197"/>
                  </a:lnTo>
                  <a:lnTo>
                    <a:pt x="294886" y="441150"/>
                  </a:lnTo>
                  <a:lnTo>
                    <a:pt x="325880" y="410863"/>
                  </a:lnTo>
                  <a:lnTo>
                    <a:pt x="348535" y="371109"/>
                  </a:lnTo>
                  <a:lnTo>
                    <a:pt x="364024" y="324659"/>
                  </a:lnTo>
                  <a:lnTo>
                    <a:pt x="373519" y="274285"/>
                  </a:lnTo>
                  <a:lnTo>
                    <a:pt x="379724" y="246688"/>
                  </a:lnTo>
                  <a:lnTo>
                    <a:pt x="386961" y="232961"/>
                  </a:lnTo>
                  <a:lnTo>
                    <a:pt x="393223" y="224598"/>
                  </a:lnTo>
                  <a:lnTo>
                    <a:pt x="396506" y="213096"/>
                  </a:lnTo>
                  <a:lnTo>
                    <a:pt x="395443" y="153191"/>
                  </a:lnTo>
                  <a:lnTo>
                    <a:pt x="383906" y="103300"/>
                  </a:lnTo>
                  <a:lnTo>
                    <a:pt x="363091" y="63395"/>
                  </a:lnTo>
                  <a:lnTo>
                    <a:pt x="334193" y="33447"/>
                  </a:lnTo>
                  <a:lnTo>
                    <a:pt x="298409" y="13426"/>
                  </a:lnTo>
                  <a:lnTo>
                    <a:pt x="256933" y="3305"/>
                  </a:lnTo>
                  <a:lnTo>
                    <a:pt x="198114" y="0"/>
                  </a:lnTo>
                  <a:close/>
                </a:path>
              </a:pathLst>
            </a:custGeom>
            <a:solidFill>
              <a:srgbClr val="F9C6A0"/>
            </a:solid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8" name="object 471">
              <a:extLst>
                <a:ext uri="{FF2B5EF4-FFF2-40B4-BE49-F238E27FC236}">
                  <a16:creationId xmlns:a16="http://schemas.microsoft.com/office/drawing/2014/main" id="{8B85E354-B093-4336-9955-6A3555531477}"/>
                </a:ext>
              </a:extLst>
            </p:cNvPr>
            <p:cNvSpPr/>
            <p:nvPr/>
          </p:nvSpPr>
          <p:spPr>
            <a:xfrm>
              <a:off x="3531293" y="6423823"/>
              <a:ext cx="80303" cy="29893"/>
            </a:xfrm>
            <a:custGeom>
              <a:avLst/>
              <a:gdLst/>
              <a:ahLst/>
              <a:cxnLst/>
              <a:rect l="l" t="t" r="r" b="b"/>
              <a:pathLst>
                <a:path w="86995" h="32384">
                  <a:moveTo>
                    <a:pt x="43051" y="0"/>
                  </a:moveTo>
                  <a:lnTo>
                    <a:pt x="19199" y="8716"/>
                  </a:lnTo>
                  <a:lnTo>
                    <a:pt x="0" y="31957"/>
                  </a:lnTo>
                  <a:lnTo>
                    <a:pt x="25773" y="23440"/>
                  </a:lnTo>
                  <a:lnTo>
                    <a:pt x="48199" y="19002"/>
                  </a:lnTo>
                  <a:lnTo>
                    <a:pt x="68172" y="17543"/>
                  </a:lnTo>
                  <a:lnTo>
                    <a:pt x="86011" y="17543"/>
                  </a:lnTo>
                  <a:lnTo>
                    <a:pt x="67024" y="3763"/>
                  </a:lnTo>
                  <a:lnTo>
                    <a:pt x="43051" y="0"/>
                  </a:lnTo>
                  <a:close/>
                </a:path>
                <a:path w="86995" h="32384">
                  <a:moveTo>
                    <a:pt x="86011" y="17543"/>
                  </a:moveTo>
                  <a:lnTo>
                    <a:pt x="68172" y="17543"/>
                  </a:lnTo>
                  <a:lnTo>
                    <a:pt x="86588" y="17962"/>
                  </a:lnTo>
                  <a:lnTo>
                    <a:pt x="86011" y="17543"/>
                  </a:lnTo>
                  <a:close/>
                </a:path>
              </a:pathLst>
            </a:custGeom>
            <a:solidFill>
              <a:srgbClr val="F2B2AA"/>
            </a:solid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9" name="object 472">
              <a:extLst>
                <a:ext uri="{FF2B5EF4-FFF2-40B4-BE49-F238E27FC236}">
                  <a16:creationId xmlns:a16="http://schemas.microsoft.com/office/drawing/2014/main" id="{076B04E7-D77E-4308-8985-360BA3F88119}"/>
                </a:ext>
              </a:extLst>
            </p:cNvPr>
            <p:cNvSpPr/>
            <p:nvPr/>
          </p:nvSpPr>
          <p:spPr>
            <a:xfrm>
              <a:off x="3451471" y="6424110"/>
              <a:ext cx="12309" cy="22274"/>
            </a:xfrm>
            <a:custGeom>
              <a:avLst/>
              <a:gdLst/>
              <a:ahLst/>
              <a:cxnLst/>
              <a:rect l="l" t="t" r="r" b="b"/>
              <a:pathLst>
                <a:path w="13334" h="24129">
                  <a:moveTo>
                    <a:pt x="13093" y="0"/>
                  </a:moveTo>
                  <a:lnTo>
                    <a:pt x="9681" y="11469"/>
                  </a:lnTo>
                  <a:lnTo>
                    <a:pt x="5332" y="18835"/>
                  </a:lnTo>
                  <a:lnTo>
                    <a:pt x="1590" y="22765"/>
                  </a:lnTo>
                  <a:lnTo>
                    <a:pt x="0" y="23926"/>
                  </a:lnTo>
                </a:path>
              </a:pathLst>
            </a:custGeom>
            <a:ln w="14935">
              <a:solidFill>
                <a:srgbClr val="E29B72"/>
              </a:solidFill>
            </a:ln>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0" name="object 473">
              <a:extLst>
                <a:ext uri="{FF2B5EF4-FFF2-40B4-BE49-F238E27FC236}">
                  <a16:creationId xmlns:a16="http://schemas.microsoft.com/office/drawing/2014/main" id="{84E1E20C-B661-43FE-86AF-BA50AFBCD83C}"/>
                </a:ext>
              </a:extLst>
            </p:cNvPr>
            <p:cNvSpPr/>
            <p:nvPr/>
          </p:nvSpPr>
          <p:spPr>
            <a:xfrm>
              <a:off x="3315127" y="6365030"/>
              <a:ext cx="90107" cy="70254"/>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1" name="object 474">
              <a:extLst>
                <a:ext uri="{FF2B5EF4-FFF2-40B4-BE49-F238E27FC236}">
                  <a16:creationId xmlns:a16="http://schemas.microsoft.com/office/drawing/2014/main" id="{436C3595-D24A-416E-B118-05D83A1F7ADD}"/>
                </a:ext>
              </a:extLst>
            </p:cNvPr>
            <p:cNvSpPr/>
            <p:nvPr/>
          </p:nvSpPr>
          <p:spPr>
            <a:xfrm>
              <a:off x="3528273" y="6380232"/>
              <a:ext cx="28135" cy="29893"/>
            </a:xfrm>
            <a:custGeom>
              <a:avLst/>
              <a:gdLst/>
              <a:ahLst/>
              <a:cxnLst/>
              <a:rect l="l" t="t" r="r" b="b"/>
              <a:pathLst>
                <a:path w="30479" h="32384">
                  <a:moveTo>
                    <a:pt x="8204" y="0"/>
                  </a:moveTo>
                  <a:lnTo>
                    <a:pt x="1282" y="6388"/>
                  </a:lnTo>
                  <a:lnTo>
                    <a:pt x="0" y="23279"/>
                  </a:lnTo>
                  <a:lnTo>
                    <a:pt x="5892" y="30606"/>
                  </a:lnTo>
                  <a:lnTo>
                    <a:pt x="21805" y="31800"/>
                  </a:lnTo>
                  <a:lnTo>
                    <a:pt x="28727" y="25438"/>
                  </a:lnTo>
                  <a:lnTo>
                    <a:pt x="29349" y="16979"/>
                  </a:lnTo>
                  <a:lnTo>
                    <a:pt x="29997" y="8547"/>
                  </a:lnTo>
                  <a:lnTo>
                    <a:pt x="24117" y="1219"/>
                  </a:lnTo>
                  <a:lnTo>
                    <a:pt x="8204" y="0"/>
                  </a:lnTo>
                  <a:close/>
                </a:path>
              </a:pathLst>
            </a:custGeom>
            <a:solidFill>
              <a:srgbClr val="231614"/>
            </a:solid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2" name="object 475">
              <a:extLst>
                <a:ext uri="{FF2B5EF4-FFF2-40B4-BE49-F238E27FC236}">
                  <a16:creationId xmlns:a16="http://schemas.microsoft.com/office/drawing/2014/main" id="{A5C67208-60C3-4B2D-AF84-379ED44B35AC}"/>
                </a:ext>
              </a:extLst>
            </p:cNvPr>
            <p:cNvSpPr/>
            <p:nvPr/>
          </p:nvSpPr>
          <p:spPr>
            <a:xfrm>
              <a:off x="3268169" y="6129121"/>
              <a:ext cx="425547" cy="322385"/>
            </a:xfrm>
            <a:custGeom>
              <a:avLst/>
              <a:gdLst/>
              <a:ahLst/>
              <a:cxnLst/>
              <a:rect l="l" t="t" r="r" b="b"/>
              <a:pathLst>
                <a:path w="461009" h="349250">
                  <a:moveTo>
                    <a:pt x="437531" y="135232"/>
                  </a:moveTo>
                  <a:lnTo>
                    <a:pt x="268629" y="135232"/>
                  </a:lnTo>
                  <a:lnTo>
                    <a:pt x="341950" y="171589"/>
                  </a:lnTo>
                  <a:lnTo>
                    <a:pt x="380042" y="195963"/>
                  </a:lnTo>
                  <a:lnTo>
                    <a:pt x="395190" y="219385"/>
                  </a:lnTo>
                  <a:lnTo>
                    <a:pt x="399681" y="252885"/>
                  </a:lnTo>
                  <a:lnTo>
                    <a:pt x="401344" y="287667"/>
                  </a:lnTo>
                  <a:lnTo>
                    <a:pt x="401430" y="320977"/>
                  </a:lnTo>
                  <a:lnTo>
                    <a:pt x="400620" y="341594"/>
                  </a:lnTo>
                  <a:lnTo>
                    <a:pt x="400112" y="349151"/>
                  </a:lnTo>
                  <a:lnTo>
                    <a:pt x="425424" y="345404"/>
                  </a:lnTo>
                  <a:lnTo>
                    <a:pt x="441248" y="303440"/>
                  </a:lnTo>
                  <a:lnTo>
                    <a:pt x="447625" y="273965"/>
                  </a:lnTo>
                  <a:lnTo>
                    <a:pt x="445546" y="243040"/>
                  </a:lnTo>
                  <a:lnTo>
                    <a:pt x="436003" y="196725"/>
                  </a:lnTo>
                  <a:lnTo>
                    <a:pt x="457068" y="196725"/>
                  </a:lnTo>
                  <a:lnTo>
                    <a:pt x="453085" y="172721"/>
                  </a:lnTo>
                  <a:lnTo>
                    <a:pt x="445064" y="146032"/>
                  </a:lnTo>
                  <a:lnTo>
                    <a:pt x="437531" y="135232"/>
                  </a:lnTo>
                  <a:close/>
                </a:path>
                <a:path w="461009" h="349250">
                  <a:moveTo>
                    <a:pt x="155159" y="0"/>
                  </a:moveTo>
                  <a:lnTo>
                    <a:pt x="115154" y="10783"/>
                  </a:lnTo>
                  <a:lnTo>
                    <a:pt x="100540" y="28606"/>
                  </a:lnTo>
                  <a:lnTo>
                    <a:pt x="100257" y="46772"/>
                  </a:lnTo>
                  <a:lnTo>
                    <a:pt x="103250" y="58587"/>
                  </a:lnTo>
                  <a:lnTo>
                    <a:pt x="74967" y="69389"/>
                  </a:lnTo>
                  <a:lnTo>
                    <a:pt x="42887" y="89034"/>
                  </a:lnTo>
                  <a:lnTo>
                    <a:pt x="15721" y="118897"/>
                  </a:lnTo>
                  <a:lnTo>
                    <a:pt x="2183" y="160352"/>
                  </a:lnTo>
                  <a:lnTo>
                    <a:pt x="0" y="236024"/>
                  </a:lnTo>
                  <a:lnTo>
                    <a:pt x="4420" y="287667"/>
                  </a:lnTo>
                  <a:lnTo>
                    <a:pt x="10615" y="317226"/>
                  </a:lnTo>
                  <a:lnTo>
                    <a:pt x="13753" y="326646"/>
                  </a:lnTo>
                  <a:lnTo>
                    <a:pt x="27837" y="331828"/>
                  </a:lnTo>
                  <a:lnTo>
                    <a:pt x="31528" y="294479"/>
                  </a:lnTo>
                  <a:lnTo>
                    <a:pt x="35405" y="269396"/>
                  </a:lnTo>
                  <a:lnTo>
                    <a:pt x="53250" y="210556"/>
                  </a:lnTo>
                  <a:lnTo>
                    <a:pt x="71817" y="169970"/>
                  </a:lnTo>
                  <a:lnTo>
                    <a:pt x="93620" y="137442"/>
                  </a:lnTo>
                  <a:lnTo>
                    <a:pt x="119341" y="107990"/>
                  </a:lnTo>
                  <a:lnTo>
                    <a:pt x="412042" y="107990"/>
                  </a:lnTo>
                  <a:lnTo>
                    <a:pt x="407072" y="103253"/>
                  </a:lnTo>
                  <a:lnTo>
                    <a:pt x="449275" y="103253"/>
                  </a:lnTo>
                  <a:lnTo>
                    <a:pt x="412819" y="59781"/>
                  </a:lnTo>
                  <a:lnTo>
                    <a:pt x="374527" y="30708"/>
                  </a:lnTo>
                  <a:lnTo>
                    <a:pt x="321173" y="15193"/>
                  </a:lnTo>
                  <a:lnTo>
                    <a:pt x="231609" y="2949"/>
                  </a:lnTo>
                  <a:lnTo>
                    <a:pt x="155159" y="0"/>
                  </a:lnTo>
                  <a:close/>
                </a:path>
                <a:path w="461009" h="349250">
                  <a:moveTo>
                    <a:pt x="457068" y="196725"/>
                  </a:moveTo>
                  <a:lnTo>
                    <a:pt x="436003" y="196725"/>
                  </a:lnTo>
                  <a:lnTo>
                    <a:pt x="444136" y="200481"/>
                  </a:lnTo>
                  <a:lnTo>
                    <a:pt x="449395" y="203864"/>
                  </a:lnTo>
                  <a:lnTo>
                    <a:pt x="454073" y="208793"/>
                  </a:lnTo>
                  <a:lnTo>
                    <a:pt x="460463" y="217185"/>
                  </a:lnTo>
                  <a:lnTo>
                    <a:pt x="457068" y="196725"/>
                  </a:lnTo>
                  <a:close/>
                </a:path>
                <a:path w="461009" h="349250">
                  <a:moveTo>
                    <a:pt x="412042" y="107990"/>
                  </a:moveTo>
                  <a:lnTo>
                    <a:pt x="119341" y="107990"/>
                  </a:lnTo>
                  <a:lnTo>
                    <a:pt x="149468" y="117306"/>
                  </a:lnTo>
                  <a:lnTo>
                    <a:pt x="187478" y="134757"/>
                  </a:lnTo>
                  <a:lnTo>
                    <a:pt x="231453" y="160774"/>
                  </a:lnTo>
                  <a:lnTo>
                    <a:pt x="279475" y="195785"/>
                  </a:lnTo>
                  <a:lnTo>
                    <a:pt x="276548" y="167850"/>
                  </a:lnTo>
                  <a:lnTo>
                    <a:pt x="274443" y="152231"/>
                  </a:lnTo>
                  <a:lnTo>
                    <a:pt x="272142" y="143250"/>
                  </a:lnTo>
                  <a:lnTo>
                    <a:pt x="268629" y="135232"/>
                  </a:lnTo>
                  <a:lnTo>
                    <a:pt x="437531" y="135232"/>
                  </a:lnTo>
                  <a:lnTo>
                    <a:pt x="431395" y="126436"/>
                  </a:lnTo>
                  <a:lnTo>
                    <a:pt x="412042" y="107990"/>
                  </a:lnTo>
                  <a:close/>
                </a:path>
                <a:path w="461009" h="349250">
                  <a:moveTo>
                    <a:pt x="449275" y="103253"/>
                  </a:moveTo>
                  <a:lnTo>
                    <a:pt x="407072" y="103253"/>
                  </a:lnTo>
                  <a:lnTo>
                    <a:pt x="421657" y="104058"/>
                  </a:lnTo>
                  <a:lnTo>
                    <a:pt x="431740" y="105311"/>
                  </a:lnTo>
                  <a:lnTo>
                    <a:pt x="442021" y="107897"/>
                  </a:lnTo>
                  <a:lnTo>
                    <a:pt x="457199" y="112702"/>
                  </a:lnTo>
                  <a:lnTo>
                    <a:pt x="449275" y="103253"/>
                  </a:lnTo>
                  <a:close/>
                </a:path>
              </a:pathLst>
            </a:custGeom>
            <a:solidFill>
              <a:srgbClr val="A57249"/>
            </a:solid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3" name="object 476">
              <a:extLst>
                <a:ext uri="{FF2B5EF4-FFF2-40B4-BE49-F238E27FC236}">
                  <a16:creationId xmlns:a16="http://schemas.microsoft.com/office/drawing/2014/main" id="{0F7ADA84-0B2C-43BA-8360-62C330DFD1F5}"/>
                </a:ext>
              </a:extLst>
            </p:cNvPr>
            <p:cNvSpPr/>
            <p:nvPr/>
          </p:nvSpPr>
          <p:spPr>
            <a:xfrm>
              <a:off x="3620727" y="6425273"/>
              <a:ext cx="81299" cy="90125"/>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4" name="object 477">
              <a:extLst>
                <a:ext uri="{FF2B5EF4-FFF2-40B4-BE49-F238E27FC236}">
                  <a16:creationId xmlns:a16="http://schemas.microsoft.com/office/drawing/2014/main" id="{E4FD1A33-90B8-4D5A-8727-6F20F5F7329E}"/>
                </a:ext>
              </a:extLst>
            </p:cNvPr>
            <p:cNvSpPr/>
            <p:nvPr/>
          </p:nvSpPr>
          <p:spPr>
            <a:xfrm>
              <a:off x="3239307" y="6392590"/>
              <a:ext cx="76281" cy="93461"/>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5" name="object 478">
              <a:extLst>
                <a:ext uri="{FF2B5EF4-FFF2-40B4-BE49-F238E27FC236}">
                  <a16:creationId xmlns:a16="http://schemas.microsoft.com/office/drawing/2014/main" id="{DB7DDE08-3B77-4CAD-97DD-1362F567FF9D}"/>
                </a:ext>
              </a:extLst>
            </p:cNvPr>
            <p:cNvSpPr/>
            <p:nvPr/>
          </p:nvSpPr>
          <p:spPr>
            <a:xfrm>
              <a:off x="3375249" y="6152277"/>
              <a:ext cx="231941" cy="110485"/>
            </a:xfrm>
            <a:prstGeom prst="rect">
              <a:avLst/>
            </a:prstGeom>
            <a:blipFill>
              <a:blip r:embed="rId6" cstate="email">
                <a:extLst>
                  <a:ext uri="{28A0092B-C50C-407E-A947-70E740481C1C}">
                    <a14:useLocalDpi xmlns:a14="http://schemas.microsoft.com/office/drawing/2010/main" val="0"/>
                  </a:ext>
                </a:extLst>
              </a:blip>
              <a:stretch>
                <a:fillRect/>
              </a:stretch>
            </a:blip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6" name="object 479">
              <a:extLst>
                <a:ext uri="{FF2B5EF4-FFF2-40B4-BE49-F238E27FC236}">
                  <a16:creationId xmlns:a16="http://schemas.microsoft.com/office/drawing/2014/main" id="{19C18CC0-C546-4C41-86D6-3BEF5C2D415D}"/>
                </a:ext>
              </a:extLst>
            </p:cNvPr>
            <p:cNvSpPr/>
            <p:nvPr/>
          </p:nvSpPr>
          <p:spPr>
            <a:xfrm>
              <a:off x="3381029" y="6507297"/>
              <a:ext cx="149129" cy="66915"/>
            </a:xfrm>
            <a:prstGeom prst="rect">
              <a:avLst/>
            </a:prstGeom>
            <a:blipFill>
              <a:blip r:embed="rId7" cstate="email">
                <a:extLst>
                  <a:ext uri="{28A0092B-C50C-407E-A947-70E740481C1C}">
                    <a14:useLocalDpi xmlns:a14="http://schemas.microsoft.com/office/drawing/2010/main" val="0"/>
                  </a:ext>
                </a:extLst>
              </a:blip>
              <a:stretch>
                <a:fillRect/>
              </a:stretch>
            </a:blipFill>
          </p:spPr>
          <p:txBody>
            <a:bodyPr wrap="square" lIns="0" tIns="0" rIns="0" bIns="0" rtlCol="0"/>
            <a:lstStyle/>
            <a:p>
              <a:pPr defTabSz="844083" fontAlgn="base">
                <a:spcBef>
                  <a:spcPct val="0"/>
                </a:spcBef>
                <a:spcAft>
                  <a:spcPct val="0"/>
                </a:spcAft>
              </a:pPr>
              <a:endParaRPr sz="1846">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30060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「個人情報」とは</a:t>
            </a:r>
            <a:r>
              <a:rPr lang="ja-JP" altLang="en-US" sz="2400">
                <a:solidFill>
                  <a:prstClr val="black"/>
                </a:solidFill>
                <a:latin typeface="Calibri Light" panose="020F0302020204030204"/>
              </a:rPr>
              <a:t>（法第２条第１項関係）</a:t>
            </a:r>
            <a:endParaRPr lang="ja-JP" altLang="en-US" sz="3200">
              <a:solidFill>
                <a:schemeClr val="tx1">
                  <a:lumMod val="65000"/>
                  <a:lumOff val="35000"/>
                </a:schemeClr>
              </a:solidFill>
              <a:latin typeface="Meiryo UI" panose="020B0604030504040204" pitchFamily="50" charset="-128"/>
            </a:endParaRP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15</a:t>
            </a:fld>
            <a:endParaRPr lang="ja-JP" altLang="en-US">
              <a:solidFill>
                <a:prstClr val="black">
                  <a:tint val="75000"/>
                </a:prstClr>
              </a:solidFill>
              <a:latin typeface="Calibri" panose="020F0502020204030204"/>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24037" y="1533831"/>
            <a:ext cx="8915246" cy="4764327"/>
          </a:xfrm>
          <a:ln w="12700">
            <a:solidFill>
              <a:schemeClr val="tx1">
                <a:lumMod val="65000"/>
                <a:lumOff val="35000"/>
              </a:schemeClr>
            </a:solidFill>
          </a:ln>
        </p:spPr>
        <p:txBody>
          <a:bodyPr>
            <a:normAutofit lnSpcReduction="10000"/>
          </a:bodyPr>
          <a:lstStyle/>
          <a:p>
            <a:pPr marL="182563" indent="-182563" defTabSz="844083" fontAlgn="base">
              <a:lnSpc>
                <a:spcPct val="100000"/>
              </a:lnSpc>
              <a:spcBef>
                <a:spcPct val="0"/>
              </a:spcBef>
              <a:spcAft>
                <a:spcPts val="1200"/>
              </a:spcAft>
              <a:buNone/>
              <a:defRPr/>
            </a:pPr>
            <a:r>
              <a:rPr lang="ja-JP" altLang="en-US" sz="1800">
                <a:solidFill>
                  <a:prstClr val="black"/>
                </a:solidFill>
                <a:latin typeface="Meiryo UI" panose="020B0604030504040204" pitchFamily="50" charset="-128"/>
                <a:cs typeface="Meiryo UI" panose="020B0604030504040204" pitchFamily="50" charset="-128"/>
              </a:rPr>
              <a:t>〇個人情報に該当するか否かは、行政機関等の実態に即して個々の事例ごとに判断する必要がある。</a:t>
            </a:r>
            <a:endParaRPr lang="en-US" altLang="ja-JP" sz="1800">
              <a:solidFill>
                <a:prstClr val="black"/>
              </a:solidFill>
              <a:latin typeface="Meiryo UI" panose="020B0604030504040204" pitchFamily="50" charset="-128"/>
              <a:cs typeface="Meiryo UI" panose="020B0604030504040204" pitchFamily="50" charset="-128"/>
            </a:endParaRPr>
          </a:p>
          <a:p>
            <a:pPr marL="182563" indent="-182563" defTabSz="844083" fontAlgn="base">
              <a:lnSpc>
                <a:spcPct val="100000"/>
              </a:lnSpc>
              <a:spcBef>
                <a:spcPct val="0"/>
              </a:spcBef>
              <a:spcAft>
                <a:spcPts val="1200"/>
              </a:spcAft>
              <a:buNone/>
              <a:defRPr/>
            </a:pPr>
            <a:r>
              <a:rPr lang="ja-JP" altLang="en-US" sz="1800">
                <a:solidFill>
                  <a:prstClr val="black"/>
                </a:solidFill>
                <a:latin typeface="Meiryo UI" panose="020B0604030504040204" pitchFamily="50" charset="-128"/>
                <a:cs typeface="Meiryo UI" panose="020B0604030504040204" pitchFamily="50" charset="-128"/>
              </a:rPr>
              <a:t>〇以下の情報は、個人情報に該当すると考えられる。</a:t>
            </a:r>
            <a:endParaRPr lang="en-US" altLang="ja-JP" sz="1800">
              <a:solidFill>
                <a:prstClr val="black"/>
              </a:solidFill>
              <a:latin typeface="Meiryo UI" panose="020B0604030504040204" pitchFamily="50" charset="-128"/>
              <a:cs typeface="Meiryo UI" panose="020B0604030504040204" pitchFamily="50" charset="-128"/>
            </a:endParaRPr>
          </a:p>
          <a:p>
            <a:pPr marL="0" indent="0" fontAlgn="base">
              <a:lnSpc>
                <a:spcPct val="100000"/>
              </a:lnSpc>
              <a:spcBef>
                <a:spcPct val="0"/>
              </a:spcBef>
              <a:spcAft>
                <a:spcPct val="0"/>
              </a:spcAft>
              <a:buNone/>
              <a:defRPr/>
            </a:pPr>
            <a:r>
              <a:rPr lang="en-US" altLang="ja-JP" sz="1400">
                <a:solidFill>
                  <a:prstClr val="black"/>
                </a:solidFill>
                <a:latin typeface="Meiryo UI" panose="020B0604030504040204" pitchFamily="50" charset="-128"/>
              </a:rPr>
              <a:t>【</a:t>
            </a:r>
            <a:r>
              <a:rPr lang="ja-JP" altLang="en-US" sz="1400">
                <a:solidFill>
                  <a:prstClr val="black"/>
                </a:solidFill>
                <a:latin typeface="Meiryo UI" panose="020B0604030504040204" pitchFamily="50" charset="-128"/>
              </a:rPr>
              <a:t>個人情報に該当する事例</a:t>
            </a:r>
            <a:r>
              <a:rPr lang="en-US" altLang="ja-JP" sz="1400">
                <a:solidFill>
                  <a:prstClr val="black"/>
                </a:solidFill>
                <a:latin typeface="Meiryo UI" panose="020B0604030504040204" pitchFamily="50" charset="-128"/>
              </a:rPr>
              <a:t>】</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1</a:t>
            </a:r>
            <a:r>
              <a:rPr lang="ja-JP" altLang="en-US" sz="1400">
                <a:solidFill>
                  <a:prstClr val="black"/>
                </a:solidFill>
                <a:latin typeface="Meiryo UI" panose="020B0604030504040204" pitchFamily="50" charset="-128"/>
              </a:rPr>
              <a:t>）本人の氏名</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2</a:t>
            </a:r>
            <a:r>
              <a:rPr lang="ja-JP" altLang="en-US" sz="1400">
                <a:solidFill>
                  <a:prstClr val="black"/>
                </a:solidFill>
                <a:latin typeface="Meiryo UI" panose="020B0604030504040204" pitchFamily="50" charset="-128"/>
              </a:rPr>
              <a:t>）生年月日、連絡先（住所・居所・電話番号・メールアドレス）、会社における職位又は所属に関　</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する情報について、それらと本人の氏名を組み合わせた情報</a:t>
            </a:r>
          </a:p>
          <a:p>
            <a:pPr marL="0" indent="0" fontAlgn="base">
              <a:lnSpc>
                <a:spcPct val="100000"/>
              </a:lnSpc>
              <a:spcBef>
                <a:spcPct val="0"/>
              </a:spcBef>
              <a:spcAft>
                <a:spcPct val="0"/>
              </a:spcAft>
              <a:buNone/>
              <a:defRPr/>
            </a:pP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3</a:t>
            </a:r>
            <a:r>
              <a:rPr lang="ja-JP" altLang="en-US" sz="1400">
                <a:solidFill>
                  <a:prstClr val="black"/>
                </a:solidFill>
                <a:latin typeface="Meiryo UI" panose="020B0604030504040204" pitchFamily="50" charset="-128"/>
              </a:rPr>
              <a:t>）防犯カメラに記録された情報等本人が判別できる映像情報</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4</a:t>
            </a:r>
            <a:r>
              <a:rPr lang="ja-JP" altLang="en-US" sz="1400">
                <a:solidFill>
                  <a:prstClr val="black"/>
                </a:solidFill>
                <a:latin typeface="Meiryo UI" panose="020B0604030504040204" pitchFamily="50" charset="-128"/>
              </a:rPr>
              <a:t>）本人の氏名が含まれる等の理由により、特定の個人を識別できる音声録音情報</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5</a:t>
            </a:r>
            <a:r>
              <a:rPr lang="ja-JP" altLang="en-US" sz="1400">
                <a:solidFill>
                  <a:prstClr val="black"/>
                </a:solidFill>
                <a:latin typeface="Meiryo UI" panose="020B0604030504040204" pitchFamily="50" charset="-128"/>
              </a:rPr>
              <a:t>）特定の個人を識別することができるメールアドレス（</a:t>
            </a:r>
            <a:r>
              <a:rPr lang="en-US" altLang="ja-JP" sz="1400">
                <a:solidFill>
                  <a:prstClr val="black"/>
                </a:solidFill>
                <a:latin typeface="Meiryo UI" panose="020B0604030504040204" pitchFamily="50" charset="-128"/>
              </a:rPr>
              <a:t>kojin_ichiro@example.com </a:t>
            </a:r>
            <a:r>
              <a:rPr lang="ja-JP" altLang="en-US" sz="1400">
                <a:solidFill>
                  <a:prstClr val="black"/>
                </a:solidFill>
                <a:latin typeface="Meiryo UI" panose="020B0604030504040204" pitchFamily="50" charset="-128"/>
              </a:rPr>
              <a:t>等のように</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メールアドレスだけの情報の場合であっても、</a:t>
            </a:r>
            <a:r>
              <a:rPr lang="en-US" altLang="ja-JP" sz="1400">
                <a:solidFill>
                  <a:prstClr val="black"/>
                </a:solidFill>
                <a:latin typeface="Meiryo UI" panose="020B0604030504040204" pitchFamily="50" charset="-128"/>
              </a:rPr>
              <a:t>example </a:t>
            </a:r>
            <a:r>
              <a:rPr lang="ja-JP" altLang="en-US" sz="1400">
                <a:solidFill>
                  <a:prstClr val="black"/>
                </a:solidFill>
                <a:latin typeface="Meiryo UI" panose="020B0604030504040204" pitchFamily="50" charset="-128"/>
              </a:rPr>
              <a:t>社に所属するコジンイチロウのメールアドレス</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であることが分かるような場合等）</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6</a:t>
            </a:r>
            <a:r>
              <a:rPr lang="ja-JP" altLang="en-US" sz="1400">
                <a:solidFill>
                  <a:prstClr val="black"/>
                </a:solidFill>
                <a:latin typeface="Meiryo UI" panose="020B0604030504040204" pitchFamily="50" charset="-128"/>
              </a:rPr>
              <a:t>）個人情報を取得後に当該情報に付加された個人に関する情報（取得時に生存する特定の個</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人を識別することができなかったとしても、取得後、新たな情報が付加され、又は照合された結果、</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生存する特定の個人を識別できる場合は、その時点で個人情報に該当する。）</a:t>
            </a:r>
            <a:br>
              <a:rPr lang="ja-JP" altLang="en-US"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事例</a:t>
            </a:r>
            <a:r>
              <a:rPr lang="en-US" altLang="ja-JP" sz="1400">
                <a:solidFill>
                  <a:prstClr val="black"/>
                </a:solidFill>
                <a:latin typeface="Meiryo UI" panose="020B0604030504040204" pitchFamily="50" charset="-128"/>
              </a:rPr>
              <a:t>7</a:t>
            </a:r>
            <a:r>
              <a:rPr lang="ja-JP" altLang="en-US" sz="1400">
                <a:solidFill>
                  <a:prstClr val="black"/>
                </a:solidFill>
                <a:latin typeface="Meiryo UI" panose="020B0604030504040204" pitchFamily="50" charset="-128"/>
              </a:rPr>
              <a:t>）官報、電話帳、職員録、法定開示書類（有価証券報告書等）、新聞、ホームページ、</a:t>
            </a:r>
            <a:r>
              <a:rPr lang="en-US" altLang="ja-JP" sz="1400">
                <a:solidFill>
                  <a:prstClr val="black"/>
                </a:solidFill>
                <a:latin typeface="Meiryo UI" panose="020B0604030504040204" pitchFamily="50" charset="-128"/>
              </a:rPr>
              <a:t>SNS</a:t>
            </a:r>
            <a:br>
              <a:rPr lang="en-US" altLang="ja-JP" sz="1400">
                <a:solidFill>
                  <a:prstClr val="black"/>
                </a:solidFill>
                <a:latin typeface="Meiryo UI" panose="020B0604030504040204" pitchFamily="50" charset="-128"/>
              </a:rPr>
            </a:br>
            <a:r>
              <a:rPr lang="ja-JP" altLang="en-US" sz="1400">
                <a:solidFill>
                  <a:prstClr val="black"/>
                </a:solidFill>
                <a:latin typeface="Meiryo UI" panose="020B0604030504040204" pitchFamily="50" charset="-128"/>
              </a:rPr>
              <a:t>　　　　（ソーシャル・ネットワーク・サービス）等で公にされている特定の個人を識別できる情報</a:t>
            </a:r>
            <a:endParaRPr lang="en-US" altLang="ja-JP" sz="1400">
              <a:solidFill>
                <a:prstClr val="black"/>
              </a:solidFill>
              <a:latin typeface="Meiryo UI" panose="020B0604030504040204" pitchFamily="50" charset="-128"/>
            </a:endParaRPr>
          </a:p>
          <a:p>
            <a:pPr marL="0" indent="0" fontAlgn="base">
              <a:lnSpc>
                <a:spcPct val="100000"/>
              </a:lnSpc>
              <a:spcBef>
                <a:spcPct val="0"/>
              </a:spcBef>
              <a:spcAft>
                <a:spcPct val="0"/>
              </a:spcAft>
              <a:buNone/>
              <a:defRPr/>
            </a:pPr>
            <a:endParaRPr lang="en-US" altLang="ja-JP" sz="1400">
              <a:solidFill>
                <a:prstClr val="black"/>
              </a:solidFill>
              <a:latin typeface="Meiryo UI" panose="020B0604030504040204" pitchFamily="50" charset="-128"/>
              <a:cs typeface="Meiryo UI" panose="020B0604030504040204" pitchFamily="50" charset="-128"/>
            </a:endParaRPr>
          </a:p>
          <a:p>
            <a:pPr marL="177800" indent="-177800" fontAlgn="base">
              <a:lnSpc>
                <a:spcPct val="100000"/>
              </a:lnSpc>
              <a:spcBef>
                <a:spcPct val="0"/>
              </a:spcBef>
              <a:spcAft>
                <a:spcPct val="0"/>
              </a:spcAft>
              <a:buNone/>
              <a:defRPr/>
            </a:pPr>
            <a:r>
              <a:rPr lang="ja-JP" altLang="en-US" sz="1800">
                <a:solidFill>
                  <a:prstClr val="black"/>
                </a:solidFill>
                <a:latin typeface="Meiryo UI" panose="020B0604030504040204" pitchFamily="50" charset="-128"/>
                <a:cs typeface="Meiryo UI" panose="020B0604030504040204" pitchFamily="50" charset="-128"/>
              </a:rPr>
              <a:t>〇「個人情報」の範囲に</a:t>
            </a:r>
            <a:r>
              <a:rPr lang="ja-JP" altLang="en-US" sz="1800" b="1" u="sng">
                <a:solidFill>
                  <a:prstClr val="black"/>
                </a:solidFill>
                <a:latin typeface="Meiryo UI" panose="020B0604030504040204" pitchFamily="50" charset="-128"/>
                <a:cs typeface="Meiryo UI" panose="020B0604030504040204" pitchFamily="50" charset="-128"/>
              </a:rPr>
              <a:t>死者に関する情報は含まれない</a:t>
            </a:r>
            <a:r>
              <a:rPr lang="ja-JP" altLang="en-US" sz="1800">
                <a:solidFill>
                  <a:prstClr val="black"/>
                </a:solidFill>
                <a:latin typeface="Meiryo UI" panose="020B0604030504040204" pitchFamily="50" charset="-128"/>
                <a:cs typeface="Meiryo UI" panose="020B0604030504040204" pitchFamily="50" charset="-128"/>
              </a:rPr>
              <a:t>。ただし、死者に関する情報が、同時に、遺族等の生存する個人を識別することができる場合に限り、当該生存する個人を本人とする個人情報に該当する。</a:t>
            </a:r>
          </a:p>
          <a:p>
            <a:pPr marL="0" indent="0">
              <a:buClr>
                <a:schemeClr val="tx1">
                  <a:lumMod val="65000"/>
                  <a:lumOff val="35000"/>
                </a:schemeClr>
              </a:buClr>
              <a:buNone/>
            </a:pPr>
            <a:endParaRPr lang="ja-JP" altLang="en-US" sz="1800">
              <a:solidFill>
                <a:schemeClr val="tx1">
                  <a:lumMod val="65000"/>
                  <a:lumOff val="35000"/>
                </a:schemeClr>
              </a:solidFill>
              <a:latin typeface="Meiryo UI" panose="020B0604030504040204" pitchFamily="50" charset="-128"/>
            </a:endParaRPr>
          </a:p>
        </p:txBody>
      </p:sp>
      <p:sp>
        <p:nvSpPr>
          <p:cNvPr id="2" name="テキスト ボックス 1">
            <a:extLst>
              <a:ext uri="{FF2B5EF4-FFF2-40B4-BE49-F238E27FC236}">
                <a16:creationId xmlns:a16="http://schemas.microsoft.com/office/drawing/2014/main" id="{96D22407-8D2A-BAE6-F24A-B527A243472B}"/>
              </a:ext>
            </a:extLst>
          </p:cNvPr>
          <p:cNvSpPr txBox="1"/>
          <p:nvPr/>
        </p:nvSpPr>
        <p:spPr>
          <a:xfrm>
            <a:off x="4066047" y="2616984"/>
            <a:ext cx="1758815" cy="190240"/>
          </a:xfrm>
          <a:prstGeom prst="rect">
            <a:avLst/>
          </a:prstGeom>
          <a:noFill/>
          <a:ln>
            <a:solidFill>
              <a:schemeClr val="accent1"/>
            </a:solidFill>
          </a:ln>
        </p:spPr>
        <p:txBody>
          <a:bodyPr wrap="none" tIns="18000" bIns="18000" rtlCol="0">
            <a:spAutoFit/>
          </a:bodyPr>
          <a:lstStyle/>
          <a:p>
            <a:pPr defTabSz="457200"/>
            <a:r>
              <a:rPr lang="ja-JP" altLang="en-US" sz="1000" u="sng">
                <a:solidFill>
                  <a:srgbClr val="4472C4"/>
                </a:solidFill>
                <a:latin typeface="Meiryo UI" panose="020B0604030504040204" pitchFamily="50" charset="-128"/>
                <a:ea typeface="Meiryo UI" panose="020B0604030504040204" pitchFamily="50" charset="-128"/>
              </a:rPr>
              <a:t>ガイドライン（通則編）２</a:t>
            </a:r>
            <a:r>
              <a:rPr lang="en-US" altLang="ja-JP" sz="1000" u="sng">
                <a:solidFill>
                  <a:srgbClr val="4472C4"/>
                </a:solidFill>
                <a:latin typeface="Meiryo UI" panose="020B0604030504040204" pitchFamily="50" charset="-128"/>
                <a:ea typeface="Meiryo UI" panose="020B0604030504040204" pitchFamily="50" charset="-128"/>
              </a:rPr>
              <a:t>-</a:t>
            </a:r>
            <a:r>
              <a:rPr lang="ja-JP" altLang="en-US" sz="1000" u="sng">
                <a:solidFill>
                  <a:srgbClr val="4472C4"/>
                </a:solidFill>
                <a:latin typeface="Meiryo UI" panose="020B0604030504040204" pitchFamily="50" charset="-128"/>
                <a:ea typeface="Meiryo UI" panose="020B0604030504040204" pitchFamily="50" charset="-128"/>
              </a:rPr>
              <a:t>１</a:t>
            </a:r>
            <a:endParaRPr lang="ja-JP" altLang="en-US" sz="10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526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「個人識別符号」とは</a:t>
            </a:r>
            <a:r>
              <a:rPr kumimoji="0" lang="ja-JP" altLang="en-US" sz="2400" kern="0">
                <a:solidFill>
                  <a:prstClr val="black"/>
                </a:solidFill>
              </a:rPr>
              <a:t>（法第２条第２項関係）</a:t>
            </a:r>
            <a:endParaRPr lang="ja-JP" altLang="en-US" sz="2400">
              <a:solidFill>
                <a:schemeClr val="tx1">
                  <a:lumMod val="65000"/>
                  <a:lumOff val="35000"/>
                </a:schemeClr>
              </a:solidFill>
              <a:latin typeface="Meiryo UI" panose="020B0604030504040204" pitchFamily="50" charset="-128"/>
            </a:endParaRP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16</a:t>
            </a:fld>
            <a:endParaRPr lang="ja-JP" altLang="en-US">
              <a:solidFill>
                <a:prstClr val="black">
                  <a:tint val="75000"/>
                </a:prstClr>
              </a:solidFill>
              <a:latin typeface="Calibri" panose="020F0502020204030204"/>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25076" y="1515291"/>
            <a:ext cx="8993902" cy="3795519"/>
          </a:xfrm>
          <a:ln w="12700">
            <a:solidFill>
              <a:schemeClr val="tx1">
                <a:lumMod val="65000"/>
                <a:lumOff val="35000"/>
              </a:schemeClr>
            </a:solidFill>
          </a:ln>
        </p:spPr>
        <p:txBody>
          <a:bodyPr>
            <a:noAutofit/>
          </a:bodyPr>
          <a:lstStyle/>
          <a:p>
            <a:pPr marL="269875" indent="-269875" fontAlgn="base">
              <a:lnSpc>
                <a:spcPct val="100000"/>
              </a:lnSpc>
              <a:spcBef>
                <a:spcPts val="2400"/>
              </a:spcBef>
              <a:spcAft>
                <a:spcPct val="0"/>
              </a:spcAft>
              <a:buNone/>
              <a:defRPr/>
            </a:pPr>
            <a:r>
              <a:rPr lang="ja-JP" altLang="en-US" sz="1800">
                <a:solidFill>
                  <a:prstClr val="black"/>
                </a:solidFill>
                <a:latin typeface="Meiryo UI" panose="020B0604030504040204" pitchFamily="50" charset="-128"/>
                <a:cs typeface="Meiryo UI" panose="020B0604030504040204" pitchFamily="50" charset="-128"/>
              </a:rPr>
              <a:t>◯「個人識別符号」は以下①②のいずれかに該当するものであり、政令で定めるものをいう。</a:t>
            </a:r>
            <a:endParaRPr lang="en-US" altLang="ja-JP" sz="1800">
              <a:solidFill>
                <a:prstClr val="black"/>
              </a:solidFill>
              <a:latin typeface="Meiryo UI" panose="020B0604030504040204" pitchFamily="50" charset="-128"/>
              <a:cs typeface="Meiryo UI" panose="020B0604030504040204" pitchFamily="50" charset="-128"/>
            </a:endParaRPr>
          </a:p>
          <a:p>
            <a:pPr marL="0" indent="0" fontAlgn="base">
              <a:lnSpc>
                <a:spcPts val="800"/>
              </a:lnSpc>
              <a:spcBef>
                <a:spcPts val="1200"/>
              </a:spcBef>
              <a:spcAft>
                <a:spcPct val="0"/>
              </a:spcAft>
              <a:buNone/>
              <a:defRPr/>
            </a:pPr>
            <a:endParaRPr lang="ja-JP" altLang="en-US" sz="1800">
              <a:solidFill>
                <a:prstClr val="black"/>
              </a:solidFill>
              <a:latin typeface="Meiryo UI" panose="020B0604030504040204" pitchFamily="50" charset="-128"/>
              <a:cs typeface="Meiryo UI" panose="020B0604030504040204" pitchFamily="50" charset="-128"/>
            </a:endParaRPr>
          </a:p>
          <a:p>
            <a:pPr marL="0" indent="0" fontAlgn="base">
              <a:lnSpc>
                <a:spcPts val="0"/>
              </a:lnSpc>
              <a:spcBef>
                <a:spcPts val="1200"/>
              </a:spcBef>
              <a:spcAft>
                <a:spcPct val="0"/>
              </a:spcAft>
              <a:buNone/>
              <a:defRPr/>
            </a:pPr>
            <a:r>
              <a:rPr lang="ja-JP" altLang="en-US" sz="1800" b="1">
                <a:solidFill>
                  <a:prstClr val="black"/>
                </a:solidFill>
                <a:latin typeface="Meiryo UI" panose="020B0604030504040204" pitchFamily="50" charset="-128"/>
                <a:cs typeface="Meiryo UI" panose="020B0604030504040204" pitchFamily="50" charset="-128"/>
              </a:rPr>
              <a:t>　①　身体的特徴等を電子計算機の用に供するために変換した符号</a:t>
            </a:r>
            <a:endParaRPr lang="en-US" altLang="ja-JP" sz="1800" b="1">
              <a:solidFill>
                <a:prstClr val="black"/>
              </a:solidFill>
              <a:latin typeface="Meiryo UI" panose="020B0604030504040204" pitchFamily="50" charset="-128"/>
              <a:cs typeface="Meiryo UI" panose="020B0604030504040204" pitchFamily="50" charset="-128"/>
            </a:endParaRPr>
          </a:p>
          <a:p>
            <a:pPr marL="0" indent="0" fontAlgn="base">
              <a:lnSpc>
                <a:spcPts val="0"/>
              </a:lnSpc>
              <a:spcBef>
                <a:spcPts val="1200"/>
              </a:spcBef>
              <a:spcAft>
                <a:spcPct val="0"/>
              </a:spcAft>
              <a:buNone/>
              <a:defRPr/>
            </a:pPr>
            <a:endParaRPr lang="en-US" altLang="ja-JP" sz="1800" b="1">
              <a:solidFill>
                <a:prstClr val="black"/>
              </a:solidFill>
              <a:latin typeface="Meiryo UI" panose="020B0604030504040204" pitchFamily="50" charset="-128"/>
              <a:cs typeface="Meiryo UI" panose="020B0604030504040204" pitchFamily="50" charset="-128"/>
            </a:endParaRPr>
          </a:p>
          <a:p>
            <a:pPr marL="0" indent="0" fontAlgn="base">
              <a:lnSpc>
                <a:spcPts val="0"/>
              </a:lnSpc>
              <a:spcBef>
                <a:spcPts val="1200"/>
              </a:spcBef>
              <a:spcAft>
                <a:spcPct val="0"/>
              </a:spcAft>
              <a:buNone/>
              <a:defRPr/>
            </a:pPr>
            <a:r>
              <a:rPr lang="ja-JP" altLang="en-US" sz="1800" b="1">
                <a:solidFill>
                  <a:prstClr val="black"/>
                </a:solidFill>
                <a:latin typeface="Meiryo UI" panose="020B0604030504040204" pitchFamily="50" charset="-128"/>
                <a:cs typeface="Meiryo UI" panose="020B0604030504040204" pitchFamily="50" charset="-128"/>
              </a:rPr>
              <a:t>　②　対象者ごとに異なるものとなるように役務の利用、商品の購入又は書類に付される符号</a:t>
            </a:r>
            <a:endParaRPr lang="en-US" altLang="ja-JP" sz="1800" b="1">
              <a:solidFill>
                <a:prstClr val="black"/>
              </a:solidFill>
              <a:latin typeface="Meiryo UI" panose="020B0604030504040204" pitchFamily="50" charset="-128"/>
              <a:cs typeface="Meiryo UI" panose="020B0604030504040204" pitchFamily="50" charset="-128"/>
            </a:endParaRPr>
          </a:p>
          <a:p>
            <a:pPr marL="0" indent="0" fontAlgn="base">
              <a:lnSpc>
                <a:spcPts val="800"/>
              </a:lnSpc>
              <a:spcBef>
                <a:spcPts val="1200"/>
              </a:spcBef>
              <a:spcAft>
                <a:spcPct val="0"/>
              </a:spcAft>
              <a:buNone/>
              <a:defRPr/>
            </a:pPr>
            <a:endParaRPr lang="en-US" altLang="ja-JP" sz="1800">
              <a:solidFill>
                <a:prstClr val="black"/>
              </a:solidFill>
              <a:latin typeface="Meiryo UI" panose="020B0604030504040204" pitchFamily="50" charset="-128"/>
              <a:cs typeface="Meiryo UI" panose="020B0604030504040204" pitchFamily="50" charset="-128"/>
            </a:endParaRPr>
          </a:p>
          <a:p>
            <a:pPr marL="0" indent="0" fontAlgn="base">
              <a:lnSpc>
                <a:spcPts val="800"/>
              </a:lnSpc>
              <a:spcBef>
                <a:spcPts val="1200"/>
              </a:spcBef>
              <a:spcAft>
                <a:spcPct val="0"/>
              </a:spcAft>
              <a:buNone/>
              <a:defRPr/>
            </a:pPr>
            <a:r>
              <a:rPr lang="ja-JP" altLang="en-US" sz="1800">
                <a:solidFill>
                  <a:prstClr val="black"/>
                </a:solidFill>
                <a:latin typeface="Meiryo UI" panose="020B0604030504040204" pitchFamily="50" charset="-128"/>
                <a:cs typeface="Meiryo UI" panose="020B0604030504040204" pitchFamily="50" charset="-128"/>
              </a:rPr>
              <a:t>○「個人識別符号」に該当するものは、</a:t>
            </a:r>
            <a:r>
              <a:rPr lang="ja-JP" altLang="en-US" sz="1800" b="1" u="sng">
                <a:solidFill>
                  <a:prstClr val="black"/>
                </a:solidFill>
                <a:latin typeface="Meiryo UI" panose="020B0604030504040204" pitchFamily="50" charset="-128"/>
                <a:cs typeface="Meiryo UI" panose="020B0604030504040204" pitchFamily="50" charset="-128"/>
              </a:rPr>
              <a:t>その情報単体でも個人情報に該当する。</a:t>
            </a:r>
            <a:endParaRPr lang="en-US" altLang="ja-JP" sz="1800" b="1" u="sng">
              <a:solidFill>
                <a:prstClr val="black"/>
              </a:solidFill>
              <a:latin typeface="Meiryo UI" panose="020B0604030504040204" pitchFamily="50" charset="-128"/>
              <a:cs typeface="Meiryo UI" panose="020B0604030504040204" pitchFamily="50" charset="-128"/>
            </a:endParaRPr>
          </a:p>
          <a:p>
            <a:pPr marL="0" indent="0" fontAlgn="base">
              <a:lnSpc>
                <a:spcPct val="100000"/>
              </a:lnSpc>
              <a:spcBef>
                <a:spcPts val="1200"/>
              </a:spcBef>
              <a:spcAft>
                <a:spcPct val="0"/>
              </a:spcAft>
              <a:buNone/>
              <a:defRPr/>
            </a:pPr>
            <a:endParaRPr lang="en-US" altLang="ja-JP" sz="1800" b="1" u="sng">
              <a:solidFill>
                <a:prstClr val="black"/>
              </a:solidFill>
              <a:latin typeface="Meiryo UI" panose="020B0604030504040204" pitchFamily="50" charset="-128"/>
              <a:cs typeface="Meiryo UI" panose="020B0604030504040204" pitchFamily="50" charset="-128"/>
            </a:endParaRPr>
          </a:p>
          <a:p>
            <a:pPr marL="0" indent="0">
              <a:lnSpc>
                <a:spcPts val="0"/>
              </a:lnSpc>
              <a:spcBef>
                <a:spcPts val="1200"/>
              </a:spcBef>
              <a:buNone/>
              <a:defRPr/>
            </a:pPr>
            <a:r>
              <a:rPr kumimoji="0" lang="ja-JP" altLang="en-US" sz="1800" b="1" kern="0">
                <a:solidFill>
                  <a:prstClr val="black"/>
                </a:solidFill>
                <a:latin typeface="Meiryo UI" panose="020B0604030504040204" pitchFamily="50" charset="-128"/>
                <a:cs typeface="Meiryo UI" panose="020B0604030504040204" pitchFamily="50" charset="-128"/>
              </a:rPr>
              <a:t>（参考）個人識別符号に関する政令・規則の内容</a:t>
            </a:r>
            <a:endParaRPr kumimoji="0" lang="en-US" altLang="ja-JP" sz="1800" b="1" kern="0">
              <a:solidFill>
                <a:prstClr val="black"/>
              </a:solidFill>
              <a:latin typeface="Meiryo UI" panose="020B0604030504040204" pitchFamily="50" charset="-128"/>
              <a:cs typeface="Meiryo UI" panose="020B0604030504040204" pitchFamily="50" charset="-128"/>
            </a:endParaRPr>
          </a:p>
          <a:p>
            <a:pPr marL="0" indent="0">
              <a:lnSpc>
                <a:spcPts val="0"/>
              </a:lnSpc>
              <a:spcBef>
                <a:spcPts val="1200"/>
              </a:spcBef>
              <a:buNone/>
              <a:defRPr/>
            </a:pPr>
            <a:endParaRPr kumimoji="0" lang="en-US" altLang="ja-JP" sz="1800" b="1" kern="0">
              <a:solidFill>
                <a:prstClr val="black"/>
              </a:solidFill>
              <a:latin typeface="Meiryo UI" panose="020B0604030504040204" pitchFamily="50" charset="-128"/>
              <a:cs typeface="Meiryo UI" panose="020B0604030504040204" pitchFamily="50" charset="-128"/>
            </a:endParaRPr>
          </a:p>
          <a:p>
            <a:pPr marL="0" indent="0" fontAlgn="base">
              <a:lnSpc>
                <a:spcPts val="0"/>
              </a:lnSpc>
              <a:spcBef>
                <a:spcPts val="1200"/>
              </a:spcBef>
              <a:spcAft>
                <a:spcPct val="0"/>
              </a:spcAft>
              <a:buNone/>
              <a:defRPr/>
            </a:pPr>
            <a:r>
              <a:rPr lang="ja-JP" altLang="en-US" sz="1800" u="sng">
                <a:solidFill>
                  <a:prstClr val="black"/>
                </a:solidFill>
                <a:latin typeface="Meiryo UI" panose="020B0604030504040204" pitchFamily="50" charset="-128"/>
                <a:cs typeface="Meiryo UI" panose="020B0604030504040204" pitchFamily="50" charset="-128"/>
              </a:rPr>
              <a:t>①　身体の一部の特徴を電子計算機の用に供するために変換した符号</a:t>
            </a:r>
            <a:endParaRPr lang="en-US" altLang="ja-JP" sz="1800">
              <a:solidFill>
                <a:prstClr val="black"/>
              </a:solidFill>
              <a:latin typeface="Meiryo UI" panose="020B0604030504040204" pitchFamily="50" charset="-128"/>
              <a:cs typeface="Meiryo UI" panose="020B0604030504040204" pitchFamily="50" charset="-128"/>
            </a:endParaRPr>
          </a:p>
          <a:p>
            <a:pPr marL="799990" lvl="1" indent="-342900" algn="just" fontAlgn="base">
              <a:lnSpc>
                <a:spcPts val="800"/>
              </a:lnSpc>
              <a:spcBef>
                <a:spcPts val="1200"/>
              </a:spcBef>
              <a:buFont typeface="Wingdings" panose="05000000000000000000" pitchFamily="2" charset="2"/>
              <a:buChar char="è"/>
              <a:defRPr/>
            </a:pPr>
            <a:r>
              <a:rPr lang="ja-JP" altLang="en-US" sz="1800" kern="100">
                <a:solidFill>
                  <a:prstClr val="black"/>
                </a:solidFill>
                <a:latin typeface="Meiryo UI" panose="020B0604030504040204" pitchFamily="50" charset="-128"/>
                <a:cs typeface="Meiryo UI" panose="020B0604030504040204" pitchFamily="50" charset="-128"/>
              </a:rPr>
              <a:t>ＤＮＡ、顔、</a:t>
            </a:r>
            <a:r>
              <a:rPr lang="ja-JP" altLang="en-US" sz="1800" kern="0">
                <a:solidFill>
                  <a:prstClr val="black"/>
                </a:solidFill>
                <a:latin typeface="Meiryo UI" panose="020B0604030504040204" pitchFamily="50" charset="-128"/>
                <a:cs typeface="Meiryo UI" panose="020B0604030504040204" pitchFamily="50" charset="-128"/>
              </a:rPr>
              <a:t>虹彩、声紋、歩行の態様、手指の静脈、指紋・掌紋</a:t>
            </a:r>
            <a:endParaRPr lang="en-US" altLang="ja-JP" sz="1800" kern="0">
              <a:solidFill>
                <a:prstClr val="black"/>
              </a:solidFill>
              <a:latin typeface="Meiryo UI" panose="020B0604030504040204" pitchFamily="50" charset="-128"/>
              <a:cs typeface="Meiryo UI" panose="020B0604030504040204" pitchFamily="50" charset="-128"/>
            </a:endParaRPr>
          </a:p>
          <a:p>
            <a:pPr marL="0" indent="0" algn="just" fontAlgn="base">
              <a:lnSpc>
                <a:spcPts val="800"/>
              </a:lnSpc>
              <a:spcBef>
                <a:spcPts val="1200"/>
              </a:spcBef>
              <a:buNone/>
              <a:defRPr/>
            </a:pPr>
            <a:endParaRPr lang="en-US" altLang="ja-JP" sz="1800" kern="0">
              <a:solidFill>
                <a:prstClr val="black"/>
              </a:solidFill>
              <a:latin typeface="Meiryo UI" panose="020B0604030504040204" pitchFamily="50" charset="-128"/>
              <a:cs typeface="Meiryo UI" panose="020B0604030504040204" pitchFamily="50" charset="-128"/>
            </a:endParaRPr>
          </a:p>
          <a:p>
            <a:pPr marL="0" indent="0" algn="just" fontAlgn="base">
              <a:lnSpc>
                <a:spcPts val="800"/>
              </a:lnSpc>
              <a:spcBef>
                <a:spcPts val="1200"/>
              </a:spcBef>
              <a:buNone/>
              <a:defRPr/>
            </a:pPr>
            <a:r>
              <a:rPr lang="ja-JP" altLang="en-US" sz="1800" u="sng" kern="0">
                <a:solidFill>
                  <a:prstClr val="black"/>
                </a:solidFill>
                <a:latin typeface="Meiryo UI" panose="020B0604030504040204" pitchFamily="50" charset="-128"/>
                <a:cs typeface="Meiryo UI" panose="020B0604030504040204" pitchFamily="50" charset="-128"/>
              </a:rPr>
              <a:t>②　サービス利用や書類において対象者ごとに割り振られる符号</a:t>
            </a:r>
            <a:r>
              <a:rPr lang="ja-JP" altLang="en-US" sz="1800" kern="0">
                <a:solidFill>
                  <a:prstClr val="black"/>
                </a:solidFill>
                <a:latin typeface="Meiryo UI" panose="020B0604030504040204" pitchFamily="50" charset="-128"/>
                <a:cs typeface="Meiryo UI" panose="020B0604030504040204" pitchFamily="50" charset="-128"/>
              </a:rPr>
              <a:t>　⇒公的な番号</a:t>
            </a:r>
            <a:endParaRPr lang="en-US" altLang="ja-JP" sz="1800" kern="0">
              <a:solidFill>
                <a:prstClr val="black"/>
              </a:solidFill>
              <a:latin typeface="Meiryo UI" panose="020B0604030504040204" pitchFamily="50" charset="-128"/>
              <a:cs typeface="Meiryo UI" panose="020B0604030504040204" pitchFamily="50" charset="-128"/>
            </a:endParaRPr>
          </a:p>
          <a:p>
            <a:pPr marL="799990" lvl="1" indent="-342900" algn="just" fontAlgn="base">
              <a:lnSpc>
                <a:spcPts val="800"/>
              </a:lnSpc>
              <a:spcBef>
                <a:spcPts val="1200"/>
              </a:spcBef>
              <a:buFont typeface="Wingdings" panose="05000000000000000000" pitchFamily="2" charset="2"/>
              <a:buChar char="è"/>
              <a:defRPr/>
            </a:pPr>
            <a:r>
              <a:rPr lang="ja-JP" altLang="en-US" sz="1800" kern="0">
                <a:solidFill>
                  <a:prstClr val="black"/>
                </a:solidFill>
                <a:latin typeface="Meiryo UI" panose="020B0604030504040204" pitchFamily="50" charset="-128"/>
                <a:cs typeface="Meiryo UI" panose="020B0604030504040204" pitchFamily="50" charset="-128"/>
              </a:rPr>
              <a:t>旅券番号、基礎年金番号、運転免許証の番号又は</a:t>
            </a:r>
            <a:r>
              <a:rPr lang="zh-TW" altLang="en-US" sz="1800" kern="0">
                <a:solidFill>
                  <a:prstClr val="black"/>
                </a:solidFill>
                <a:latin typeface="Meiryo UI" panose="020B0604030504040204" pitchFamily="50" charset="-128"/>
                <a:cs typeface="Meiryo UI" panose="020B0604030504040204" pitchFamily="50" charset="-128"/>
              </a:rPr>
              <a:t>免許情報記録</a:t>
            </a:r>
            <a:r>
              <a:rPr lang="ja-JP" altLang="en-US" sz="1800" kern="0">
                <a:solidFill>
                  <a:prstClr val="black"/>
                </a:solidFill>
                <a:latin typeface="Meiryo UI" panose="020B0604030504040204" pitchFamily="50" charset="-128"/>
                <a:cs typeface="Meiryo UI" panose="020B0604030504040204" pitchFamily="50" charset="-128"/>
              </a:rPr>
              <a:t>の番号、</a:t>
            </a:r>
            <a:endParaRPr lang="en-US" altLang="ja-JP" sz="1800" kern="0">
              <a:solidFill>
                <a:prstClr val="black"/>
              </a:solidFill>
              <a:latin typeface="Meiryo UI" panose="020B0604030504040204" pitchFamily="50" charset="-128"/>
              <a:cs typeface="Meiryo UI" panose="020B0604030504040204" pitchFamily="50" charset="-128"/>
            </a:endParaRPr>
          </a:p>
          <a:p>
            <a:pPr marL="455613" lvl="1" indent="357188" algn="just" fontAlgn="base">
              <a:lnSpc>
                <a:spcPts val="800"/>
              </a:lnSpc>
              <a:spcBef>
                <a:spcPts val="1200"/>
              </a:spcBef>
              <a:buNone/>
              <a:defRPr/>
            </a:pPr>
            <a:r>
              <a:rPr lang="ja-JP" altLang="en-US" sz="1800" kern="0">
                <a:solidFill>
                  <a:prstClr val="black"/>
                </a:solidFill>
                <a:latin typeface="Meiryo UI" panose="020B0604030504040204" pitchFamily="50" charset="-128"/>
                <a:cs typeface="Meiryo UI" panose="020B0604030504040204" pitchFamily="50" charset="-128"/>
              </a:rPr>
              <a:t>住民票コード、マイナンバー、被保険者記号・番号　等</a:t>
            </a:r>
            <a:endParaRPr lang="en-US" altLang="ja-JP" sz="1800" b="1" u="sng">
              <a:solidFill>
                <a:prstClr val="black"/>
              </a:solidFill>
              <a:latin typeface="Meiryo UI" panose="020B0604030504040204" pitchFamily="50" charset="-128"/>
              <a:cs typeface="Meiryo UI" panose="020B0604030504040204" pitchFamily="50" charset="-128"/>
            </a:endParaRPr>
          </a:p>
        </p:txBody>
      </p:sp>
      <p:pic>
        <p:nvPicPr>
          <p:cNvPr id="20" name="Picture 4" descr="&#10;" title="　">
            <a:extLst>
              <a:ext uri="{FF2B5EF4-FFF2-40B4-BE49-F238E27FC236}">
                <a16:creationId xmlns:a16="http://schemas.microsoft.com/office/drawing/2014/main" id="{67461DBB-824D-46AB-8DD2-F0772EFEDE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214" y="5723971"/>
            <a:ext cx="369413" cy="4439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descr="&#10;" title="　">
            <a:extLst>
              <a:ext uri="{FF2B5EF4-FFF2-40B4-BE49-F238E27FC236}">
                <a16:creationId xmlns:a16="http://schemas.microsoft.com/office/drawing/2014/main" id="{0DB33392-C78B-405E-B504-F98B8834B641}"/>
              </a:ext>
            </a:extLst>
          </p:cNvPr>
          <p:cNvGrpSpPr/>
          <p:nvPr/>
        </p:nvGrpSpPr>
        <p:grpSpPr>
          <a:xfrm>
            <a:off x="3409013" y="5711526"/>
            <a:ext cx="830862" cy="440638"/>
            <a:chOff x="2591780" y="3821887"/>
            <a:chExt cx="900100" cy="477358"/>
          </a:xfrm>
        </p:grpSpPr>
        <p:pic>
          <p:nvPicPr>
            <p:cNvPr id="22" name="Picture 5">
              <a:extLst>
                <a:ext uri="{FF2B5EF4-FFF2-40B4-BE49-F238E27FC236}">
                  <a16:creationId xmlns:a16="http://schemas.microsoft.com/office/drawing/2014/main" id="{66861626-BC16-44EF-AD03-C6C5D47B756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91780" y="3821887"/>
              <a:ext cx="900100" cy="477358"/>
            </a:xfrm>
            <a:prstGeom prst="rect">
              <a:avLst/>
            </a:prstGeom>
            <a:noFill/>
            <a:extLst>
              <a:ext uri="{909E8E84-426E-40DD-AFC4-6F175D3DCCD1}">
                <a14:hiddenFill xmlns:a14="http://schemas.microsoft.com/office/drawing/2010/main">
                  <a:solidFill>
                    <a:srgbClr val="FFFFFF"/>
                  </a:solidFill>
                </a14:hiddenFill>
              </a:ext>
            </a:extLst>
          </p:spPr>
        </p:pic>
        <p:sp>
          <p:nvSpPr>
            <p:cNvPr id="23" name="二等辺三角形 22">
              <a:extLst>
                <a:ext uri="{FF2B5EF4-FFF2-40B4-BE49-F238E27FC236}">
                  <a16:creationId xmlns:a16="http://schemas.microsoft.com/office/drawing/2014/main" id="{69407EED-0118-417C-9470-B4C0DAB8A0A2}"/>
                </a:ext>
              </a:extLst>
            </p:cNvPr>
            <p:cNvSpPr/>
            <p:nvPr/>
          </p:nvSpPr>
          <p:spPr>
            <a:xfrm flipV="1">
              <a:off x="2908616" y="4023367"/>
              <a:ext cx="266429" cy="190307"/>
            </a:xfrm>
            <a:prstGeom prst="triangle">
              <a:avLst/>
            </a:prstGeom>
            <a:noFill/>
            <a:ln w="25400" cap="flat" cmpd="sng" algn="ctr">
              <a:solidFill>
                <a:srgbClr val="FF0000"/>
              </a:solidFill>
              <a:prstDash val="solid"/>
            </a:ln>
            <a:effectLst/>
          </p:spPr>
          <p:txBody>
            <a:bodyPr rtlCol="0" anchor="ctr"/>
            <a:lstStyle/>
            <a:p>
              <a:pPr algn="ctr">
                <a:defRPr/>
              </a:pPr>
              <a:endParaRPr kumimoji="0" lang="ja-JP" altLang="en-US" sz="2215"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4" name="Picture 6" descr="&#10;" title="　">
            <a:extLst>
              <a:ext uri="{FF2B5EF4-FFF2-40B4-BE49-F238E27FC236}">
                <a16:creationId xmlns:a16="http://schemas.microsoft.com/office/drawing/2014/main" id="{4481ACBA-6A86-493A-A7C6-778246D922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778312" y="5685439"/>
            <a:ext cx="631455" cy="5379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10;" title="　">
            <a:extLst>
              <a:ext uri="{FF2B5EF4-FFF2-40B4-BE49-F238E27FC236}">
                <a16:creationId xmlns:a16="http://schemas.microsoft.com/office/drawing/2014/main" id="{F9879570-A7D5-4B5B-9D98-4433C0E4CF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0440" y="5673342"/>
            <a:ext cx="631455" cy="448333"/>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descr="&#10;" title="　">
            <a:extLst>
              <a:ext uri="{FF2B5EF4-FFF2-40B4-BE49-F238E27FC236}">
                <a16:creationId xmlns:a16="http://schemas.microsoft.com/office/drawing/2014/main" id="{803B186A-7DB4-43AB-8DB9-78239F6A2975}"/>
              </a:ext>
            </a:extLst>
          </p:cNvPr>
          <p:cNvSpPr txBox="1"/>
          <p:nvPr/>
        </p:nvSpPr>
        <p:spPr>
          <a:xfrm>
            <a:off x="4465549" y="6169543"/>
            <a:ext cx="949758" cy="461665"/>
          </a:xfrm>
          <a:prstGeom prst="rect">
            <a:avLst/>
          </a:prstGeom>
          <a:noFill/>
        </p:spPr>
        <p:txBody>
          <a:bodyPr wrap="square" rtlCol="0">
            <a:spAutoFit/>
          </a:bodyPr>
          <a:lstStyle/>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指紋認識データ</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descr="&#10;" title="　">
            <a:extLst>
              <a:ext uri="{FF2B5EF4-FFF2-40B4-BE49-F238E27FC236}">
                <a16:creationId xmlns:a16="http://schemas.microsoft.com/office/drawing/2014/main" id="{EF57128D-BAB4-444E-AD95-56D53614C347}"/>
              </a:ext>
            </a:extLst>
          </p:cNvPr>
          <p:cNvSpPr txBox="1"/>
          <p:nvPr/>
        </p:nvSpPr>
        <p:spPr>
          <a:xfrm>
            <a:off x="3345773" y="6254692"/>
            <a:ext cx="1002197" cy="276999"/>
          </a:xfrm>
          <a:prstGeom prst="rect">
            <a:avLst/>
          </a:prstGeom>
          <a:noFill/>
        </p:spPr>
        <p:txBody>
          <a:bodyPr wrap="none" rtlCol="0">
            <a:spAutoFit/>
          </a:bodyPr>
          <a:lstStyle/>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顔認識データ</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descr="&#10;" title="　">
            <a:extLst>
              <a:ext uri="{FF2B5EF4-FFF2-40B4-BE49-F238E27FC236}">
                <a16:creationId xmlns:a16="http://schemas.microsoft.com/office/drawing/2014/main" id="{B50FFA76-3A43-4F32-B59F-8AD6BEC80DA3}"/>
              </a:ext>
            </a:extLst>
          </p:cNvPr>
          <p:cNvSpPr txBox="1"/>
          <p:nvPr/>
        </p:nvSpPr>
        <p:spPr>
          <a:xfrm>
            <a:off x="5717557" y="6254692"/>
            <a:ext cx="800220" cy="276999"/>
          </a:xfrm>
          <a:prstGeom prst="rect">
            <a:avLst/>
          </a:prstGeom>
          <a:noFill/>
        </p:spPr>
        <p:txBody>
          <a:bodyPr wrap="none" rtlCol="0">
            <a:spAutoFit/>
          </a:bodyPr>
          <a:lstStyle/>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旅券番号</a:t>
            </a:r>
          </a:p>
        </p:txBody>
      </p:sp>
      <p:sp>
        <p:nvSpPr>
          <p:cNvPr id="29" name="テキスト ボックス 28" descr="&#10;" title="　">
            <a:extLst>
              <a:ext uri="{FF2B5EF4-FFF2-40B4-BE49-F238E27FC236}">
                <a16:creationId xmlns:a16="http://schemas.microsoft.com/office/drawing/2014/main" id="{3893A4FB-1AF5-41E9-B7BA-3BE300EC8BD8}"/>
              </a:ext>
            </a:extLst>
          </p:cNvPr>
          <p:cNvSpPr txBox="1"/>
          <p:nvPr/>
        </p:nvSpPr>
        <p:spPr>
          <a:xfrm>
            <a:off x="6769807" y="6169543"/>
            <a:ext cx="954107" cy="461665"/>
          </a:xfrm>
          <a:prstGeom prst="rect">
            <a:avLst/>
          </a:prstGeom>
          <a:noFill/>
        </p:spPr>
        <p:txBody>
          <a:bodyPr wrap="none" rtlCol="0">
            <a:spAutoFit/>
          </a:bodyPr>
          <a:lstStyle/>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運転免許証</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番号</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Picture 2">
            <a:extLst>
              <a:ext uri="{FF2B5EF4-FFF2-40B4-BE49-F238E27FC236}">
                <a16:creationId xmlns:a16="http://schemas.microsoft.com/office/drawing/2014/main" id="{948EB7ED-D662-4EA7-8661-288B483EC0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0424" y="5600124"/>
            <a:ext cx="429583" cy="60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descr="&#10;" title="　">
            <a:extLst>
              <a:ext uri="{FF2B5EF4-FFF2-40B4-BE49-F238E27FC236}">
                <a16:creationId xmlns:a16="http://schemas.microsoft.com/office/drawing/2014/main" id="{EFC7E317-79A6-4AF9-995D-91F1007E363F}"/>
              </a:ext>
            </a:extLst>
          </p:cNvPr>
          <p:cNvSpPr txBox="1"/>
          <p:nvPr/>
        </p:nvSpPr>
        <p:spPr>
          <a:xfrm>
            <a:off x="7822050" y="6169543"/>
            <a:ext cx="1107997" cy="461665"/>
          </a:xfrm>
          <a:prstGeom prst="rect">
            <a:avLst/>
          </a:prstGeom>
          <a:noFill/>
        </p:spPr>
        <p:txBody>
          <a:bodyPr wrap="none" rtlCol="0">
            <a:spAutoFit/>
          </a:bodyPr>
          <a:lstStyle/>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（個人番号）</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8930E504-1586-41ED-9B27-EBCD74AB9FA2}"/>
              </a:ext>
            </a:extLst>
          </p:cNvPr>
          <p:cNvSpPr txBox="1"/>
          <p:nvPr/>
        </p:nvSpPr>
        <p:spPr>
          <a:xfrm>
            <a:off x="8993502" y="6312427"/>
            <a:ext cx="663345" cy="348109"/>
          </a:xfrm>
          <a:prstGeom prst="rect">
            <a:avLst/>
          </a:prstGeom>
          <a:noFill/>
        </p:spPr>
        <p:txBody>
          <a:bodyPr wrap="square" rtlCol="0">
            <a:spAutoFit/>
          </a:bodyPr>
          <a:lstStyle/>
          <a:p>
            <a:pPr fontAlgn="base">
              <a:spcBef>
                <a:spcPct val="0"/>
              </a:spcBef>
              <a:spcAft>
                <a:spcPct val="0"/>
              </a:spcAft>
            </a:pPr>
            <a:r>
              <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33" name="object 20">
            <a:extLst>
              <a:ext uri="{FF2B5EF4-FFF2-40B4-BE49-F238E27FC236}">
                <a16:creationId xmlns:a16="http://schemas.microsoft.com/office/drawing/2014/main" id="{070C3BAD-251D-474C-922F-13D9216967F7}"/>
              </a:ext>
            </a:extLst>
          </p:cNvPr>
          <p:cNvSpPr txBox="1"/>
          <p:nvPr/>
        </p:nvSpPr>
        <p:spPr>
          <a:xfrm>
            <a:off x="2535234" y="5463275"/>
            <a:ext cx="756084" cy="369973"/>
          </a:xfrm>
          <a:prstGeom prst="rect">
            <a:avLst/>
          </a:prstGeom>
        </p:spPr>
        <p:txBody>
          <a:bodyPr vert="horz" wrap="square" lIns="0" tIns="163195" rIns="0" bIns="0" rtlCol="0">
            <a:spAutoFit/>
          </a:bodyPr>
          <a:lstStyle/>
          <a:p>
            <a:pPr marL="12700" fontAlgn="base">
              <a:lnSpc>
                <a:spcPts val="1600"/>
              </a:lnSpc>
              <a:spcBef>
                <a:spcPts val="685"/>
              </a:spcBef>
              <a:spcAft>
                <a:spcPct val="0"/>
              </a:spcAft>
            </a:pPr>
            <a:r>
              <a:rPr lang="ja-JP" altLang="en-US" sz="1600" spc="50">
                <a:solidFill>
                  <a:srgbClr val="231F20"/>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600" spc="50">
              <a:solidFill>
                <a:srgbClr val="231F2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24">
            <a:extLst>
              <a:ext uri="{FF2B5EF4-FFF2-40B4-BE49-F238E27FC236}">
                <a16:creationId xmlns:a16="http://schemas.microsoft.com/office/drawing/2014/main" id="{A39D2E84-0BC9-4654-9438-40FE99A91ADE}"/>
              </a:ext>
            </a:extLst>
          </p:cNvPr>
          <p:cNvSpPr/>
          <p:nvPr/>
        </p:nvSpPr>
        <p:spPr>
          <a:xfrm>
            <a:off x="3313421" y="5519806"/>
            <a:ext cx="1014658" cy="1105528"/>
          </a:xfrm>
          <a:prstGeom prst="roundRect">
            <a:avLst/>
          </a:prstGeom>
          <a:noFill/>
          <a:ln w="25400" cap="flat" cmpd="sng" algn="ctr">
            <a:solidFill>
              <a:srgbClr val="8064A2"/>
            </a:solidFill>
            <a:prstDash val="solid"/>
          </a:ln>
          <a:effectLst/>
        </p:spPr>
        <p:txBody>
          <a:bodyPr rtlCol="0" anchor="ctr"/>
          <a:lstStyle/>
          <a:p>
            <a:pPr algn="ctr">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35" name="角丸四角形 25">
            <a:extLst>
              <a:ext uri="{FF2B5EF4-FFF2-40B4-BE49-F238E27FC236}">
                <a16:creationId xmlns:a16="http://schemas.microsoft.com/office/drawing/2014/main" id="{44E6932F-0D3D-4D1A-A4CC-DD576AA8FD1D}"/>
              </a:ext>
            </a:extLst>
          </p:cNvPr>
          <p:cNvSpPr/>
          <p:nvPr/>
        </p:nvSpPr>
        <p:spPr>
          <a:xfrm>
            <a:off x="4454912" y="5519806"/>
            <a:ext cx="1014658" cy="1105528"/>
          </a:xfrm>
          <a:prstGeom prst="roundRect">
            <a:avLst/>
          </a:prstGeom>
          <a:noFill/>
          <a:ln w="25400" cap="flat" cmpd="sng" algn="ctr">
            <a:solidFill>
              <a:srgbClr val="8064A2"/>
            </a:solidFill>
            <a:prstDash val="solid"/>
          </a:ln>
          <a:effectLst/>
        </p:spPr>
        <p:txBody>
          <a:bodyPr rtlCol="0" anchor="ctr"/>
          <a:lstStyle/>
          <a:p>
            <a:pPr algn="ctr">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36" name="角丸四角形 26">
            <a:extLst>
              <a:ext uri="{FF2B5EF4-FFF2-40B4-BE49-F238E27FC236}">
                <a16:creationId xmlns:a16="http://schemas.microsoft.com/office/drawing/2014/main" id="{64002676-3F03-442D-9E7E-EA122EC42C1B}"/>
              </a:ext>
            </a:extLst>
          </p:cNvPr>
          <p:cNvSpPr/>
          <p:nvPr/>
        </p:nvSpPr>
        <p:spPr>
          <a:xfrm>
            <a:off x="5596403" y="5519806"/>
            <a:ext cx="1014658" cy="1105528"/>
          </a:xfrm>
          <a:prstGeom prst="roundRect">
            <a:avLst/>
          </a:prstGeom>
          <a:noFill/>
          <a:ln w="25400" cap="flat" cmpd="sng" algn="ctr">
            <a:solidFill>
              <a:srgbClr val="8064A2"/>
            </a:solidFill>
            <a:prstDash val="solid"/>
          </a:ln>
          <a:effectLst/>
        </p:spPr>
        <p:txBody>
          <a:bodyPr rtlCol="0" anchor="ctr"/>
          <a:lstStyle/>
          <a:p>
            <a:pPr algn="ctr">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37" name="角丸四角形 27">
            <a:extLst>
              <a:ext uri="{FF2B5EF4-FFF2-40B4-BE49-F238E27FC236}">
                <a16:creationId xmlns:a16="http://schemas.microsoft.com/office/drawing/2014/main" id="{4766A38A-F354-485A-81F6-538006EDDD94}"/>
              </a:ext>
            </a:extLst>
          </p:cNvPr>
          <p:cNvSpPr/>
          <p:nvPr/>
        </p:nvSpPr>
        <p:spPr>
          <a:xfrm>
            <a:off x="6737894" y="5519806"/>
            <a:ext cx="1014658" cy="1105528"/>
          </a:xfrm>
          <a:prstGeom prst="roundRect">
            <a:avLst/>
          </a:prstGeom>
          <a:noFill/>
          <a:ln w="25400" cap="flat" cmpd="sng" algn="ctr">
            <a:solidFill>
              <a:srgbClr val="8064A2"/>
            </a:solidFill>
            <a:prstDash val="solid"/>
          </a:ln>
          <a:effectLst/>
        </p:spPr>
        <p:txBody>
          <a:bodyPr rtlCol="0" anchor="ctr"/>
          <a:lstStyle/>
          <a:p>
            <a:pPr algn="ctr">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38" name="角丸四角形 28">
            <a:extLst>
              <a:ext uri="{FF2B5EF4-FFF2-40B4-BE49-F238E27FC236}">
                <a16:creationId xmlns:a16="http://schemas.microsoft.com/office/drawing/2014/main" id="{B9CE79EE-BBFE-49B7-9DB3-A9158C35DD47}"/>
              </a:ext>
            </a:extLst>
          </p:cNvPr>
          <p:cNvSpPr/>
          <p:nvPr/>
        </p:nvSpPr>
        <p:spPr>
          <a:xfrm>
            <a:off x="7879383" y="5519806"/>
            <a:ext cx="1014658" cy="1105528"/>
          </a:xfrm>
          <a:prstGeom prst="roundRect">
            <a:avLst/>
          </a:prstGeom>
          <a:noFill/>
          <a:ln w="25400" cap="flat" cmpd="sng" algn="ctr">
            <a:solidFill>
              <a:srgbClr val="8064A2"/>
            </a:solidFill>
            <a:prstDash val="solid"/>
          </a:ln>
          <a:effectLst/>
        </p:spPr>
        <p:txBody>
          <a:bodyPr rtlCol="0" anchor="ctr"/>
          <a:lstStyle/>
          <a:p>
            <a:pPr algn="ctr">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3D46856B-EA75-79DE-EE86-78F64F6E9E46}"/>
              </a:ext>
            </a:extLst>
          </p:cNvPr>
          <p:cNvSpPr txBox="1"/>
          <p:nvPr/>
        </p:nvSpPr>
        <p:spPr>
          <a:xfrm>
            <a:off x="6765339" y="3454400"/>
            <a:ext cx="1702710" cy="190240"/>
          </a:xfrm>
          <a:prstGeom prst="rect">
            <a:avLst/>
          </a:prstGeom>
          <a:noFill/>
          <a:ln>
            <a:solidFill>
              <a:schemeClr val="accent1"/>
            </a:solidFill>
          </a:ln>
        </p:spPr>
        <p:txBody>
          <a:bodyPr wrap="none" tIns="18000" bIns="18000" rtlCol="0">
            <a:spAutoFit/>
          </a:bodyPr>
          <a:lstStyle/>
          <a:p>
            <a:pPr defTabSz="457200"/>
            <a:r>
              <a:rPr lang="ja-JP" altLang="en-US" sz="1000" u="sng">
                <a:solidFill>
                  <a:srgbClr val="4472C4"/>
                </a:solidFill>
                <a:latin typeface="Meiryo UI" panose="020B0604030504040204" pitchFamily="50" charset="-128"/>
                <a:ea typeface="Meiryo UI" panose="020B0604030504040204" pitchFamily="50" charset="-128"/>
              </a:rPr>
              <a:t>ガイドライン（通則編）２</a:t>
            </a:r>
            <a:r>
              <a:rPr lang="en-US" altLang="ja-JP" sz="1000" u="sng">
                <a:solidFill>
                  <a:srgbClr val="4472C4"/>
                </a:solidFill>
                <a:latin typeface="Meiryo UI" panose="020B0604030504040204" pitchFamily="50" charset="-128"/>
                <a:ea typeface="Meiryo UI" panose="020B0604030504040204" pitchFamily="50" charset="-128"/>
              </a:rPr>
              <a:t>-</a:t>
            </a:r>
            <a:r>
              <a:rPr lang="ja-JP" altLang="en-US" sz="1000" u="sng">
                <a:solidFill>
                  <a:srgbClr val="4472C4"/>
                </a:solidFill>
                <a:latin typeface="Meiryo UI" panose="020B0604030504040204" pitchFamily="50" charset="-128"/>
                <a:ea typeface="Meiryo UI" panose="020B0604030504040204" pitchFamily="50" charset="-128"/>
              </a:rPr>
              <a:t>２</a:t>
            </a:r>
            <a:endParaRPr lang="ja-JP" altLang="en-US" sz="10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141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「要配慮個人情報」とは</a:t>
            </a:r>
            <a:r>
              <a:rPr kumimoji="0" lang="ja-JP" altLang="en-US" sz="2400" kern="0">
                <a:solidFill>
                  <a:prstClr val="black"/>
                </a:solidFill>
                <a:latin typeface="Calibri Light" panose="020F0302020204030204"/>
              </a:rPr>
              <a:t>（法第２条第３項関係）</a:t>
            </a:r>
            <a:endParaRPr lang="ja-JP" altLang="en-US" sz="3200">
              <a:solidFill>
                <a:schemeClr val="tx1">
                  <a:lumMod val="65000"/>
                  <a:lumOff val="35000"/>
                </a:schemeClr>
              </a:solidFill>
              <a:latin typeface="Meiryo UI" panose="020B0604030504040204" pitchFamily="50" charset="-128"/>
            </a:endParaRP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17</a:t>
            </a:fld>
            <a:endParaRPr lang="ja-JP" altLang="en-US">
              <a:solidFill>
                <a:prstClr val="black">
                  <a:tint val="75000"/>
                </a:prstClr>
              </a:solidFill>
              <a:latin typeface="Calibri" panose="020F0502020204030204"/>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70588" y="1465583"/>
            <a:ext cx="8770374" cy="1210506"/>
          </a:xfrm>
          <a:ln w="12700">
            <a:solidFill>
              <a:schemeClr val="tx1">
                <a:lumMod val="65000"/>
                <a:lumOff val="35000"/>
              </a:schemeClr>
            </a:solidFill>
          </a:ln>
        </p:spPr>
        <p:txBody>
          <a:bodyPr>
            <a:normAutofit/>
          </a:bodyPr>
          <a:lstStyle/>
          <a:p>
            <a:pPr marL="433800" indent="-457200">
              <a:lnSpc>
                <a:spcPct val="100000"/>
              </a:lnSpc>
              <a:buClr>
                <a:schemeClr val="tx1">
                  <a:lumMod val="65000"/>
                  <a:lumOff val="35000"/>
                </a:schemeClr>
              </a:buClr>
              <a:buFont typeface="Wingdings" panose="05000000000000000000" pitchFamily="2" charset="2"/>
              <a:buChar char="l"/>
            </a:pPr>
            <a:r>
              <a:rPr lang="ja-JP" altLang="en-US" sz="1800">
                <a:solidFill>
                  <a:prstClr val="black"/>
                </a:solidFill>
                <a:latin typeface="Meiryo UI" panose="020B0604030504040204" pitchFamily="50" charset="-128"/>
                <a:cs typeface="Meiryo UI" panose="020B0604030504040204" pitchFamily="50" charset="-128"/>
              </a:rPr>
              <a:t>「要配慮個人情報」とは、本人の</a:t>
            </a:r>
            <a:r>
              <a:rPr lang="ja-JP" altLang="en-US" sz="1800" u="sng">
                <a:solidFill>
                  <a:prstClr val="black"/>
                </a:solidFill>
                <a:latin typeface="Meiryo UI" panose="020B0604030504040204" pitchFamily="50" charset="-128"/>
                <a:cs typeface="Meiryo UI" panose="020B0604030504040204" pitchFamily="50" charset="-128"/>
              </a:rPr>
              <a:t>人種</a:t>
            </a:r>
            <a:r>
              <a:rPr lang="ja-JP" altLang="en-US" sz="1800">
                <a:solidFill>
                  <a:prstClr val="black"/>
                </a:solidFill>
                <a:latin typeface="Meiryo UI" panose="020B0604030504040204" pitchFamily="50" charset="-128"/>
                <a:cs typeface="Meiryo UI" panose="020B0604030504040204" pitchFamily="50" charset="-128"/>
              </a:rPr>
              <a:t>、</a:t>
            </a:r>
            <a:r>
              <a:rPr lang="ja-JP" altLang="en-US" sz="1800" u="sng">
                <a:solidFill>
                  <a:prstClr val="black"/>
                </a:solidFill>
                <a:latin typeface="Meiryo UI" panose="020B0604030504040204" pitchFamily="50" charset="-128"/>
                <a:cs typeface="Meiryo UI" panose="020B0604030504040204" pitchFamily="50" charset="-128"/>
              </a:rPr>
              <a:t>信条</a:t>
            </a:r>
            <a:r>
              <a:rPr lang="ja-JP" altLang="en-US" sz="1800">
                <a:solidFill>
                  <a:prstClr val="black"/>
                </a:solidFill>
                <a:latin typeface="Meiryo UI" panose="020B0604030504040204" pitchFamily="50" charset="-128"/>
                <a:cs typeface="Meiryo UI" panose="020B0604030504040204" pitchFamily="50" charset="-128"/>
              </a:rPr>
              <a:t>、</a:t>
            </a:r>
            <a:r>
              <a:rPr lang="ja-JP" altLang="en-US" sz="1800" u="sng">
                <a:solidFill>
                  <a:prstClr val="black"/>
                </a:solidFill>
                <a:latin typeface="Meiryo UI" panose="020B0604030504040204" pitchFamily="50" charset="-128"/>
                <a:cs typeface="Meiryo UI" panose="020B0604030504040204" pitchFamily="50" charset="-128"/>
              </a:rPr>
              <a:t>社会的身分</a:t>
            </a:r>
            <a:r>
              <a:rPr lang="ja-JP" altLang="en-US" sz="1800">
                <a:solidFill>
                  <a:prstClr val="black"/>
                </a:solidFill>
                <a:latin typeface="Meiryo UI" panose="020B0604030504040204" pitchFamily="50" charset="-128"/>
                <a:cs typeface="Meiryo UI" panose="020B0604030504040204" pitchFamily="50" charset="-128"/>
              </a:rPr>
              <a:t>、</a:t>
            </a:r>
            <a:r>
              <a:rPr lang="ja-JP" altLang="en-US" sz="1800" u="sng">
                <a:solidFill>
                  <a:prstClr val="black"/>
                </a:solidFill>
                <a:latin typeface="Meiryo UI" panose="020B0604030504040204" pitchFamily="50" charset="-128"/>
                <a:cs typeface="Meiryo UI" panose="020B0604030504040204" pitchFamily="50" charset="-128"/>
              </a:rPr>
              <a:t>病歴</a:t>
            </a:r>
            <a:r>
              <a:rPr lang="ja-JP" altLang="en-US" sz="1800">
                <a:solidFill>
                  <a:prstClr val="black"/>
                </a:solidFill>
                <a:latin typeface="Meiryo UI" panose="020B0604030504040204" pitchFamily="50" charset="-128"/>
                <a:cs typeface="Meiryo UI" panose="020B0604030504040204" pitchFamily="50" charset="-128"/>
              </a:rPr>
              <a:t>、</a:t>
            </a:r>
            <a:r>
              <a:rPr lang="ja-JP" altLang="en-US" sz="1800" u="sng">
                <a:solidFill>
                  <a:prstClr val="black"/>
                </a:solidFill>
                <a:latin typeface="Meiryo UI" panose="020B0604030504040204" pitchFamily="50" charset="-128"/>
                <a:cs typeface="Meiryo UI" panose="020B0604030504040204" pitchFamily="50" charset="-128"/>
              </a:rPr>
              <a:t>犯罪の経歴</a:t>
            </a:r>
            <a:r>
              <a:rPr lang="ja-JP" altLang="en-US" sz="1800">
                <a:solidFill>
                  <a:prstClr val="black"/>
                </a:solidFill>
                <a:latin typeface="Meiryo UI" panose="020B0604030504040204" pitchFamily="50" charset="-128"/>
                <a:cs typeface="Meiryo UI" panose="020B0604030504040204" pitchFamily="50" charset="-128"/>
              </a:rPr>
              <a:t>、</a:t>
            </a:r>
            <a:r>
              <a:rPr lang="ja-JP" altLang="en-US" sz="1800" u="sng">
                <a:solidFill>
                  <a:prstClr val="black"/>
                </a:solidFill>
                <a:latin typeface="Meiryo UI" panose="020B0604030504040204" pitchFamily="50" charset="-128"/>
                <a:cs typeface="Meiryo UI" panose="020B0604030504040204" pitchFamily="50" charset="-128"/>
              </a:rPr>
              <a:t>犯罪により害を被った事実</a:t>
            </a:r>
            <a:r>
              <a:rPr lang="ja-JP" altLang="en-US" sz="1800">
                <a:solidFill>
                  <a:prstClr val="black"/>
                </a:solidFill>
                <a:latin typeface="Meiryo UI" panose="020B0604030504040204" pitchFamily="50" charset="-128"/>
                <a:cs typeface="Meiryo UI" panose="020B0604030504040204" pitchFamily="50" charset="-128"/>
              </a:rPr>
              <a:t>その他</a:t>
            </a:r>
            <a:r>
              <a:rPr lang="ja-JP" altLang="en-US" sz="1800" b="1" u="sng">
                <a:solidFill>
                  <a:prstClr val="black"/>
                </a:solidFill>
                <a:latin typeface="Meiryo UI" panose="020B0604030504040204" pitchFamily="50" charset="-128"/>
                <a:cs typeface="Meiryo UI" panose="020B0604030504040204" pitchFamily="50" charset="-128"/>
              </a:rPr>
              <a:t>本人に対する不当な差別、偏見その他の不利益が生じないようにその取扱いに特に配慮を要するものとして政令で定める記述等が含まれる個人情報</a:t>
            </a:r>
            <a:r>
              <a:rPr lang="ja-JP" altLang="en-US" sz="1800">
                <a:solidFill>
                  <a:prstClr val="black"/>
                </a:solidFill>
                <a:latin typeface="Meiryo UI" panose="020B0604030504040204" pitchFamily="50" charset="-128"/>
                <a:cs typeface="Meiryo UI" panose="020B0604030504040204" pitchFamily="50" charset="-128"/>
              </a:rPr>
              <a:t>をいう。</a:t>
            </a:r>
            <a:endParaRPr lang="ja-JP" altLang="en-US" sz="1800">
              <a:solidFill>
                <a:schemeClr val="tx1">
                  <a:lumMod val="65000"/>
                  <a:lumOff val="35000"/>
                </a:schemeClr>
              </a:solidFill>
              <a:latin typeface="Meiryo UI" panose="020B0604030504040204" pitchFamily="50" charset="-128"/>
            </a:endParaRPr>
          </a:p>
        </p:txBody>
      </p:sp>
      <p:sp>
        <p:nvSpPr>
          <p:cNvPr id="19" name="コンテンツ プレースホルダー 2"/>
          <p:cNvSpPr txBox="1">
            <a:spLocks/>
          </p:cNvSpPr>
          <p:nvPr/>
        </p:nvSpPr>
        <p:spPr>
          <a:xfrm>
            <a:off x="2003553" y="3740728"/>
            <a:ext cx="8543925" cy="2615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buClr>
                <a:prstClr val="black">
                  <a:lumMod val="65000"/>
                  <a:lumOff val="35000"/>
                </a:prstClr>
              </a:buClr>
              <a:buNone/>
            </a:pPr>
            <a:endParaRPr lang="ja-JP" altLang="en-US" sz="14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571B3F8-CF35-4D9E-9245-200EC9A92481}"/>
              </a:ext>
            </a:extLst>
          </p:cNvPr>
          <p:cNvSpPr/>
          <p:nvPr/>
        </p:nvSpPr>
        <p:spPr>
          <a:xfrm>
            <a:off x="1912744" y="2783491"/>
            <a:ext cx="8686063" cy="3831818"/>
          </a:xfrm>
          <a:prstGeom prst="rect">
            <a:avLst/>
          </a:prstGeom>
        </p:spPr>
        <p:txBody>
          <a:bodyPr wrap="square">
            <a:spAutoFit/>
          </a:bodyPr>
          <a:lstStyle/>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人種：　</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人種、世系又は民族的若しくは種族的出身を広く意味する。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信条：　</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個人の基本的なものの見方、考え方を意味し、思想と信仰の双方を含む。</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社会的身分</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ある個人にその境遇として固着していて、一生の間、自らの力によって容易にそれから脱し得ないような地位</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病歴：</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病気に罹患した経歴</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犯罪の経歴：</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前科、すなわち有罪の判決を受けこれが確定した事実</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犯罪により害を被った事実：　</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犯罪の被害を受けた事実</a:t>
            </a:r>
            <a:endParaRPr lang="en-US" altLang="ja-JP" sz="16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844083" fontAlgn="base">
              <a:spcBef>
                <a:spcPct val="0"/>
              </a:spcBef>
              <a:spcAft>
                <a:spcPts val="600"/>
              </a:spcAft>
              <a:buFont typeface="+mj-lt"/>
              <a:buAutoNum type="arabicPeriod"/>
            </a:pP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その他政令で定めるもの：</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施行令・施行令に委任された施行規則で規定</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52438" lvl="1" indent="-182563" defTabSz="844083" fontAlgn="base">
              <a:lnSpc>
                <a:spcPts val="1200"/>
              </a:lnSpc>
              <a:spcBef>
                <a:spcPct val="0"/>
              </a:spcBef>
              <a:buFont typeface="Arial" panose="020B0604020202020204" pitchFamily="34" charset="0"/>
              <a:buChar cha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身体障害、知的障害、精神障害（発達障害を含む。）その他の</a:t>
            </a:r>
            <a:r>
              <a:rPr lang="ja-JP" altLang="en-US" sz="105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個人情報保護委員会規則で定める心身の機能の障害があること</a:t>
            </a:r>
          </a:p>
          <a:p>
            <a:pPr marL="452438" lvl="1" indent="-182563" defTabSz="844083" fontAlgn="base">
              <a:lnSpc>
                <a:spcPts val="1200"/>
              </a:lnSpc>
              <a:spcBef>
                <a:spcPct val="0"/>
              </a:spcBef>
              <a:buFont typeface="Arial" panose="020B0604020202020204" pitchFamily="34" charset="0"/>
              <a:buChar cha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本人に対して</a:t>
            </a:r>
            <a:r>
              <a:rPr lang="ja-JP" altLang="en-US" sz="105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医師その他医療に関連する職務に従事する者（以下「医師等」という。）により行われた疾病の予防及び早期発見のための健康診断その他の検査（以下「健康診断等」という。）の結果</a:t>
            </a:r>
          </a:p>
          <a:p>
            <a:pPr marL="452438" lvl="1" indent="-182563" defTabSz="844083" fontAlgn="base">
              <a:lnSpc>
                <a:spcPts val="1200"/>
              </a:lnSpc>
              <a:spcBef>
                <a:spcPct val="0"/>
              </a:spcBef>
              <a:buFont typeface="Arial" panose="020B0604020202020204" pitchFamily="34" charset="0"/>
              <a:buChar cha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健康診断等の結果に基づき、又は疾病、負傷その他の心身の変化を理由として、本人に対して</a:t>
            </a:r>
            <a:r>
              <a:rPr lang="ja-JP" altLang="en-US" sz="105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医師等により心身の状態の改善のための指導又は診療若しくは調剤が行われたこと</a:t>
            </a:r>
          </a:p>
          <a:p>
            <a:pPr marL="452438" lvl="1" indent="-182563" defTabSz="844083" fontAlgn="base">
              <a:lnSpc>
                <a:spcPts val="1200"/>
              </a:lnSpc>
              <a:spcBef>
                <a:spcPct val="0"/>
              </a:spcBef>
              <a:buFont typeface="Arial" panose="020B0604020202020204" pitchFamily="34" charset="0"/>
              <a:buChar cha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本人を被疑者又は被告人として、</a:t>
            </a:r>
            <a:r>
              <a:rPr lang="ja-JP" altLang="en-US" sz="105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逮捕、捜索、差押え、勾留、公訴の提起その他の刑事事件に関する手続が行われたこと</a:t>
            </a:r>
          </a:p>
          <a:p>
            <a:pPr marL="452438" lvl="1" indent="-182563" defTabSz="844083" fontAlgn="base">
              <a:lnSpc>
                <a:spcPts val="1200"/>
              </a:lnSpc>
              <a:spcBef>
                <a:spcPct val="0"/>
              </a:spcBef>
              <a:buFont typeface="Arial" panose="020B0604020202020204" pitchFamily="34" charset="0"/>
              <a:buChar char="•"/>
            </a:pP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本人を少年法第</a:t>
            </a: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条第</a:t>
            </a: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項に規定する少年又はその疑いのある者として、</a:t>
            </a:r>
            <a:r>
              <a:rPr lang="ja-JP" altLang="en-US" sz="105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調査、観護の措置、審判、保護処分その他の少年の保護事件に関する手続が行われたこと</a:t>
            </a:r>
          </a:p>
        </p:txBody>
      </p:sp>
    </p:spTree>
    <p:extLst>
      <p:ext uri="{BB962C8B-B14F-4D97-AF65-F5344CB8AC3E}">
        <p14:creationId xmlns:p14="http://schemas.microsoft.com/office/powerpoint/2010/main" val="390307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「条例要配慮個人情報」とは</a:t>
            </a:r>
            <a:r>
              <a:rPr kumimoji="0" lang="ja-JP" altLang="en-US" sz="2400" kern="0">
                <a:solidFill>
                  <a:prstClr val="black"/>
                </a:solidFill>
                <a:latin typeface="Calibri Light" panose="020F0302020204030204"/>
              </a:rPr>
              <a:t>（法第</a:t>
            </a:r>
            <a:r>
              <a:rPr kumimoji="0" lang="en-US" altLang="ja-JP" sz="2400" kern="0">
                <a:solidFill>
                  <a:prstClr val="black"/>
                </a:solidFill>
                <a:latin typeface="Meiryo UI" panose="020B0604030504040204" pitchFamily="50" charset="-128"/>
              </a:rPr>
              <a:t>60</a:t>
            </a:r>
            <a:r>
              <a:rPr kumimoji="0" lang="ja-JP" altLang="en-US" sz="2400" kern="0">
                <a:solidFill>
                  <a:prstClr val="black"/>
                </a:solidFill>
                <a:latin typeface="Calibri Light" panose="020F0302020204030204"/>
              </a:rPr>
              <a:t>条第５項関係）</a:t>
            </a:r>
            <a:endParaRPr lang="ja-JP" altLang="en-US" sz="3200">
              <a:solidFill>
                <a:schemeClr val="tx1">
                  <a:lumMod val="65000"/>
                  <a:lumOff val="35000"/>
                </a:schemeClr>
              </a:solidFill>
              <a:latin typeface="Meiryo UI" panose="020B0604030504040204" pitchFamily="50" charset="-128"/>
            </a:endParaRP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18</a:t>
            </a:fld>
            <a:endParaRPr lang="ja-JP" altLang="en-US">
              <a:solidFill>
                <a:prstClr val="black">
                  <a:tint val="75000"/>
                </a:prstClr>
              </a:solidFill>
              <a:latin typeface="Calibri" panose="020F0502020204030204"/>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80421" y="1494338"/>
            <a:ext cx="8829367" cy="4005483"/>
          </a:xfrm>
          <a:ln w="12700">
            <a:solidFill>
              <a:schemeClr val="tx1">
                <a:lumMod val="65000"/>
                <a:lumOff val="35000"/>
              </a:schemeClr>
            </a:solidFill>
          </a:ln>
        </p:spPr>
        <p:txBody>
          <a:bodyPr>
            <a:normAutofit/>
          </a:bodyPr>
          <a:lstStyle/>
          <a:p>
            <a:pPr marL="269875" indent="-269875" defTabSz="844083" fontAlgn="base">
              <a:lnSpc>
                <a:spcPts val="2400"/>
              </a:lnSpc>
              <a:spcBef>
                <a:spcPct val="0"/>
              </a:spcBef>
              <a:spcAft>
                <a:spcPts val="1200"/>
              </a:spcAft>
              <a:buNone/>
              <a:defRPr/>
            </a:pPr>
            <a:r>
              <a:rPr lang="ja-JP" altLang="en-US" sz="1800">
                <a:solidFill>
                  <a:prstClr val="black"/>
                </a:solidFill>
                <a:latin typeface="Meiryo UI" panose="020B0604030504040204" pitchFamily="50" charset="-128"/>
                <a:cs typeface="Meiryo UI" panose="020B0604030504040204" pitchFamily="50" charset="-128"/>
              </a:rPr>
              <a:t>○「条例要配慮個人情報」とは、地方公共団体の機関又は地方独立行政法人が保有する個人情報（要配慮個人情報を除く。）のうち、</a:t>
            </a:r>
            <a:r>
              <a:rPr lang="ja-JP" altLang="en-US" sz="1800" b="1" u="sng">
                <a:solidFill>
                  <a:prstClr val="black"/>
                </a:solidFill>
                <a:latin typeface="Meiryo UI" panose="020B0604030504040204" pitchFamily="50" charset="-128"/>
                <a:cs typeface="Meiryo UI" panose="020B0604030504040204" pitchFamily="50" charset="-128"/>
              </a:rPr>
              <a:t>地域の特性その他の事情に応じて、本人に対する不当な差別、偏見その他の不利益が生じないようにその取扱いに特に配慮を要する記述等として当該地方公共団体の条例で定める記述等</a:t>
            </a:r>
            <a:r>
              <a:rPr lang="ja-JP" altLang="en-US" sz="1800">
                <a:solidFill>
                  <a:prstClr val="black"/>
                </a:solidFill>
                <a:latin typeface="Meiryo UI" panose="020B0604030504040204" pitchFamily="50" charset="-128"/>
                <a:cs typeface="Meiryo UI" panose="020B0604030504040204" pitchFamily="50" charset="-128"/>
              </a:rPr>
              <a:t>が含まれる個人情報をいう。</a:t>
            </a:r>
            <a:endParaRPr lang="en-US" altLang="ja-JP" sz="1800">
              <a:solidFill>
                <a:prstClr val="black"/>
              </a:solidFill>
              <a:latin typeface="Meiryo UI" panose="020B0604030504040204" pitchFamily="50" charset="-128"/>
              <a:cs typeface="Meiryo UI" panose="020B0604030504040204" pitchFamily="50" charset="-128"/>
            </a:endParaRPr>
          </a:p>
          <a:p>
            <a:pPr marL="269875" indent="-269875" defTabSz="844083" fontAlgn="base">
              <a:lnSpc>
                <a:spcPct val="100000"/>
              </a:lnSpc>
              <a:spcBef>
                <a:spcPct val="0"/>
              </a:spcBef>
              <a:spcAft>
                <a:spcPts val="1200"/>
              </a:spcAft>
              <a:buNone/>
              <a:defRPr/>
            </a:pPr>
            <a:endParaRPr lang="en-US" altLang="ja-JP" sz="1800">
              <a:solidFill>
                <a:prstClr val="black"/>
              </a:solidFill>
              <a:latin typeface="Meiryo UI" panose="020B0604030504040204" pitchFamily="50" charset="-128"/>
              <a:cs typeface="Meiryo UI" panose="020B0604030504040204" pitchFamily="50" charset="-128"/>
            </a:endParaRPr>
          </a:p>
          <a:p>
            <a:pPr marL="269875" indent="-269875" defTabSz="844083" fontAlgn="base">
              <a:lnSpc>
                <a:spcPct val="100000"/>
              </a:lnSpc>
              <a:spcBef>
                <a:spcPct val="0"/>
              </a:spcBef>
              <a:spcAft>
                <a:spcPts val="1200"/>
              </a:spcAft>
              <a:buNone/>
              <a:defRPr/>
            </a:pPr>
            <a:r>
              <a:rPr lang="ja-JP" altLang="en-US" sz="1800">
                <a:solidFill>
                  <a:prstClr val="black"/>
                </a:solidFill>
                <a:latin typeface="Meiryo UI" panose="020B0604030504040204" pitchFamily="50" charset="-128"/>
                <a:cs typeface="Meiryo UI" panose="020B0604030504040204" pitchFamily="50" charset="-128"/>
              </a:rPr>
              <a:t>〇条例要配慮個人情報となる記述等を条例で規定した場合には、以下の対応が必要となる。</a:t>
            </a:r>
            <a:endParaRPr lang="en-US" altLang="ja-JP" sz="1800">
              <a:solidFill>
                <a:prstClr val="black"/>
              </a:solidFill>
              <a:latin typeface="Meiryo UI" panose="020B0604030504040204" pitchFamily="50" charset="-128"/>
              <a:cs typeface="Meiryo UI" panose="020B0604030504040204" pitchFamily="50" charset="-128"/>
            </a:endParaRPr>
          </a:p>
          <a:p>
            <a:pPr marL="285750" indent="-285750" defTabSz="844083" fontAlgn="base">
              <a:lnSpc>
                <a:spcPct val="100000"/>
              </a:lnSpc>
              <a:spcBef>
                <a:spcPct val="0"/>
              </a:spcBef>
              <a:spcAft>
                <a:spcPts val="1200"/>
              </a:spcAft>
              <a:buFont typeface="Wingdings" panose="05000000000000000000" pitchFamily="2" charset="2"/>
              <a:buChar char="ü"/>
              <a:defRPr/>
            </a:pPr>
            <a:r>
              <a:rPr lang="ja-JP" altLang="en-US" sz="1600">
                <a:solidFill>
                  <a:prstClr val="black"/>
                </a:solidFill>
                <a:latin typeface="Meiryo UI" panose="020B0604030504040204" pitchFamily="50" charset="-128"/>
              </a:rPr>
              <a:t>個人情報ファイル簿の記録情報に条例要配慮個人情報が含まれる場合には、その旨を記載しなければならない（法第 </a:t>
            </a:r>
            <a:r>
              <a:rPr lang="en-US" altLang="ja-JP" sz="1600">
                <a:solidFill>
                  <a:prstClr val="black"/>
                </a:solidFill>
                <a:latin typeface="Meiryo UI" panose="020B0604030504040204" pitchFamily="50" charset="-128"/>
              </a:rPr>
              <a:t>75 </a:t>
            </a:r>
            <a:r>
              <a:rPr lang="ja-JP" altLang="en-US" sz="1600">
                <a:solidFill>
                  <a:prstClr val="black"/>
                </a:solidFill>
                <a:latin typeface="Meiryo UI" panose="020B0604030504040204" pitchFamily="50" charset="-128"/>
              </a:rPr>
              <a:t>条第 </a:t>
            </a:r>
            <a:r>
              <a:rPr lang="en-US" altLang="ja-JP" sz="1600">
                <a:solidFill>
                  <a:prstClr val="black"/>
                </a:solidFill>
                <a:latin typeface="Meiryo UI" panose="020B0604030504040204" pitchFamily="50" charset="-128"/>
              </a:rPr>
              <a:t>1 </a:t>
            </a:r>
            <a:r>
              <a:rPr lang="ja-JP" altLang="en-US" sz="1600">
                <a:solidFill>
                  <a:prstClr val="black"/>
                </a:solidFill>
                <a:latin typeface="Meiryo UI" panose="020B0604030504040204" pitchFamily="50" charset="-128"/>
              </a:rPr>
              <a:t>項及び第 </a:t>
            </a:r>
            <a:r>
              <a:rPr lang="en-US" altLang="ja-JP" sz="1600">
                <a:solidFill>
                  <a:prstClr val="black"/>
                </a:solidFill>
                <a:latin typeface="Meiryo UI" panose="020B0604030504040204" pitchFamily="50" charset="-128"/>
              </a:rPr>
              <a:t>4 </a:t>
            </a:r>
            <a:r>
              <a:rPr lang="ja-JP" altLang="en-US" sz="1600">
                <a:solidFill>
                  <a:prstClr val="black"/>
                </a:solidFill>
                <a:latin typeface="Meiryo UI" panose="020B0604030504040204" pitchFamily="50" charset="-128"/>
              </a:rPr>
              <a:t>項）</a:t>
            </a:r>
            <a:endParaRPr lang="en-US" altLang="ja-JP" sz="1600">
              <a:solidFill>
                <a:prstClr val="black"/>
              </a:solidFill>
              <a:latin typeface="Meiryo UI" panose="020B0604030504040204" pitchFamily="50" charset="-128"/>
            </a:endParaRPr>
          </a:p>
          <a:p>
            <a:pPr marL="285750" indent="-285750" defTabSz="844083" fontAlgn="base">
              <a:lnSpc>
                <a:spcPct val="100000"/>
              </a:lnSpc>
              <a:spcBef>
                <a:spcPct val="0"/>
              </a:spcBef>
              <a:spcAft>
                <a:spcPts val="1200"/>
              </a:spcAft>
              <a:buFont typeface="Wingdings" panose="05000000000000000000" pitchFamily="2" charset="2"/>
              <a:buChar char="ü"/>
              <a:defRPr/>
            </a:pPr>
            <a:r>
              <a:rPr lang="ja-JP" altLang="en-US" sz="1600">
                <a:solidFill>
                  <a:prstClr val="black"/>
                </a:solidFill>
                <a:latin typeface="Meiryo UI" panose="020B0604030504040204" pitchFamily="50" charset="-128"/>
              </a:rPr>
              <a:t>条例要配慮個人情報が含まれる保有個人情報の漏えい等が発生し、又は発生したおそれがある事態が生じたときは、規則で定めるところにより、当該事態が生じた旨を委員会に報告しなければならない（法第 </a:t>
            </a:r>
            <a:r>
              <a:rPr lang="en-US" altLang="ja-JP" sz="1600">
                <a:solidFill>
                  <a:prstClr val="black"/>
                </a:solidFill>
                <a:latin typeface="Meiryo UI" panose="020B0604030504040204" pitchFamily="50" charset="-128"/>
              </a:rPr>
              <a:t>68 </a:t>
            </a:r>
            <a:r>
              <a:rPr lang="ja-JP" altLang="en-US" sz="1600">
                <a:solidFill>
                  <a:prstClr val="black"/>
                </a:solidFill>
                <a:latin typeface="Meiryo UI" panose="020B0604030504040204" pitchFamily="50" charset="-128"/>
              </a:rPr>
              <a:t>条第 </a:t>
            </a:r>
            <a:r>
              <a:rPr lang="en-US" altLang="ja-JP" sz="1600">
                <a:solidFill>
                  <a:prstClr val="black"/>
                </a:solidFill>
                <a:latin typeface="Meiryo UI" panose="020B0604030504040204" pitchFamily="50" charset="-128"/>
              </a:rPr>
              <a:t>1 </a:t>
            </a:r>
            <a:r>
              <a:rPr lang="ja-JP" altLang="en-US" sz="1600">
                <a:solidFill>
                  <a:prstClr val="black"/>
                </a:solidFill>
                <a:latin typeface="Meiryo UI" panose="020B0604030504040204" pitchFamily="50" charset="-128"/>
              </a:rPr>
              <a:t>項及び規則第 </a:t>
            </a:r>
            <a:r>
              <a:rPr lang="en-US" altLang="ja-JP" sz="1600">
                <a:solidFill>
                  <a:prstClr val="black"/>
                </a:solidFill>
                <a:latin typeface="Meiryo UI" panose="020B0604030504040204" pitchFamily="50" charset="-128"/>
              </a:rPr>
              <a:t>43 </a:t>
            </a:r>
            <a:r>
              <a:rPr lang="ja-JP" altLang="en-US" sz="1600">
                <a:solidFill>
                  <a:prstClr val="black"/>
                </a:solidFill>
                <a:latin typeface="Meiryo UI" panose="020B0604030504040204" pitchFamily="50" charset="-128"/>
              </a:rPr>
              <a:t>条第 </a:t>
            </a:r>
            <a:r>
              <a:rPr lang="en-US" altLang="ja-JP" sz="1600">
                <a:solidFill>
                  <a:prstClr val="black"/>
                </a:solidFill>
                <a:latin typeface="Meiryo UI" panose="020B0604030504040204" pitchFamily="50" charset="-128"/>
              </a:rPr>
              <a:t>5 </a:t>
            </a:r>
            <a:r>
              <a:rPr lang="ja-JP" altLang="en-US" sz="1600">
                <a:solidFill>
                  <a:prstClr val="black"/>
                </a:solidFill>
                <a:latin typeface="Meiryo UI" panose="020B0604030504040204" pitchFamily="50" charset="-128"/>
              </a:rPr>
              <a:t>号）</a:t>
            </a:r>
            <a:endParaRPr lang="en-US" altLang="ja-JP" sz="1600">
              <a:solidFill>
                <a:prstClr val="black"/>
              </a:solidFill>
              <a:latin typeface="Meiryo UI" panose="020B0604030504040204" pitchFamily="50" charset="-128"/>
              <a:cs typeface="Meiryo UI" panose="020B0604030504040204" pitchFamily="50" charset="-128"/>
            </a:endParaRPr>
          </a:p>
          <a:p>
            <a:pPr marL="0" indent="0">
              <a:buClr>
                <a:schemeClr val="tx1">
                  <a:lumMod val="65000"/>
                  <a:lumOff val="35000"/>
                </a:schemeClr>
              </a:buClr>
              <a:buNone/>
            </a:pPr>
            <a:endParaRPr lang="ja-JP" altLang="en-US" sz="1800">
              <a:solidFill>
                <a:schemeClr val="tx1">
                  <a:lumMod val="65000"/>
                  <a:lumOff val="35000"/>
                </a:schemeClr>
              </a:solidFill>
              <a:latin typeface="Meiryo UI" panose="020B0604030504040204" pitchFamily="50" charset="-128"/>
            </a:endParaRPr>
          </a:p>
        </p:txBody>
      </p:sp>
      <p:sp>
        <p:nvSpPr>
          <p:cNvPr id="19" name="コンテンツ プレースホルダー 2"/>
          <p:cNvSpPr txBox="1">
            <a:spLocks/>
          </p:cNvSpPr>
          <p:nvPr/>
        </p:nvSpPr>
        <p:spPr>
          <a:xfrm>
            <a:off x="2003553" y="4105853"/>
            <a:ext cx="8543925" cy="2615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endParaRPr lang="ja-JP" altLang="en-US" sz="1800">
              <a:solidFill>
                <a:prstClr val="black">
                  <a:lumMod val="65000"/>
                  <a:lumOff val="3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432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「仮名加工情報」とは</a:t>
            </a:r>
            <a:r>
              <a:rPr kumimoji="0" lang="ja-JP" altLang="en-US" sz="2400" kern="0">
                <a:solidFill>
                  <a:prstClr val="black"/>
                </a:solidFill>
                <a:latin typeface="Calibri Light" panose="020F0302020204030204"/>
              </a:rPr>
              <a:t>（法第２条第５項関係）</a:t>
            </a:r>
            <a:endParaRPr lang="ja-JP" altLang="en-US" sz="3200">
              <a:solidFill>
                <a:schemeClr val="tx1">
                  <a:lumMod val="65000"/>
                  <a:lumOff val="35000"/>
                </a:schemeClr>
              </a:solidFill>
              <a:latin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19</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954899" y="1444826"/>
            <a:ext cx="8745055" cy="1544945"/>
          </a:xfrm>
          <a:ln w="12700">
            <a:solidFill>
              <a:schemeClr val="tx1">
                <a:lumMod val="65000"/>
                <a:lumOff val="35000"/>
              </a:schemeClr>
            </a:solidFill>
          </a:ln>
        </p:spPr>
        <p:txBody>
          <a:bodyPr>
            <a:normAutofit/>
          </a:bodyPr>
          <a:lstStyle/>
          <a:p>
            <a:pPr marL="182563" indent="-182563" algn="just" defTabSz="844083" fontAlgn="base">
              <a:lnSpc>
                <a:spcPct val="100000"/>
              </a:lnSpc>
              <a:spcBef>
                <a:spcPct val="0"/>
              </a:spcBef>
              <a:spcAft>
                <a:spcPts val="1200"/>
              </a:spcAft>
              <a:buNone/>
              <a:defRPr/>
            </a:pPr>
            <a:r>
              <a:rPr lang="ja-JP" altLang="en-US" sz="1600">
                <a:solidFill>
                  <a:prstClr val="black"/>
                </a:solidFill>
                <a:latin typeface="Meiryo UI" panose="020B0604030504040204" pitchFamily="50" charset="-128"/>
                <a:cs typeface="Meiryo UI" panose="020B0604030504040204" pitchFamily="50" charset="-128"/>
              </a:rPr>
              <a:t>○次に掲げる個人情報の区分に応じて当該各号に定める措置を講じて</a:t>
            </a:r>
            <a:r>
              <a:rPr lang="ja-JP" altLang="en-US" sz="1600" b="1" u="sng">
                <a:solidFill>
                  <a:prstClr val="black"/>
                </a:solidFill>
                <a:latin typeface="Meiryo UI" panose="020B0604030504040204" pitchFamily="50" charset="-128"/>
                <a:cs typeface="Meiryo UI" panose="020B0604030504040204" pitchFamily="50" charset="-128"/>
              </a:rPr>
              <a:t>他の情報と照合しない限り特定の個人を識別することができない</a:t>
            </a:r>
            <a:r>
              <a:rPr lang="ja-JP" altLang="en-US" sz="1600">
                <a:solidFill>
                  <a:prstClr val="black"/>
                </a:solidFill>
                <a:latin typeface="Meiryo UI" panose="020B0604030504040204" pitchFamily="50" charset="-128"/>
                <a:cs typeface="Meiryo UI" panose="020B0604030504040204" pitchFamily="50" charset="-128"/>
              </a:rPr>
              <a:t>ように個人情報を加工して得られる個人に関する情報をいう。</a:t>
            </a:r>
            <a:endParaRPr lang="en-US" altLang="ja-JP" sz="1600">
              <a:solidFill>
                <a:prstClr val="black"/>
              </a:solidFill>
              <a:latin typeface="Meiryo UI" panose="020B0604030504040204" pitchFamily="50" charset="-128"/>
              <a:cs typeface="Meiryo UI" panose="020B0604030504040204" pitchFamily="50" charset="-128"/>
            </a:endParaRPr>
          </a:p>
          <a:p>
            <a:pPr marL="182563" indent="-182563" algn="just" defTabSz="844083" fontAlgn="base">
              <a:lnSpc>
                <a:spcPct val="100000"/>
              </a:lnSpc>
              <a:spcBef>
                <a:spcPct val="0"/>
              </a:spcBef>
              <a:spcAft>
                <a:spcPts val="1200"/>
              </a:spcAft>
              <a:buNone/>
              <a:defRPr/>
            </a:pPr>
            <a:r>
              <a:rPr lang="ja-JP" altLang="en-US" sz="1600">
                <a:solidFill>
                  <a:prstClr val="black"/>
                </a:solidFill>
                <a:latin typeface="Meiryo UI" panose="020B0604030504040204" pitchFamily="50" charset="-128"/>
                <a:cs typeface="Meiryo UI" panose="020B0604030504040204" pitchFamily="50" charset="-128"/>
              </a:rPr>
              <a:t>○なお、仮名加工情報の作成については法第</a:t>
            </a:r>
            <a:r>
              <a:rPr lang="en-US" altLang="ja-JP" sz="1600">
                <a:solidFill>
                  <a:prstClr val="black"/>
                </a:solidFill>
                <a:latin typeface="Meiryo UI" panose="020B0604030504040204" pitchFamily="50" charset="-128"/>
                <a:cs typeface="Meiryo UI" panose="020B0604030504040204" pitchFamily="50" charset="-128"/>
              </a:rPr>
              <a:t>41</a:t>
            </a:r>
            <a:r>
              <a:rPr lang="ja-JP" altLang="en-US" sz="1600">
                <a:solidFill>
                  <a:prstClr val="black"/>
                </a:solidFill>
                <a:latin typeface="Meiryo UI" panose="020B0604030504040204" pitchFamily="50" charset="-128"/>
                <a:cs typeface="Meiryo UI" panose="020B0604030504040204" pitchFamily="50" charset="-128"/>
              </a:rPr>
              <a:t>条に定める規制を受けることから、同条の適用を受けない行政機関等において自ら仮名加工情報を作成することは基本的に想定されておらず、作成を委託等した第三者（民間事業者）から提供を受けて取り扱う場合が想定される。</a:t>
            </a:r>
          </a:p>
        </p:txBody>
      </p:sp>
      <p:sp>
        <p:nvSpPr>
          <p:cNvPr id="20" name="正方形/長方形 1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1" name="直線コネクタ 2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4089E9FA-6801-4AC2-BF25-CE4BD8E8A730}"/>
              </a:ext>
            </a:extLst>
          </p:cNvPr>
          <p:cNvSpPr/>
          <p:nvPr/>
        </p:nvSpPr>
        <p:spPr>
          <a:xfrm>
            <a:off x="1954898" y="3047961"/>
            <a:ext cx="8745054" cy="2031325"/>
          </a:xfrm>
          <a:prstGeom prst="rect">
            <a:avLst/>
          </a:prstGeom>
        </p:spPr>
        <p:txBody>
          <a:bodyPr wrap="square">
            <a:spAutoFit/>
          </a:bodyPr>
          <a:lstStyle/>
          <a:p>
            <a:pPr marL="285750" indent="-285750" algn="just" defTabSz="844083" fontAlgn="base">
              <a:spcBef>
                <a:spcPct val="0"/>
              </a:spcBef>
              <a:spcAft>
                <a:spcPts val="1200"/>
              </a:spcAft>
              <a:buFont typeface="Wingdings" panose="05000000000000000000" pitchFamily="2" charset="2"/>
              <a:buChar char="p"/>
            </a:pPr>
            <a:r>
              <a:rPr lang="ja-JP" altLang="en-US" sz="16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法第２条第１項第１号に該当する個人情報</a:t>
            </a:r>
          </a:p>
          <a:p>
            <a:pPr marL="285750" indent="-285750" algn="just" defTabSz="844083" fontAlgn="base">
              <a:spcBef>
                <a:spcPct val="0"/>
              </a:spcBef>
              <a:spcAft>
                <a:spcPts val="1200"/>
              </a:spcAft>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当該個人情報に含まれる</a:t>
            </a: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記述等の一部を削除すること</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（当該一部の記述等を復元することのできる規則性を有しない方法により他の記述等に置き換えることを含む。）。</a:t>
            </a:r>
          </a:p>
          <a:p>
            <a:pPr marL="285750" indent="-285750" algn="just" defTabSz="844083" fontAlgn="base">
              <a:spcBef>
                <a:spcPct val="0"/>
              </a:spcBef>
              <a:spcAft>
                <a:spcPts val="1200"/>
              </a:spcAft>
              <a:buFont typeface="Wingdings" panose="05000000000000000000" pitchFamily="2" charset="2"/>
              <a:buChar char="p"/>
            </a:pPr>
            <a:r>
              <a:rPr lang="ja-JP" altLang="en-US" sz="16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個人識別符号を含む個人情報 </a:t>
            </a:r>
          </a:p>
          <a:p>
            <a:pPr marL="285750" indent="-285750" algn="just" defTabSz="844083" fontAlgn="base">
              <a:spcBef>
                <a:spcPct val="0"/>
              </a:spcBef>
              <a:spcAft>
                <a:spcPts val="1200"/>
              </a:spcAft>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当該個人情報に含まれる</a:t>
            </a: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個人識別符号の全部を削除すること</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（当該個人識別符号を復元することのできる規則性を有しない方法により他の記述等に置き換えることを含む。）。</a:t>
            </a:r>
          </a:p>
        </p:txBody>
      </p:sp>
      <p:sp>
        <p:nvSpPr>
          <p:cNvPr id="22" name="フローチャート: 複数書類 21">
            <a:extLst>
              <a:ext uri="{FF2B5EF4-FFF2-40B4-BE49-F238E27FC236}">
                <a16:creationId xmlns:a16="http://schemas.microsoft.com/office/drawing/2014/main" id="{59B5E894-D4BB-43C5-A26E-4CA564737AD7}"/>
              </a:ext>
            </a:extLst>
          </p:cNvPr>
          <p:cNvSpPr/>
          <p:nvPr/>
        </p:nvSpPr>
        <p:spPr>
          <a:xfrm>
            <a:off x="2311282" y="5226370"/>
            <a:ext cx="2663688" cy="1060139"/>
          </a:xfrm>
          <a:prstGeom prst="flowChartMultidocument">
            <a:avLst/>
          </a:prstGeom>
          <a:solidFill>
            <a:sysClr val="window" lastClr="FFFFFF">
              <a:lumMod val="95000"/>
            </a:sysClr>
          </a:solidFill>
          <a:ln w="9525" cap="flat" cmpd="sng" algn="ctr">
            <a:solidFill>
              <a:sysClr val="windowText" lastClr="000000"/>
            </a:solidFill>
            <a:prstDash val="solid"/>
          </a:ln>
          <a:effectLst/>
        </p:spPr>
        <p:txBody>
          <a:bodyPr vert="horz" lIns="0" tIns="0" rIns="0" bIns="0" rtlCol="0" anchor="ctr"/>
          <a:lstStyle/>
          <a:p>
            <a:pPr algn="ctr" defTabSz="301464">
              <a:spcAft>
                <a:spcPts val="198"/>
              </a:spcAft>
              <a:defRPr/>
            </a:pPr>
            <a:r>
              <a:rPr kumimoji="0" lang="ja-JP" altLang="en-US" sz="1477" b="1"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rPr>
              <a:t>個人情報</a:t>
            </a:r>
            <a:endParaRPr kumimoji="0" lang="en-US" altLang="ja-JP" sz="1108" b="1"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endParaRPr>
          </a:p>
          <a:p>
            <a:pPr algn="ctr" defTabSz="301464">
              <a:spcAft>
                <a:spcPts val="198"/>
              </a:spcAft>
              <a:defRPr/>
            </a:pPr>
            <a:r>
              <a:rPr kumimoji="0" lang="ja-JP" altLang="en-US" sz="1015" b="1" u="sng"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rPr>
              <a:t>氏名</a:t>
            </a:r>
            <a:r>
              <a:rPr kumimoji="0" lang="ja-JP" altLang="en-US" sz="1015"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rPr>
              <a:t>／年齢／年月日／時刻／金額／店舗</a:t>
            </a:r>
            <a:endParaRPr kumimoji="0" lang="en-US" altLang="ja-JP" sz="1015"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endParaRPr>
          </a:p>
          <a:p>
            <a:pPr algn="ctr" defTabSz="301464">
              <a:spcAft>
                <a:spcPts val="198"/>
              </a:spcAft>
              <a:defRPr/>
            </a:pPr>
            <a:endParaRPr kumimoji="0" lang="en-US" altLang="ja-JP" sz="1108"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3" name="フローチャート: 複数書類 22">
            <a:extLst>
              <a:ext uri="{FF2B5EF4-FFF2-40B4-BE49-F238E27FC236}">
                <a16:creationId xmlns:a16="http://schemas.microsoft.com/office/drawing/2014/main" id="{3ECC7E45-5642-41D1-9A17-1FC9B7727B4B}"/>
              </a:ext>
            </a:extLst>
          </p:cNvPr>
          <p:cNvSpPr/>
          <p:nvPr/>
        </p:nvSpPr>
        <p:spPr>
          <a:xfrm>
            <a:off x="7489558" y="5226370"/>
            <a:ext cx="2731526" cy="1060139"/>
          </a:xfrm>
          <a:prstGeom prst="flowChartMultidocument">
            <a:avLst/>
          </a:prstGeom>
          <a:solidFill>
            <a:srgbClr val="1F497D">
              <a:lumMod val="20000"/>
              <a:lumOff val="80000"/>
            </a:srgbClr>
          </a:solidFill>
          <a:ln w="9525" cap="flat" cmpd="sng" algn="ctr">
            <a:solidFill>
              <a:sysClr val="windowText" lastClr="000000"/>
            </a:solidFill>
            <a:prstDash val="solid"/>
          </a:ln>
          <a:effectLst/>
        </p:spPr>
        <p:txBody>
          <a:bodyPr vert="horz" lIns="0" tIns="0" rIns="0" bIns="0" rtlCol="0" anchor="ctr"/>
          <a:lstStyle/>
          <a:p>
            <a:pPr algn="ctr" defTabSz="301464">
              <a:spcAft>
                <a:spcPts val="198"/>
              </a:spcAft>
              <a:defRPr/>
            </a:pPr>
            <a:r>
              <a:rPr kumimoji="0" lang="ja-JP" altLang="en-US" sz="1477" b="1"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rPr>
              <a:t>仮名加工情報</a:t>
            </a:r>
            <a:endParaRPr kumimoji="0" lang="en-US" altLang="ja-JP" sz="1108" b="1"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endParaRPr>
          </a:p>
          <a:p>
            <a:pPr algn="ctr" defTabSz="301464">
              <a:spcAft>
                <a:spcPts val="198"/>
              </a:spcAft>
              <a:defRPr/>
            </a:pPr>
            <a:r>
              <a:rPr kumimoji="0" lang="ja-JP" altLang="en-US" sz="1015" b="1" u="sng" kern="0" spc="-91">
                <a:solidFill>
                  <a:srgbClr val="FF0000"/>
                </a:solidFill>
                <a:latin typeface="Meiryo UI" panose="020B0604030504040204" pitchFamily="50" charset="-128"/>
                <a:ea typeface="Meiryo UI" panose="020B0604030504040204" pitchFamily="50" charset="-128"/>
                <a:cs typeface="Arial" panose="020B0604020202020204" pitchFamily="34" charset="0"/>
              </a:rPr>
              <a:t>仮ＩＤ</a:t>
            </a:r>
            <a:r>
              <a:rPr kumimoji="0" lang="ja-JP" altLang="en-US" sz="1015"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rPr>
              <a:t>／年齢／年月日／時刻／金額／店舗</a:t>
            </a:r>
          </a:p>
          <a:p>
            <a:pPr algn="ctr" defTabSz="301464">
              <a:spcAft>
                <a:spcPts val="198"/>
              </a:spcAft>
              <a:defRPr/>
            </a:pPr>
            <a:endParaRPr kumimoji="0" lang="en-US" altLang="ja-JP" sz="1108" kern="0" spc="-91">
              <a:solidFill>
                <a:prstClr val="black">
                  <a:lumMod val="75000"/>
                  <a:lumOff val="25000"/>
                </a:prst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4" name="下矢印 12">
            <a:extLst>
              <a:ext uri="{FF2B5EF4-FFF2-40B4-BE49-F238E27FC236}">
                <a16:creationId xmlns:a16="http://schemas.microsoft.com/office/drawing/2014/main" id="{C131AEB7-F543-495A-B39A-CBCCF8D4F576}"/>
              </a:ext>
            </a:extLst>
          </p:cNvPr>
          <p:cNvSpPr/>
          <p:nvPr/>
        </p:nvSpPr>
        <p:spPr>
          <a:xfrm rot="16200000">
            <a:off x="5962729" y="4695912"/>
            <a:ext cx="465282" cy="1526199"/>
          </a:xfrm>
          <a:prstGeom prst="downArrow">
            <a:avLst/>
          </a:prstGeom>
          <a:solidFill>
            <a:srgbClr val="346DB0"/>
          </a:solidFill>
          <a:ln w="3175">
            <a:solidFill>
              <a:sysClr val="windowText" lastClr="000000">
                <a:lumMod val="50000"/>
                <a:lumOff val="50000"/>
              </a:sysClr>
            </a:solidFill>
          </a:ln>
        </p:spPr>
        <p:txBody>
          <a:bodyPr vert="horz" lIns="0" tIns="0" rIns="0" bIns="0" rtlCol="0" anchor="ctr"/>
          <a:lstStyle/>
          <a:p>
            <a:pPr algn="ctr">
              <a:defRPr/>
            </a:pPr>
            <a:endParaRPr kumimoji="0" lang="ja-JP" altLang="en-US" sz="923" kern="0">
              <a:solidFill>
                <a:prstClr val="black"/>
              </a:solidFill>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6D2E8F19-0191-48C0-B792-630CE368A373}"/>
              </a:ext>
            </a:extLst>
          </p:cNvPr>
          <p:cNvSpPr txBox="1"/>
          <p:nvPr/>
        </p:nvSpPr>
        <p:spPr>
          <a:xfrm>
            <a:off x="5075823" y="5727069"/>
            <a:ext cx="2353566" cy="774251"/>
          </a:xfrm>
          <a:prstGeom prst="rect">
            <a:avLst/>
          </a:prstGeom>
          <a:noFill/>
        </p:spPr>
        <p:txBody>
          <a:bodyPr wrap="square" rtlCol="0">
            <a:spAutoFit/>
          </a:bodyPr>
          <a:lstStyle/>
          <a:p>
            <a:pPr fontAlgn="base">
              <a:spcBef>
                <a:spcPct val="0"/>
              </a:spcBef>
              <a:spcAft>
                <a:spcPct val="0"/>
              </a:spcAft>
            </a:pPr>
            <a:r>
              <a:rPr lang="ja-JP" altLang="en-US" sz="1477" b="1" u="sng">
                <a:solidFill>
                  <a:prstClr val="black"/>
                </a:solidFill>
                <a:latin typeface="Meiryo UI" panose="020B0604030504040204" pitchFamily="50" charset="-128"/>
                <a:ea typeface="Meiryo UI" panose="020B0604030504040204" pitchFamily="50" charset="-128"/>
              </a:rPr>
              <a:t>他の情報と照合しない限り特定の個人を識別できない</a:t>
            </a:r>
            <a:r>
              <a:rPr lang="ja-JP" altLang="en-US" sz="1477">
                <a:solidFill>
                  <a:prstClr val="black"/>
                </a:solidFill>
                <a:latin typeface="Meiryo UI" panose="020B0604030504040204" pitchFamily="50" charset="-128"/>
                <a:ea typeface="Meiryo UI" panose="020B0604030504040204" pitchFamily="50" charset="-128"/>
              </a:rPr>
              <a:t>ように加工</a:t>
            </a:r>
          </a:p>
        </p:txBody>
      </p:sp>
    </p:spTree>
    <p:extLst>
      <p:ext uri="{BB962C8B-B14F-4D97-AF65-F5344CB8AC3E}">
        <p14:creationId xmlns:p14="http://schemas.microsoft.com/office/powerpoint/2010/main" val="375213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D85E9-661F-4B31-89A8-9FDF32825CA2}"/>
              </a:ext>
            </a:extLst>
          </p:cNvPr>
          <p:cNvSpPr>
            <a:spLocks noGrp="1"/>
          </p:cNvSpPr>
          <p:nvPr>
            <p:ph type="title"/>
          </p:nvPr>
        </p:nvSpPr>
        <p:spPr>
          <a:xfrm>
            <a:off x="5177411" y="629268"/>
            <a:ext cx="5351524" cy="1286160"/>
          </a:xfrm>
        </p:spPr>
        <p:txBody>
          <a:bodyPr anchor="b">
            <a:normAutofit/>
          </a:bodyPr>
          <a:lstStyle/>
          <a:p>
            <a:r>
              <a:rPr kumimoji="1" lang="ja-JP" altLang="en-US" dirty="0">
                <a:latin typeface="Meiryo UI" panose="020B0604030504040204" pitchFamily="50" charset="-128"/>
                <a:ea typeface="Meiryo UI" panose="020B0604030504040204" pitchFamily="50" charset="-128"/>
              </a:rPr>
              <a:t>はじめに</a:t>
            </a:r>
          </a:p>
        </p:txBody>
      </p:sp>
      <p:sp>
        <p:nvSpPr>
          <p:cNvPr id="46" name="コンテンツ プレースホルダー 2">
            <a:extLst>
              <a:ext uri="{FF2B5EF4-FFF2-40B4-BE49-F238E27FC236}">
                <a16:creationId xmlns:a16="http://schemas.microsoft.com/office/drawing/2014/main" id="{20A60CE7-B024-423C-8314-E7D8F306BA97}"/>
              </a:ext>
            </a:extLst>
          </p:cNvPr>
          <p:cNvSpPr>
            <a:spLocks noGrp="1"/>
          </p:cNvSpPr>
          <p:nvPr>
            <p:ph idx="1"/>
          </p:nvPr>
        </p:nvSpPr>
        <p:spPr>
          <a:xfrm>
            <a:off x="5177412" y="2438401"/>
            <a:ext cx="6027399" cy="4003340"/>
          </a:xfrm>
        </p:spPr>
        <p:txBody>
          <a:bodyPr>
            <a:normAutofit/>
          </a:bodyPr>
          <a:lstStyle/>
          <a:p>
            <a:pPr marL="0" indent="0" algn="just">
              <a:buNone/>
            </a:pPr>
            <a:r>
              <a:rPr lang="ja-JP" altLang="en-US" sz="1800" dirty="0">
                <a:latin typeface="Meiryo UI" panose="020B0604030504040204" pitchFamily="50" charset="-128"/>
              </a:rPr>
              <a:t>　本研修資料は、地方公共団体における個人情報の取扱いに従事する職員、保護管理者・監査責任者等において、個人情報の保護に関しての共通的な事項と考えられる以下の内容を中心に作成されています。</a:t>
            </a:r>
            <a:endParaRPr lang="en-US" altLang="ja-JP" sz="1800" dirty="0">
              <a:latin typeface="Meiryo UI" panose="020B0604030504040204" pitchFamily="50" charset="-128"/>
            </a:endParaRPr>
          </a:p>
          <a:p>
            <a:pPr algn="just">
              <a:buFont typeface="Wingdings" panose="05000000000000000000" pitchFamily="2" charset="2"/>
              <a:buChar char="Ø"/>
            </a:pPr>
            <a:r>
              <a:rPr lang="ja-JP" altLang="en-US" sz="1800" dirty="0">
                <a:latin typeface="Meiryo UI" panose="020B0604030504040204" pitchFamily="50" charset="-128"/>
              </a:rPr>
              <a:t>個人情報保護法の基礎・法の一元化の経緯</a:t>
            </a:r>
          </a:p>
          <a:p>
            <a:pPr algn="just">
              <a:buFont typeface="Wingdings" panose="05000000000000000000" pitchFamily="2" charset="2"/>
              <a:buChar char="Ø"/>
            </a:pPr>
            <a:r>
              <a:rPr lang="ja-JP" altLang="en-US" sz="1800" dirty="0">
                <a:latin typeface="Meiryo UI" panose="020B0604030504040204" pitchFamily="50" charset="-128"/>
              </a:rPr>
              <a:t>安全管理措置</a:t>
            </a:r>
            <a:endParaRPr lang="en-US" altLang="ja-JP" sz="1800" dirty="0">
              <a:latin typeface="Meiryo UI" panose="020B0604030504040204" pitchFamily="50" charset="-128"/>
            </a:endParaRPr>
          </a:p>
          <a:p>
            <a:pPr algn="just">
              <a:buFont typeface="Wingdings" panose="05000000000000000000" pitchFamily="2" charset="2"/>
              <a:buChar char="Ø"/>
            </a:pPr>
            <a:r>
              <a:rPr lang="ja-JP" altLang="en-US" sz="1800" dirty="0">
                <a:latin typeface="Meiryo UI" panose="020B0604030504040204" pitchFamily="50" charset="-128"/>
              </a:rPr>
              <a:t>漏えい等報告</a:t>
            </a:r>
            <a:endParaRPr lang="en-US" altLang="ja-JP" sz="1800" dirty="0">
              <a:latin typeface="Meiryo UI" panose="020B0604030504040204" pitchFamily="50" charset="-128"/>
            </a:endParaRPr>
          </a:p>
          <a:p>
            <a:pPr algn="just">
              <a:buFont typeface="Wingdings" panose="05000000000000000000" pitchFamily="2" charset="2"/>
              <a:buChar char="Ø"/>
            </a:pPr>
            <a:r>
              <a:rPr lang="ja-JP" altLang="en-US" sz="1800" dirty="0">
                <a:latin typeface="Meiryo UI" panose="020B0604030504040204" pitchFamily="50" charset="-128"/>
              </a:rPr>
              <a:t>個人情報保護委員会の活動紹介</a:t>
            </a:r>
          </a:p>
          <a:p>
            <a:pPr marL="0" indent="0" algn="just">
              <a:buNone/>
            </a:pPr>
            <a:r>
              <a:rPr lang="ja-JP" altLang="en-US" sz="1800" dirty="0">
                <a:latin typeface="Meiryo UI" panose="020B0604030504040204" pitchFamily="50" charset="-128"/>
              </a:rPr>
              <a:t>　上記のほか、取扱担当者編や保護管理者・監査責任者等編といったそれぞれの立場に対応した研修資料の内容を理解していただくことで、各地方公共団体において、より一層適正に保有個人情報が取り扱われることを期待しています。</a:t>
            </a:r>
          </a:p>
          <a:p>
            <a:pPr marL="0" indent="0">
              <a:buNone/>
            </a:pPr>
            <a:endParaRPr lang="ja-JP" altLang="en-US" sz="1800" dirty="0"/>
          </a:p>
        </p:txBody>
      </p:sp>
      <p:cxnSp>
        <p:nvCxnSpPr>
          <p:cNvPr id="51" name="Straight Connector 5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71259" y="2115117"/>
            <a:ext cx="5126355" cy="0"/>
          </a:xfrm>
          <a:prstGeom prst="line">
            <a:avLst/>
          </a:prstGeom>
          <a:ln w="19050">
            <a:solidFill>
              <a:srgbClr val="F8DD00"/>
            </a:solidFill>
          </a:ln>
        </p:spPr>
        <p:style>
          <a:lnRef idx="1">
            <a:schemeClr val="accent1"/>
          </a:lnRef>
          <a:fillRef idx="0">
            <a:schemeClr val="accent1"/>
          </a:fillRef>
          <a:effectRef idx="0">
            <a:schemeClr val="accent1"/>
          </a:effectRef>
          <a:fontRef idx="minor">
            <a:schemeClr val="tx1"/>
          </a:fontRef>
        </p:style>
      </p:cxnSp>
      <p:pic>
        <p:nvPicPr>
          <p:cNvPr id="6" name="図 5" descr="挿絵 が含まれている画像&#10;&#10;自動的に生成された説明">
            <a:extLst>
              <a:ext uri="{FF2B5EF4-FFF2-40B4-BE49-F238E27FC236}">
                <a16:creationId xmlns:a16="http://schemas.microsoft.com/office/drawing/2014/main" id="{6838338F-684D-BE4F-F506-5F1356FE3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268" y="2438400"/>
            <a:ext cx="1759908" cy="2145136"/>
          </a:xfrm>
          <a:prstGeom prst="rect">
            <a:avLst/>
          </a:prstGeom>
        </p:spPr>
      </p:pic>
    </p:spTree>
    <p:extLst>
      <p:ext uri="{BB962C8B-B14F-4D97-AF65-F5344CB8AC3E}">
        <p14:creationId xmlns:p14="http://schemas.microsoft.com/office/powerpoint/2010/main" val="241431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「匿名加工情報」とは</a:t>
            </a:r>
            <a:r>
              <a:rPr kumimoji="0" lang="ja-JP" altLang="en-US" sz="2400" kern="0">
                <a:solidFill>
                  <a:prstClr val="black"/>
                </a:solidFill>
                <a:latin typeface="Calibri Light" panose="020F0302020204030204"/>
              </a:rPr>
              <a:t>（法第２条第６項関係）</a:t>
            </a:r>
            <a:endParaRPr lang="ja-JP" altLang="en-US" sz="3200">
              <a:solidFill>
                <a:schemeClr val="tx1">
                  <a:lumMod val="65000"/>
                  <a:lumOff val="35000"/>
                </a:schemeClr>
              </a:solidFill>
              <a:latin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419345" y="6492594"/>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20</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738088" y="1454255"/>
            <a:ext cx="9042398" cy="1358942"/>
          </a:xfrm>
          <a:ln w="12700">
            <a:solidFill>
              <a:schemeClr val="tx1">
                <a:lumMod val="65000"/>
                <a:lumOff val="35000"/>
              </a:schemeClr>
            </a:solidFill>
          </a:ln>
        </p:spPr>
        <p:txBody>
          <a:bodyPr>
            <a:normAutofit fontScale="70000" lnSpcReduction="20000"/>
          </a:bodyPr>
          <a:lstStyle/>
          <a:p>
            <a:pPr marL="182563" indent="-182563" algn="just" defTabSz="844083" fontAlgn="base">
              <a:lnSpc>
                <a:spcPct val="120000"/>
              </a:lnSpc>
              <a:spcBef>
                <a:spcPct val="0"/>
              </a:spcBef>
              <a:spcAft>
                <a:spcPts val="600"/>
              </a:spcAft>
              <a:buNone/>
              <a:defRPr/>
            </a:pPr>
            <a:r>
              <a:rPr lang="ja-JP" altLang="en-US" sz="1800">
                <a:solidFill>
                  <a:prstClr val="black"/>
                </a:solidFill>
                <a:latin typeface="Meiryo UI" panose="020B0604030504040204" pitchFamily="50" charset="-128"/>
                <a:cs typeface="Meiryo UI" panose="020B0604030504040204" pitchFamily="50" charset="-128"/>
              </a:rPr>
              <a:t>○以下に掲げる個人情報の区分に応じて当該各号に定める措置を講じて</a:t>
            </a:r>
            <a:r>
              <a:rPr lang="ja-JP" altLang="en-US" sz="1800" b="1" u="sng">
                <a:solidFill>
                  <a:prstClr val="black"/>
                </a:solidFill>
                <a:latin typeface="Meiryo UI" panose="020B0604030504040204" pitchFamily="50" charset="-128"/>
                <a:cs typeface="Meiryo UI" panose="020B0604030504040204" pitchFamily="50" charset="-128"/>
              </a:rPr>
              <a:t>特定の個人を識別することができない</a:t>
            </a:r>
            <a:r>
              <a:rPr lang="ja-JP" altLang="en-US" sz="1800">
                <a:solidFill>
                  <a:prstClr val="black"/>
                </a:solidFill>
                <a:latin typeface="Meiryo UI" panose="020B0604030504040204" pitchFamily="50" charset="-128"/>
                <a:cs typeface="Meiryo UI" panose="020B0604030504040204" pitchFamily="50" charset="-128"/>
              </a:rPr>
              <a:t>ように個人情報を加工して得られる個人に関する情報であって、</a:t>
            </a:r>
            <a:r>
              <a:rPr lang="ja-JP" altLang="en-US" sz="1800" b="1" u="sng">
                <a:solidFill>
                  <a:prstClr val="black"/>
                </a:solidFill>
                <a:latin typeface="Meiryo UI" panose="020B0604030504040204" pitchFamily="50" charset="-128"/>
                <a:cs typeface="Meiryo UI" panose="020B0604030504040204" pitchFamily="50" charset="-128"/>
              </a:rPr>
              <a:t>当該個人情報を復元することができないようにしたもの</a:t>
            </a:r>
            <a:r>
              <a:rPr lang="ja-JP" altLang="en-US" sz="1800">
                <a:solidFill>
                  <a:prstClr val="black"/>
                </a:solidFill>
                <a:latin typeface="Meiryo UI" panose="020B0604030504040204" pitchFamily="50" charset="-128"/>
                <a:cs typeface="Meiryo UI" panose="020B0604030504040204" pitchFamily="50" charset="-128"/>
              </a:rPr>
              <a:t>をいう。 </a:t>
            </a:r>
            <a:endParaRPr lang="en-US" altLang="ja-JP" sz="1800">
              <a:solidFill>
                <a:prstClr val="black"/>
              </a:solidFill>
              <a:latin typeface="Meiryo UI" panose="020B0604030504040204" pitchFamily="50" charset="-128"/>
              <a:cs typeface="Meiryo UI" panose="020B0604030504040204" pitchFamily="50" charset="-128"/>
            </a:endParaRPr>
          </a:p>
          <a:p>
            <a:pPr marL="182563" indent="-182563" algn="just" defTabSz="844083" fontAlgn="base">
              <a:lnSpc>
                <a:spcPct val="120000"/>
              </a:lnSpc>
              <a:spcBef>
                <a:spcPct val="0"/>
              </a:spcBef>
              <a:spcAft>
                <a:spcPts val="600"/>
              </a:spcAft>
              <a:buNone/>
              <a:defRPr/>
            </a:pPr>
            <a:r>
              <a:rPr lang="ja-JP" altLang="en-US" sz="1800">
                <a:solidFill>
                  <a:prstClr val="black"/>
                </a:solidFill>
                <a:latin typeface="Meiryo UI" panose="020B0604030504040204" pitchFamily="50" charset="-128"/>
                <a:cs typeface="Meiryo UI" panose="020B0604030504040204" pitchFamily="50" charset="-128"/>
              </a:rPr>
              <a:t>○なお、匿名加工情報の作成については法第</a:t>
            </a:r>
            <a:r>
              <a:rPr lang="en-US" altLang="ja-JP" sz="1800">
                <a:solidFill>
                  <a:prstClr val="black"/>
                </a:solidFill>
                <a:latin typeface="Meiryo UI" panose="020B0604030504040204" pitchFamily="50" charset="-128"/>
                <a:cs typeface="Meiryo UI" panose="020B0604030504040204" pitchFamily="50" charset="-128"/>
              </a:rPr>
              <a:t>43</a:t>
            </a:r>
            <a:r>
              <a:rPr lang="ja-JP" altLang="en-US" sz="1800">
                <a:solidFill>
                  <a:prstClr val="black"/>
                </a:solidFill>
                <a:latin typeface="Meiryo UI" panose="020B0604030504040204" pitchFamily="50" charset="-128"/>
                <a:cs typeface="Meiryo UI" panose="020B0604030504040204" pitchFamily="50" charset="-128"/>
              </a:rPr>
              <a:t>条に定める規制を受けることから、行政機関等が自ら作成することは想定しておらず、作成を委託等した第三者（民間事業者）から提供を受けて取り扱う場合が想定される。ただし、行政機関等が自ら作成することができる類似の制度として、行政機関等匿名加工情報（法第</a:t>
            </a:r>
            <a:r>
              <a:rPr lang="en-US" altLang="ja-JP" sz="1800">
                <a:solidFill>
                  <a:prstClr val="black"/>
                </a:solidFill>
                <a:latin typeface="Meiryo UI" panose="020B0604030504040204" pitchFamily="50" charset="-128"/>
                <a:cs typeface="Meiryo UI" panose="020B0604030504040204" pitchFamily="50" charset="-128"/>
              </a:rPr>
              <a:t>60</a:t>
            </a:r>
            <a:r>
              <a:rPr lang="ja-JP" altLang="en-US" sz="1800">
                <a:solidFill>
                  <a:prstClr val="black"/>
                </a:solidFill>
                <a:latin typeface="Meiryo UI" panose="020B0604030504040204" pitchFamily="50" charset="-128"/>
                <a:cs typeface="Meiryo UI" panose="020B0604030504040204" pitchFamily="50" charset="-128"/>
              </a:rPr>
              <a:t>条第</a:t>
            </a:r>
            <a:r>
              <a:rPr lang="en-US" altLang="ja-JP" sz="1800">
                <a:solidFill>
                  <a:prstClr val="black"/>
                </a:solidFill>
                <a:latin typeface="Meiryo UI" panose="020B0604030504040204" pitchFamily="50" charset="-128"/>
                <a:cs typeface="Meiryo UI" panose="020B0604030504040204" pitchFamily="50" charset="-128"/>
              </a:rPr>
              <a:t>3</a:t>
            </a:r>
            <a:r>
              <a:rPr lang="ja-JP" altLang="en-US" sz="1800">
                <a:solidFill>
                  <a:prstClr val="black"/>
                </a:solidFill>
                <a:latin typeface="Meiryo UI" panose="020B0604030504040204" pitchFamily="50" charset="-128"/>
                <a:cs typeface="Meiryo UI" panose="020B0604030504040204" pitchFamily="50" charset="-128"/>
              </a:rPr>
              <a:t>項）があり、これについては法第</a:t>
            </a:r>
            <a:r>
              <a:rPr lang="en-US" altLang="ja-JP" sz="1800">
                <a:solidFill>
                  <a:prstClr val="black"/>
                </a:solidFill>
                <a:latin typeface="Meiryo UI" panose="020B0604030504040204" pitchFamily="50" charset="-128"/>
                <a:cs typeface="Meiryo UI" panose="020B0604030504040204" pitchFamily="50" charset="-128"/>
              </a:rPr>
              <a:t>109</a:t>
            </a:r>
            <a:r>
              <a:rPr lang="ja-JP" altLang="en-US" sz="1800">
                <a:solidFill>
                  <a:prstClr val="black"/>
                </a:solidFill>
                <a:latin typeface="Meiryo UI" panose="020B0604030504040204" pitchFamily="50" charset="-128"/>
                <a:cs typeface="Meiryo UI" panose="020B0604030504040204" pitchFamily="50" charset="-128"/>
              </a:rPr>
              <a:t>条以下の定めに従って作成する必要があることに留意する。</a:t>
            </a:r>
          </a:p>
        </p:txBody>
      </p:sp>
      <p:sp>
        <p:nvSpPr>
          <p:cNvPr id="20" name="正方形/長方形 1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1" name="直線コネクタ 2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4447551E-5E2B-45A4-BBD3-03EDB1C44E9B}"/>
              </a:ext>
            </a:extLst>
          </p:cNvPr>
          <p:cNvSpPr/>
          <p:nvPr/>
        </p:nvSpPr>
        <p:spPr>
          <a:xfrm>
            <a:off x="1954898" y="2914446"/>
            <a:ext cx="8754887" cy="1877437"/>
          </a:xfrm>
          <a:prstGeom prst="rect">
            <a:avLst/>
          </a:prstGeom>
        </p:spPr>
        <p:txBody>
          <a:bodyPr wrap="square">
            <a:spAutoFit/>
          </a:bodyPr>
          <a:lstStyle/>
          <a:p>
            <a:pPr marL="285750" indent="-285750" algn="just" defTabSz="844083" fontAlgn="base">
              <a:spcBef>
                <a:spcPct val="0"/>
              </a:spcBef>
              <a:spcAft>
                <a:spcPts val="600"/>
              </a:spcAft>
              <a:buFont typeface="Wingdings" panose="05000000000000000000" pitchFamily="2" charset="2"/>
              <a:buChar char="p"/>
            </a:pPr>
            <a:r>
              <a:rPr lang="ja-JP" altLang="en-US" sz="16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法第２条第１項第１号に該当する個人情報</a:t>
            </a:r>
          </a:p>
          <a:p>
            <a:pPr marL="285750" indent="-285750" algn="just" defTabSz="844083" fontAlgn="base">
              <a:spcBef>
                <a:spcPct val="0"/>
              </a:spcBef>
              <a:spcAft>
                <a:spcPts val="1200"/>
              </a:spcAft>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当該個人情報に含まれる</a:t>
            </a: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記述等の一部を削除すること</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（当該一部の記述等を復元することのできる規則性を有しない方法により他の記述等に置き換えることを含む。）。</a:t>
            </a:r>
          </a:p>
          <a:p>
            <a:pPr marL="285750" indent="-285750" algn="just" defTabSz="844083" fontAlgn="base">
              <a:spcBef>
                <a:spcPct val="0"/>
              </a:spcBef>
              <a:spcAft>
                <a:spcPts val="600"/>
              </a:spcAft>
              <a:buFont typeface="Wingdings" panose="05000000000000000000" pitchFamily="2" charset="2"/>
              <a:buChar char="p"/>
            </a:pPr>
            <a:r>
              <a:rPr lang="ja-JP" altLang="en-US" sz="16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個人識別符号を含む個人情報 </a:t>
            </a:r>
          </a:p>
          <a:p>
            <a:pPr marL="285750" indent="-285750" algn="just" defTabSz="844083" fontAlgn="base">
              <a:spcBef>
                <a:spcPct val="0"/>
              </a:spcBef>
              <a:spcAft>
                <a:spcPts val="1200"/>
              </a:spcAft>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当該個人情報に含まれる</a:t>
            </a: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個人識別符号の全部を削除すること</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（当該個人識別符号を復元することのできる規則性を有しない方法により他の記述等に置き換えることを含む。）。</a:t>
            </a:r>
          </a:p>
        </p:txBody>
      </p:sp>
      <p:pic>
        <p:nvPicPr>
          <p:cNvPr id="22" name="図 21">
            <a:extLst>
              <a:ext uri="{FF2B5EF4-FFF2-40B4-BE49-F238E27FC236}">
                <a16:creationId xmlns:a16="http://schemas.microsoft.com/office/drawing/2014/main" id="{EF2C7ED1-F036-469E-AA45-968E28CC6269}"/>
              </a:ext>
            </a:extLst>
          </p:cNvPr>
          <p:cNvPicPr>
            <a:picLocks noChangeAspect="1"/>
          </p:cNvPicPr>
          <p:nvPr/>
        </p:nvPicPr>
        <p:blipFill>
          <a:blip r:embed="rId3"/>
          <a:stretch>
            <a:fillRect/>
          </a:stretch>
        </p:blipFill>
        <p:spPr>
          <a:xfrm>
            <a:off x="2030568" y="4828425"/>
            <a:ext cx="7886260" cy="1901452"/>
          </a:xfrm>
          <a:prstGeom prst="rect">
            <a:avLst/>
          </a:prstGeom>
        </p:spPr>
      </p:pic>
      <p:sp>
        <p:nvSpPr>
          <p:cNvPr id="23" name="楕円 22">
            <a:extLst>
              <a:ext uri="{FF2B5EF4-FFF2-40B4-BE49-F238E27FC236}">
                <a16:creationId xmlns:a16="http://schemas.microsoft.com/office/drawing/2014/main" id="{D3B65E04-FCD6-418B-9966-E40385AF1600}"/>
              </a:ext>
            </a:extLst>
          </p:cNvPr>
          <p:cNvSpPr/>
          <p:nvPr/>
        </p:nvSpPr>
        <p:spPr>
          <a:xfrm>
            <a:off x="6621770" y="6196629"/>
            <a:ext cx="3204000" cy="432000"/>
          </a:xfrm>
          <a:prstGeom prst="ellipse">
            <a:avLst/>
          </a:prstGeom>
          <a:noFill/>
          <a:ln w="38100"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ja-JP" altLang="en-US" sz="2400" kern="0">
              <a:solidFill>
                <a:prstClr val="white"/>
              </a:solidFill>
              <a:latin typeface="Calibri" panose="020F0502020204030204"/>
              <a:ea typeface="ＭＳ Ｐゴシック" panose="020B0600070205080204" pitchFamily="50" charset="-128"/>
            </a:endParaRPr>
          </a:p>
        </p:txBody>
      </p:sp>
      <p:sp>
        <p:nvSpPr>
          <p:cNvPr id="24" name="四角形吹き出し 7">
            <a:extLst>
              <a:ext uri="{FF2B5EF4-FFF2-40B4-BE49-F238E27FC236}">
                <a16:creationId xmlns:a16="http://schemas.microsoft.com/office/drawing/2014/main" id="{BF0C81A6-1007-42BB-B5A1-8840B9813901}"/>
              </a:ext>
            </a:extLst>
          </p:cNvPr>
          <p:cNvSpPr/>
          <p:nvPr/>
        </p:nvSpPr>
        <p:spPr>
          <a:xfrm>
            <a:off x="7665886" y="5692557"/>
            <a:ext cx="2772000" cy="324000"/>
          </a:xfrm>
          <a:prstGeom prst="wedgeRectCallout">
            <a:avLst>
              <a:gd name="adj1" fmla="val -36565"/>
              <a:gd name="adj2" fmla="val 89792"/>
            </a:avLst>
          </a:prstGeom>
          <a:solidFill>
            <a:sysClr val="window" lastClr="FFFFFF"/>
          </a:solid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r>
              <a:rPr lang="ja-JP" altLang="en-US" sz="1600" kern="0">
                <a:solidFill>
                  <a:srgbClr val="FF0000"/>
                </a:solidFill>
                <a:latin typeface="Calibri" panose="020F0502020204030204"/>
                <a:ea typeface="ＭＳ Ｐゴシック" panose="020B0600070205080204" pitchFamily="50" charset="-128"/>
              </a:rPr>
              <a:t>特異な記述等の削除等も必要</a:t>
            </a:r>
          </a:p>
        </p:txBody>
      </p:sp>
    </p:spTree>
    <p:extLst>
      <p:ext uri="{BB962C8B-B14F-4D97-AF65-F5344CB8AC3E}">
        <p14:creationId xmlns:p14="http://schemas.microsoft.com/office/powerpoint/2010/main" val="387126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「個人関連情報」とは</a:t>
            </a:r>
            <a:r>
              <a:rPr kumimoji="0" lang="ja-JP" altLang="en-US" sz="2400" kern="0">
                <a:solidFill>
                  <a:prstClr val="black"/>
                </a:solidFill>
                <a:latin typeface="Calibri Light" panose="020F0302020204030204"/>
              </a:rPr>
              <a:t>（法第２条第７項関係）</a:t>
            </a:r>
            <a:endParaRPr lang="ja-JP" altLang="en-US" sz="3200">
              <a:solidFill>
                <a:schemeClr val="tx1">
                  <a:lumMod val="65000"/>
                  <a:lumOff val="35000"/>
                </a:schemeClr>
              </a:solidFill>
              <a:latin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21</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895906" y="1451423"/>
            <a:ext cx="8864172" cy="783336"/>
          </a:xfrm>
          <a:ln w="12700">
            <a:solidFill>
              <a:schemeClr val="tx1">
                <a:lumMod val="65000"/>
                <a:lumOff val="35000"/>
              </a:schemeClr>
            </a:solidFill>
          </a:ln>
        </p:spPr>
        <p:txBody>
          <a:bodyPr>
            <a:normAutofit/>
          </a:bodyPr>
          <a:lstStyle/>
          <a:p>
            <a:pPr marL="182563" indent="-182563" algn="just" defTabSz="844083" fontAlgn="base">
              <a:lnSpc>
                <a:spcPct val="100000"/>
              </a:lnSpc>
              <a:spcBef>
                <a:spcPts val="1200"/>
              </a:spcBef>
              <a:spcAft>
                <a:spcPts val="600"/>
              </a:spcAft>
              <a:buNone/>
              <a:defRPr/>
            </a:pPr>
            <a:r>
              <a:rPr lang="ja-JP" altLang="en-US" sz="1800">
                <a:solidFill>
                  <a:prstClr val="black"/>
                </a:solidFill>
                <a:latin typeface="Meiryo UI" panose="020B0604030504040204" pitchFamily="50" charset="-128"/>
                <a:cs typeface="Meiryo UI" panose="020B0604030504040204" pitchFamily="50" charset="-128"/>
              </a:rPr>
              <a:t>○「個人関連情報」とは、</a:t>
            </a:r>
            <a:r>
              <a:rPr lang="ja-JP" altLang="en-US" sz="1800" b="1" u="sng">
                <a:solidFill>
                  <a:prstClr val="black"/>
                </a:solidFill>
                <a:latin typeface="Meiryo UI" panose="020B0604030504040204" pitchFamily="50" charset="-128"/>
                <a:cs typeface="Meiryo UI" panose="020B0604030504040204" pitchFamily="50" charset="-128"/>
              </a:rPr>
              <a:t>生存する個人に関する情報</a:t>
            </a:r>
            <a:r>
              <a:rPr lang="ja-JP" altLang="en-US" sz="1800">
                <a:solidFill>
                  <a:prstClr val="black"/>
                </a:solidFill>
                <a:latin typeface="Meiryo UI" panose="020B0604030504040204" pitchFamily="50" charset="-128"/>
                <a:cs typeface="Meiryo UI" panose="020B0604030504040204" pitchFamily="50" charset="-128"/>
              </a:rPr>
              <a:t>であって、</a:t>
            </a:r>
            <a:r>
              <a:rPr lang="ja-JP" altLang="en-US" sz="1800" b="1" u="sng">
                <a:solidFill>
                  <a:prstClr val="black"/>
                </a:solidFill>
                <a:latin typeface="Meiryo UI" panose="020B0604030504040204" pitchFamily="50" charset="-128"/>
                <a:cs typeface="Meiryo UI" panose="020B0604030504040204" pitchFamily="50" charset="-128"/>
              </a:rPr>
              <a:t>個人情報、仮名加工情報及び匿名加工情報のいずれにも該当しないもの</a:t>
            </a:r>
            <a:r>
              <a:rPr lang="ja-JP" altLang="en-US" sz="1800">
                <a:solidFill>
                  <a:prstClr val="black"/>
                </a:solidFill>
                <a:latin typeface="Meiryo UI" panose="020B0604030504040204" pitchFamily="50" charset="-128"/>
                <a:cs typeface="Meiryo UI" panose="020B0604030504040204" pitchFamily="50" charset="-128"/>
              </a:rPr>
              <a:t>をいう。 </a:t>
            </a:r>
          </a:p>
          <a:p>
            <a:pPr marL="0" indent="0">
              <a:buClr>
                <a:schemeClr val="tx1">
                  <a:lumMod val="65000"/>
                  <a:lumOff val="35000"/>
                </a:schemeClr>
              </a:buClr>
              <a:buNone/>
            </a:pPr>
            <a:endParaRPr lang="en-US" altLang="ja-JP" sz="1800">
              <a:solidFill>
                <a:schemeClr val="tx1">
                  <a:lumMod val="65000"/>
                  <a:lumOff val="35000"/>
                </a:schemeClr>
              </a:solidFill>
              <a:latin typeface="Meiryo UI" panose="020B0604030504040204" pitchFamily="50" charset="-128"/>
            </a:endParaRPr>
          </a:p>
        </p:txBody>
      </p:sp>
      <p:sp>
        <p:nvSpPr>
          <p:cNvPr id="20" name="正方形/長方形 1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1" name="直線コネクタ 2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22F6A3E-6B86-4FB9-B65F-083E93352D39}"/>
              </a:ext>
            </a:extLst>
          </p:cNvPr>
          <p:cNvSpPr/>
          <p:nvPr/>
        </p:nvSpPr>
        <p:spPr>
          <a:xfrm>
            <a:off x="1895903" y="2432620"/>
            <a:ext cx="8864172" cy="4185761"/>
          </a:xfrm>
          <a:prstGeom prst="rect">
            <a:avLst/>
          </a:prstGeom>
        </p:spPr>
        <p:txBody>
          <a:bodyPr wrap="square">
            <a:spAutoFit/>
          </a:bodyPr>
          <a:lstStyle/>
          <a:p>
            <a:pPr marL="285750" indent="-285750" algn="just" defTabSz="844083" fontAlgn="base">
              <a:spcBef>
                <a:spcPct val="0"/>
              </a:spcBef>
              <a:spcAft>
                <a:spcPts val="600"/>
              </a:spcAft>
              <a:buFont typeface="Wingdings" panose="05000000000000000000" pitchFamily="2" charset="2"/>
              <a:buChar char="n"/>
            </a:pP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「個人に関する情報」</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とは、ある個人の身体、財産、職種、肩書等の属性に関して、事実、判断、評価を表す全ての情報である。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840" lvl="1" indent="-285750" algn="just" defTabSz="844083" fontAlgn="base">
              <a:spcBef>
                <a:spcPct val="0"/>
              </a:spcBef>
              <a:spcAft>
                <a:spcPts val="600"/>
              </a:spcAft>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「個人に関する情報」のうち、氏名、生年月日その他の記述等により特定の個人を識別することができるものは、個人情報に該当するため、個人関連情報には該当しない。</a:t>
            </a:r>
          </a:p>
          <a:p>
            <a:pPr marL="285750" indent="-285750" algn="just" defTabSz="844083" fontAlgn="base">
              <a:spcBef>
                <a:spcPct val="0"/>
              </a:spcBef>
              <a:spcAft>
                <a:spcPts val="1200"/>
              </a:spcAft>
              <a:buFont typeface="Wingdings" panose="05000000000000000000" pitchFamily="2" charset="2"/>
              <a:buChar char="n"/>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統計情報</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は、特定の個人との対応関係が排斥されている限りにおいては、「個人に関する情報」に該当するものではないため、個人関連情報にも該当しない。</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個人関連情報に該当する事例（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69875" indent="-87313" algn="just" defTabSz="844083" fontAlgn="base">
              <a:spcBef>
                <a:spcPct val="0"/>
              </a:spcBef>
              <a:spcAft>
                <a:spcPts val="600"/>
              </a:spcAft>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Cookie</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等の端末識別子を通じて収集された、ある個人のウェブサイトの閲覧履歴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）メールアドレスに結び付いた、ある個人の年齢・性別・家族構成等</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）ある個人の商品購買履歴・サービス利用履歴</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）ある個人の位置情報</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）ある個人の興味・関心を示す情報</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9875" indent="-87313" algn="just" defTabSz="844083" fontAlgn="base">
              <a:spcBef>
                <a:spcPct val="0"/>
              </a:spcBef>
              <a:spcAft>
                <a:spcPts val="600"/>
              </a:spcAft>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情報に該当する場合は、個人関連情報に該当しないことになる。例えば、一般的に、ある個人の位置情報それ自体のみでは個人情報には該当しないものではあるが、個人に関する位置情報が連続的に蓄積される等して特定の個人を識別することができる場合には、個人情報に該当し、個人関連情報には該当しないことになる。</a:t>
            </a:r>
          </a:p>
        </p:txBody>
      </p:sp>
    </p:spTree>
    <p:extLst>
      <p:ext uri="{BB962C8B-B14F-4D97-AF65-F5344CB8AC3E}">
        <p14:creationId xmlns:p14="http://schemas.microsoft.com/office/powerpoint/2010/main" val="1366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「保有個人情報」とは</a:t>
            </a:r>
            <a:r>
              <a:rPr kumimoji="0" lang="ja-JP" altLang="en-US" sz="2400" kern="0">
                <a:solidFill>
                  <a:prstClr val="black"/>
                </a:solidFill>
                <a:latin typeface="Calibri Light" panose="020F0302020204030204"/>
              </a:rPr>
              <a:t>（法第</a:t>
            </a:r>
            <a:r>
              <a:rPr kumimoji="0" lang="en-US" altLang="ja-JP" sz="2400" kern="0">
                <a:solidFill>
                  <a:prstClr val="black"/>
                </a:solidFill>
                <a:latin typeface="Meiryo UI" panose="020B0604030504040204" pitchFamily="50" charset="-128"/>
              </a:rPr>
              <a:t>60</a:t>
            </a:r>
            <a:r>
              <a:rPr kumimoji="0" lang="ja-JP" altLang="en-US" sz="2400" kern="0">
                <a:solidFill>
                  <a:prstClr val="black"/>
                </a:solidFill>
                <a:latin typeface="Calibri Light" panose="020F0302020204030204"/>
              </a:rPr>
              <a:t>条第１項関係）</a:t>
            </a:r>
            <a:endParaRPr lang="ja-JP" altLang="en-US" sz="3200">
              <a:solidFill>
                <a:schemeClr val="tx1">
                  <a:lumMod val="65000"/>
                  <a:lumOff val="35000"/>
                </a:schemeClr>
              </a:solidFill>
              <a:latin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22</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870591" y="1533833"/>
            <a:ext cx="8868692" cy="4024175"/>
          </a:xfrm>
          <a:ln w="12700">
            <a:solidFill>
              <a:schemeClr val="tx1">
                <a:lumMod val="65000"/>
                <a:lumOff val="35000"/>
              </a:schemeClr>
            </a:solidFill>
          </a:ln>
        </p:spPr>
        <p:txBody>
          <a:bodyPr>
            <a:normAutofit/>
          </a:bodyPr>
          <a:lstStyle/>
          <a:p>
            <a:pPr marL="285750" indent="-285750" algn="just" fontAlgn="base">
              <a:lnSpc>
                <a:spcPct val="100000"/>
              </a:lnSpc>
              <a:spcBef>
                <a:spcPct val="0"/>
              </a:spcBef>
              <a:spcAft>
                <a:spcPts val="600"/>
              </a:spcAft>
              <a:buFont typeface="Wingdings" panose="05000000000000000000" pitchFamily="2" charset="2"/>
              <a:buChar char="n"/>
              <a:defRPr/>
            </a:pPr>
            <a:r>
              <a:rPr lang="ja-JP" altLang="en-US" sz="1800">
                <a:solidFill>
                  <a:prstClr val="black"/>
                </a:solidFill>
                <a:latin typeface="Meiryo UI" panose="020B0604030504040204" pitchFamily="50" charset="-128"/>
              </a:rPr>
              <a:t>行政機関等に適用される規律の大部分においては、</a:t>
            </a:r>
            <a:r>
              <a:rPr lang="ja-JP" altLang="en-US" sz="1800" b="1" u="sng">
                <a:solidFill>
                  <a:prstClr val="black"/>
                </a:solidFill>
                <a:latin typeface="Meiryo UI" panose="020B0604030504040204" pitchFamily="50" charset="-128"/>
              </a:rPr>
              <a:t>「保有個人情報」</a:t>
            </a:r>
            <a:r>
              <a:rPr lang="ja-JP" altLang="en-US" sz="1800">
                <a:solidFill>
                  <a:prstClr val="black"/>
                </a:solidFill>
                <a:latin typeface="Meiryo UI" panose="020B0604030504040204" pitchFamily="50" charset="-128"/>
              </a:rPr>
              <a:t>が適用対象となっている。</a:t>
            </a:r>
            <a:endParaRPr lang="en-US" altLang="ja-JP" sz="1800">
              <a:solidFill>
                <a:prstClr val="black"/>
              </a:solidFill>
              <a:latin typeface="Meiryo UI" panose="020B0604030504040204" pitchFamily="50" charset="-128"/>
            </a:endParaRPr>
          </a:p>
          <a:p>
            <a:pPr marL="285750" indent="-285750" algn="just" fontAlgn="base">
              <a:lnSpc>
                <a:spcPct val="120000"/>
              </a:lnSpc>
              <a:spcBef>
                <a:spcPct val="0"/>
              </a:spcBef>
              <a:spcAft>
                <a:spcPts val="600"/>
              </a:spcAft>
              <a:buFont typeface="Wingdings" panose="05000000000000000000" pitchFamily="2" charset="2"/>
              <a:buChar char="n"/>
              <a:defRPr/>
            </a:pPr>
            <a:r>
              <a:rPr lang="ja-JP" altLang="en-US" sz="1800" b="1">
                <a:solidFill>
                  <a:prstClr val="black"/>
                </a:solidFill>
                <a:latin typeface="Meiryo UI" panose="020B0604030504040204" pitchFamily="50" charset="-128"/>
              </a:rPr>
              <a:t>「保有個人情報」</a:t>
            </a:r>
            <a:r>
              <a:rPr lang="ja-JP" altLang="en-US" sz="1800">
                <a:solidFill>
                  <a:prstClr val="black"/>
                </a:solidFill>
                <a:latin typeface="Meiryo UI" panose="020B0604030504040204" pitchFamily="50" charset="-128"/>
              </a:rPr>
              <a:t>とは、行政機関等（法第</a:t>
            </a:r>
            <a:r>
              <a:rPr lang="en-US" altLang="ja-JP" sz="1800">
                <a:solidFill>
                  <a:prstClr val="black"/>
                </a:solidFill>
                <a:latin typeface="Meiryo UI" panose="020B0604030504040204" pitchFamily="50" charset="-128"/>
              </a:rPr>
              <a:t>58</a:t>
            </a:r>
            <a:r>
              <a:rPr lang="ja-JP" altLang="en-US" sz="1800">
                <a:solidFill>
                  <a:prstClr val="black"/>
                </a:solidFill>
                <a:latin typeface="Meiryo UI" panose="020B0604030504040204" pitchFamily="50" charset="-128"/>
              </a:rPr>
              <a:t>条第１項各号に掲げる者を含む。）の</a:t>
            </a:r>
            <a:r>
              <a:rPr lang="ja-JP" altLang="en-US" sz="1800" b="1" u="sng">
                <a:solidFill>
                  <a:prstClr val="black"/>
                </a:solidFill>
                <a:latin typeface="Meiryo UI" panose="020B0604030504040204" pitchFamily="50" charset="-128"/>
              </a:rPr>
              <a:t>役職員が職務上作成し、又は取得した個人情報</a:t>
            </a:r>
            <a:r>
              <a:rPr lang="ja-JP" altLang="en-US" sz="1800">
                <a:solidFill>
                  <a:prstClr val="black"/>
                </a:solidFill>
                <a:latin typeface="Meiryo UI" panose="020B0604030504040204" pitchFamily="50" charset="-128"/>
              </a:rPr>
              <a:t>であって、当該行政機関等及び法別表第二に掲げる法人の</a:t>
            </a:r>
            <a:r>
              <a:rPr lang="ja-JP" altLang="en-US" sz="1800" b="1" u="sng">
                <a:solidFill>
                  <a:prstClr val="black"/>
                </a:solidFill>
                <a:latin typeface="Meiryo UI" panose="020B0604030504040204" pitchFamily="50" charset="-128"/>
              </a:rPr>
              <a:t>役職員が組織的に利用するもの</a:t>
            </a:r>
            <a:r>
              <a:rPr lang="ja-JP" altLang="en-US" sz="1800">
                <a:solidFill>
                  <a:prstClr val="black"/>
                </a:solidFill>
                <a:latin typeface="Meiryo UI" panose="020B0604030504040204" pitchFamily="50" charset="-128"/>
              </a:rPr>
              <a:t>として、当該行政機関等及び法別表第二に掲げる法人が保有しているもののうち、</a:t>
            </a:r>
            <a:r>
              <a:rPr lang="ja-JP" altLang="en-US" sz="1800" b="1" u="sng">
                <a:solidFill>
                  <a:prstClr val="black"/>
                </a:solidFill>
                <a:latin typeface="Meiryo UI" panose="020B0604030504040204" pitchFamily="50" charset="-128"/>
              </a:rPr>
              <a:t>次の文書に記録されているもの</a:t>
            </a:r>
            <a:r>
              <a:rPr lang="ja-JP" altLang="en-US" sz="1800">
                <a:solidFill>
                  <a:prstClr val="black"/>
                </a:solidFill>
                <a:latin typeface="Meiryo UI" panose="020B0604030504040204" pitchFamily="50" charset="-128"/>
              </a:rPr>
              <a:t>をいう（法第</a:t>
            </a:r>
            <a:r>
              <a:rPr lang="en-US" altLang="ja-JP" sz="1800">
                <a:solidFill>
                  <a:prstClr val="black"/>
                </a:solidFill>
                <a:latin typeface="Meiryo UI" panose="020B0604030504040204" pitchFamily="50" charset="-128"/>
              </a:rPr>
              <a:t>60</a:t>
            </a:r>
            <a:r>
              <a:rPr lang="ja-JP" altLang="en-US" sz="1800">
                <a:solidFill>
                  <a:prstClr val="black"/>
                </a:solidFill>
                <a:latin typeface="Meiryo UI" panose="020B0604030504040204" pitchFamily="50" charset="-128"/>
              </a:rPr>
              <a:t>条第１項）。</a:t>
            </a:r>
          </a:p>
          <a:p>
            <a:pPr marL="536575" indent="-263525" algn="just" fontAlgn="base">
              <a:lnSpc>
                <a:spcPct val="120000"/>
              </a:lnSpc>
              <a:spcBef>
                <a:spcPct val="0"/>
              </a:spcBef>
              <a:spcAft>
                <a:spcPts val="600"/>
              </a:spcAft>
              <a:buFont typeface="+mj-ea"/>
              <a:buAutoNum type="circleNumDbPlain"/>
              <a:defRPr/>
            </a:pPr>
            <a:r>
              <a:rPr lang="ja-JP" altLang="en-US" sz="1800" b="1">
                <a:solidFill>
                  <a:prstClr val="black"/>
                </a:solidFill>
                <a:latin typeface="Meiryo UI" panose="020B0604030504040204" pitchFamily="50" charset="-128"/>
              </a:rPr>
              <a:t>行政文書</a:t>
            </a:r>
            <a:r>
              <a:rPr lang="ja-JP" altLang="en-US" sz="1800">
                <a:solidFill>
                  <a:prstClr val="black"/>
                </a:solidFill>
                <a:latin typeface="Meiryo UI" panose="020B0604030504040204" pitchFamily="50" charset="-128"/>
              </a:rPr>
              <a:t>（行政機関情報公開法第２条第２項）</a:t>
            </a:r>
          </a:p>
          <a:p>
            <a:pPr marL="536575" indent="-263525" algn="just" fontAlgn="base">
              <a:lnSpc>
                <a:spcPct val="120000"/>
              </a:lnSpc>
              <a:spcBef>
                <a:spcPct val="0"/>
              </a:spcBef>
              <a:spcAft>
                <a:spcPts val="600"/>
              </a:spcAft>
              <a:buFont typeface="+mj-ea"/>
              <a:buAutoNum type="circleNumDbPlain"/>
              <a:defRPr/>
            </a:pPr>
            <a:r>
              <a:rPr lang="ja-JP" altLang="en-US" sz="1800" b="1">
                <a:solidFill>
                  <a:prstClr val="black"/>
                </a:solidFill>
                <a:latin typeface="Meiryo UI" panose="020B0604030504040204" pitchFamily="50" charset="-128"/>
              </a:rPr>
              <a:t>法人文書</a:t>
            </a:r>
            <a:r>
              <a:rPr lang="ja-JP" altLang="en-US" sz="1800">
                <a:solidFill>
                  <a:prstClr val="black"/>
                </a:solidFill>
                <a:latin typeface="Meiryo UI" panose="020B0604030504040204" pitchFamily="50" charset="-128"/>
              </a:rPr>
              <a:t>（独立行政法人等情報公開法第２条第２項）（同項第４号に掲げるものを含む。）</a:t>
            </a:r>
            <a:endParaRPr lang="en-US" altLang="ja-JP" sz="1800">
              <a:solidFill>
                <a:prstClr val="black"/>
              </a:solidFill>
              <a:latin typeface="Meiryo UI" panose="020B0604030504040204" pitchFamily="50" charset="-128"/>
            </a:endParaRPr>
          </a:p>
          <a:p>
            <a:pPr marL="536575" indent="-263525" algn="just" fontAlgn="base">
              <a:lnSpc>
                <a:spcPct val="120000"/>
              </a:lnSpc>
              <a:spcBef>
                <a:spcPct val="0"/>
              </a:spcBef>
              <a:spcAft>
                <a:spcPts val="600"/>
              </a:spcAft>
              <a:buFont typeface="+mj-ea"/>
              <a:buAutoNum type="circleNumDbPlain"/>
              <a:defRPr/>
            </a:pPr>
            <a:r>
              <a:rPr lang="ja-JP" altLang="en-US" sz="1800" b="1">
                <a:solidFill>
                  <a:prstClr val="black"/>
                </a:solidFill>
                <a:latin typeface="Meiryo UI" panose="020B0604030504040204" pitchFamily="50" charset="-128"/>
              </a:rPr>
              <a:t>地方公共団体等行政文書</a:t>
            </a:r>
            <a:r>
              <a:rPr lang="ja-JP" altLang="en-US" sz="1800">
                <a:solidFill>
                  <a:prstClr val="black"/>
                </a:solidFill>
                <a:latin typeface="Meiryo UI" panose="020B0604030504040204" pitchFamily="50" charset="-128"/>
              </a:rPr>
              <a:t>（法第</a:t>
            </a:r>
            <a:r>
              <a:rPr lang="en-US" altLang="ja-JP" sz="1800">
                <a:solidFill>
                  <a:prstClr val="black"/>
                </a:solidFill>
                <a:latin typeface="Meiryo UI" panose="020B0604030504040204" pitchFamily="50" charset="-128"/>
              </a:rPr>
              <a:t>60</a:t>
            </a:r>
            <a:r>
              <a:rPr lang="ja-JP" altLang="en-US" sz="1800">
                <a:solidFill>
                  <a:prstClr val="black"/>
                </a:solidFill>
                <a:latin typeface="Meiryo UI" panose="020B0604030504040204" pitchFamily="50" charset="-128"/>
              </a:rPr>
              <a:t>条第１項）</a:t>
            </a:r>
            <a:endParaRPr lang="en-US" altLang="ja-JP" sz="1800" b="1" u="sng">
              <a:solidFill>
                <a:prstClr val="black"/>
              </a:solidFill>
              <a:latin typeface="Meiryo UI" panose="020B0604030504040204" pitchFamily="50" charset="-128"/>
            </a:endParaRPr>
          </a:p>
          <a:p>
            <a:pPr marL="0" indent="0">
              <a:buClr>
                <a:schemeClr val="tx1">
                  <a:lumMod val="65000"/>
                  <a:lumOff val="35000"/>
                </a:schemeClr>
              </a:buClr>
              <a:buNone/>
            </a:pPr>
            <a:endParaRPr lang="en-US" altLang="ja-JP" sz="1800">
              <a:solidFill>
                <a:schemeClr val="tx1">
                  <a:lumMod val="65000"/>
                  <a:lumOff val="35000"/>
                </a:schemeClr>
              </a:solidFill>
              <a:latin typeface="Meiryo UI" panose="020B0604030504040204" pitchFamily="50" charset="-128"/>
            </a:endParaRPr>
          </a:p>
        </p:txBody>
      </p:sp>
      <p:sp>
        <p:nvSpPr>
          <p:cNvPr id="20" name="正方形/長方形 1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1" name="直線コネクタ 2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4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「個人情報ファイル」とは</a:t>
            </a:r>
            <a:r>
              <a:rPr kumimoji="0" lang="ja-JP" altLang="en-US" sz="2400" kern="0">
                <a:solidFill>
                  <a:prstClr val="black"/>
                </a:solidFill>
                <a:latin typeface="Calibri Light" panose="020F0302020204030204"/>
              </a:rPr>
              <a:t>（法第</a:t>
            </a:r>
            <a:r>
              <a:rPr kumimoji="0" lang="en-US" altLang="ja-JP" sz="2400" kern="0">
                <a:solidFill>
                  <a:prstClr val="black"/>
                </a:solidFill>
                <a:latin typeface="Meiryo UI" panose="020B0604030504040204" pitchFamily="50" charset="-128"/>
              </a:rPr>
              <a:t>60</a:t>
            </a:r>
            <a:r>
              <a:rPr kumimoji="0" lang="ja-JP" altLang="en-US" sz="2400" kern="0">
                <a:solidFill>
                  <a:prstClr val="black"/>
                </a:solidFill>
                <a:latin typeface="Calibri Light" panose="020F0302020204030204"/>
              </a:rPr>
              <a:t>条第２項関係）</a:t>
            </a:r>
            <a:endParaRPr lang="ja-JP" altLang="en-US" sz="3200">
              <a:solidFill>
                <a:schemeClr val="tx1">
                  <a:lumMod val="65000"/>
                  <a:lumOff val="35000"/>
                </a:schemeClr>
              </a:solidFill>
              <a:latin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23</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900087" y="1512724"/>
            <a:ext cx="8829365" cy="2636488"/>
          </a:xfrm>
          <a:ln w="12700">
            <a:solidFill>
              <a:schemeClr val="tx1">
                <a:lumMod val="65000"/>
                <a:lumOff val="35000"/>
              </a:schemeClr>
            </a:solidFill>
          </a:ln>
        </p:spPr>
        <p:txBody>
          <a:bodyPr>
            <a:normAutofit/>
          </a:bodyPr>
          <a:lstStyle/>
          <a:p>
            <a:pPr marL="433800" indent="-457200">
              <a:lnSpc>
                <a:spcPts val="2500"/>
              </a:lnSpc>
              <a:spcBef>
                <a:spcPts val="1200"/>
              </a:spcBef>
              <a:spcAft>
                <a:spcPts val="600"/>
              </a:spcAft>
              <a:buClr>
                <a:schemeClr val="tx1">
                  <a:lumMod val="65000"/>
                  <a:lumOff val="35000"/>
                </a:schemeClr>
              </a:buClr>
              <a:buFont typeface="Wingdings" panose="05000000000000000000" pitchFamily="2" charset="2"/>
              <a:buChar char="n"/>
            </a:pPr>
            <a:r>
              <a:rPr lang="ja-JP" altLang="en-US" sz="1800">
                <a:solidFill>
                  <a:schemeClr val="tx1">
                    <a:lumMod val="65000"/>
                    <a:lumOff val="35000"/>
                  </a:schemeClr>
                </a:solidFill>
                <a:latin typeface="Meiryo UI" panose="020B0604030504040204" pitchFamily="50" charset="-128"/>
              </a:rPr>
              <a:t>「個人情報ファイル」とは、</a:t>
            </a:r>
            <a:r>
              <a:rPr lang="ja-JP" altLang="en-US" sz="1800" b="1" u="sng">
                <a:solidFill>
                  <a:schemeClr val="tx1">
                    <a:lumMod val="65000"/>
                    <a:lumOff val="35000"/>
                  </a:schemeClr>
                </a:solidFill>
                <a:latin typeface="Meiryo UI" panose="020B0604030504040204" pitchFamily="50" charset="-128"/>
              </a:rPr>
              <a:t>保有個人情報を含む情報の集合体</a:t>
            </a:r>
            <a:r>
              <a:rPr lang="ja-JP" altLang="en-US" sz="1800">
                <a:solidFill>
                  <a:schemeClr val="tx1">
                    <a:lumMod val="65000"/>
                    <a:lumOff val="35000"/>
                  </a:schemeClr>
                </a:solidFill>
                <a:latin typeface="Meiryo UI" panose="020B0604030504040204" pitchFamily="50" charset="-128"/>
              </a:rPr>
              <a:t>であって、①一定の事務の目的を達成するために特定の保有個人情報を</a:t>
            </a:r>
            <a:r>
              <a:rPr lang="ja-JP" altLang="en-US" sz="1800" b="1" u="sng">
                <a:solidFill>
                  <a:schemeClr val="tx1">
                    <a:lumMod val="65000"/>
                    <a:lumOff val="35000"/>
                  </a:schemeClr>
                </a:solidFill>
                <a:latin typeface="Meiryo UI" panose="020B0604030504040204" pitchFamily="50" charset="-128"/>
              </a:rPr>
              <a:t>電子計算機を用いて検索できるように体系的に構成したもの</a:t>
            </a:r>
            <a:r>
              <a:rPr lang="ja-JP" altLang="en-US" sz="1800">
                <a:solidFill>
                  <a:schemeClr val="tx1">
                    <a:lumMod val="65000"/>
                    <a:lumOff val="35000"/>
                  </a:schemeClr>
                </a:solidFill>
                <a:latin typeface="Meiryo UI" panose="020B0604030504040204" pitchFamily="50" charset="-128"/>
              </a:rPr>
              <a:t>（電子計算機処理に係る個人情報ファイル）、又は②一定の事務の目的を達成するために氏名、生年月日、その他の記述等により</a:t>
            </a:r>
            <a:r>
              <a:rPr lang="ja-JP" altLang="en-US" sz="1800" b="1" u="sng">
                <a:solidFill>
                  <a:schemeClr val="tx1">
                    <a:lumMod val="65000"/>
                    <a:lumOff val="35000"/>
                  </a:schemeClr>
                </a:solidFill>
                <a:latin typeface="Meiryo UI" panose="020B0604030504040204" pitchFamily="50" charset="-128"/>
              </a:rPr>
              <a:t>特定の保有個人情報を容易に検索することができるように体系的に構成したもの</a:t>
            </a:r>
            <a:r>
              <a:rPr lang="ja-JP" altLang="en-US" sz="1800">
                <a:solidFill>
                  <a:schemeClr val="tx1">
                    <a:lumMod val="65000"/>
                    <a:lumOff val="35000"/>
                  </a:schemeClr>
                </a:solidFill>
                <a:latin typeface="Meiryo UI" panose="020B0604030504040204" pitchFamily="50" charset="-128"/>
              </a:rPr>
              <a:t>（いわゆるマニュアル（手作業）処理に係る個人情報ファイル）をいう。</a:t>
            </a:r>
            <a:endParaRPr lang="en-US" altLang="ja-JP" sz="1800">
              <a:solidFill>
                <a:schemeClr val="tx1">
                  <a:lumMod val="65000"/>
                  <a:lumOff val="35000"/>
                </a:schemeClr>
              </a:solidFill>
              <a:latin typeface="Meiryo UI" panose="020B0604030504040204" pitchFamily="50" charset="-128"/>
            </a:endParaRPr>
          </a:p>
          <a:p>
            <a:pPr marL="468000" indent="0">
              <a:spcBef>
                <a:spcPts val="600"/>
              </a:spcBef>
              <a:buClr>
                <a:schemeClr val="tx1">
                  <a:lumMod val="65000"/>
                  <a:lumOff val="35000"/>
                </a:schemeClr>
              </a:buClr>
              <a:buNone/>
            </a:pPr>
            <a:r>
              <a:rPr lang="ja-JP" altLang="en-US" sz="1800">
                <a:solidFill>
                  <a:schemeClr val="tx1">
                    <a:lumMod val="65000"/>
                    <a:lumOff val="35000"/>
                  </a:schemeClr>
                </a:solidFill>
                <a:latin typeface="Meiryo UI" panose="020B0604030504040204" pitchFamily="50" charset="-128"/>
              </a:rPr>
              <a:t>（法第</a:t>
            </a:r>
            <a:r>
              <a:rPr lang="en-US" altLang="ja-JP" sz="1800">
                <a:solidFill>
                  <a:schemeClr val="tx1">
                    <a:lumMod val="65000"/>
                    <a:lumOff val="35000"/>
                  </a:schemeClr>
                </a:solidFill>
                <a:latin typeface="Meiryo UI" panose="020B0604030504040204" pitchFamily="50" charset="-128"/>
              </a:rPr>
              <a:t>60</a:t>
            </a:r>
            <a:r>
              <a:rPr lang="ja-JP" altLang="en-US" sz="1800">
                <a:solidFill>
                  <a:schemeClr val="tx1">
                    <a:lumMod val="65000"/>
                    <a:lumOff val="35000"/>
                  </a:schemeClr>
                </a:solidFill>
                <a:latin typeface="Meiryo UI" panose="020B0604030504040204" pitchFamily="50" charset="-128"/>
              </a:rPr>
              <a:t>条第２項）</a:t>
            </a:r>
            <a:endParaRPr lang="en-US" altLang="ja-JP" sz="1400">
              <a:solidFill>
                <a:schemeClr val="tx1">
                  <a:lumMod val="65000"/>
                  <a:lumOff val="35000"/>
                </a:schemeClr>
              </a:solidFill>
              <a:latin typeface="Meiryo UI" panose="020B0604030504040204" pitchFamily="50" charset="-128"/>
            </a:endParaRPr>
          </a:p>
        </p:txBody>
      </p:sp>
      <p:sp>
        <p:nvSpPr>
          <p:cNvPr id="10" name="正方形/長方形 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1" name="直線コネクタ 1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74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「個人情報」と「特定個人情報」の関係</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24</a:t>
            </a:fld>
            <a:endParaRPr lang="ja-JP" altLang="en-US">
              <a:solidFill>
                <a:prstClr val="black">
                  <a:tint val="75000"/>
                </a:prstClr>
              </a:solidFill>
              <a:latin typeface="Calibri" panose="020F0502020204030204"/>
            </a:endParaRPr>
          </a:p>
        </p:txBody>
      </p:sp>
      <p:sp>
        <p:nvSpPr>
          <p:cNvPr id="18" name="コンテンツ プレースホルダー 2"/>
          <p:cNvSpPr>
            <a:spLocks noGrp="1"/>
          </p:cNvSpPr>
          <p:nvPr>
            <p:ph idx="1"/>
          </p:nvPr>
        </p:nvSpPr>
        <p:spPr>
          <a:xfrm>
            <a:off x="1870588" y="1443900"/>
            <a:ext cx="8849033" cy="2363922"/>
          </a:xfrm>
          <a:ln w="12700">
            <a:solidFill>
              <a:schemeClr val="tx1">
                <a:lumMod val="65000"/>
                <a:lumOff val="35000"/>
              </a:schemeClr>
            </a:solidFill>
          </a:ln>
        </p:spPr>
        <p:txBody>
          <a:bodyPr>
            <a:normAutofit/>
          </a:bodyPr>
          <a:lstStyle/>
          <a:p>
            <a:pPr marL="0" indent="0">
              <a:lnSpc>
                <a:spcPct val="100000"/>
              </a:lnSpc>
              <a:spcBef>
                <a:spcPts val="0"/>
              </a:spcBef>
              <a:buNone/>
              <a:defRPr/>
            </a:pPr>
            <a:r>
              <a:rPr kumimoji="0" lang="en-US" altLang="ja-JP" sz="1600" kern="0">
                <a:solidFill>
                  <a:prstClr val="black"/>
                </a:solidFill>
                <a:latin typeface="Meiryo UI" panose="020B0604030504040204" pitchFamily="50" charset="-128"/>
                <a:cs typeface="Meiryo UI" panose="020B0604030504040204" pitchFamily="50" charset="-128"/>
              </a:rPr>
              <a:t>【</a:t>
            </a:r>
            <a:r>
              <a:rPr kumimoji="0" lang="ja-JP" altLang="en-US" sz="1600" kern="0">
                <a:solidFill>
                  <a:prstClr val="black"/>
                </a:solidFill>
                <a:latin typeface="Meiryo UI" panose="020B0604030504040204" pitchFamily="50" charset="-128"/>
                <a:cs typeface="Meiryo UI" panose="020B0604030504040204" pitchFamily="50" charset="-128"/>
              </a:rPr>
              <a:t>ポイント</a:t>
            </a:r>
            <a:r>
              <a:rPr kumimoji="0" lang="en-US" altLang="ja-JP" sz="1600" kern="0">
                <a:solidFill>
                  <a:prstClr val="black"/>
                </a:solidFill>
                <a:latin typeface="Meiryo UI" panose="020B0604030504040204" pitchFamily="50" charset="-128"/>
                <a:cs typeface="Meiryo UI" panose="020B0604030504040204" pitchFamily="50" charset="-128"/>
              </a:rPr>
              <a:t>】</a:t>
            </a:r>
          </a:p>
          <a:p>
            <a:pPr marL="285750" indent="-285750">
              <a:lnSpc>
                <a:spcPct val="100000"/>
              </a:lnSpc>
              <a:spcBef>
                <a:spcPts val="0"/>
              </a:spcBef>
              <a:buFont typeface="Wingdings" panose="05000000000000000000" pitchFamily="2" charset="2"/>
              <a:buChar char="ü"/>
              <a:defRPr/>
            </a:pPr>
            <a:r>
              <a:rPr kumimoji="0" lang="ja-JP" altLang="en-US" sz="1600" kern="0">
                <a:solidFill>
                  <a:prstClr val="black"/>
                </a:solidFill>
                <a:latin typeface="Meiryo UI" panose="020B0604030504040204" pitchFamily="50" charset="-128"/>
                <a:cs typeface="Meiryo UI" panose="020B0604030504040204" pitchFamily="50" charset="-128"/>
              </a:rPr>
              <a:t>マイナンバー（個人番号）は、個人情報に該当する。</a:t>
            </a:r>
            <a:endParaRPr kumimoji="0" lang="en-US" altLang="ja-JP" sz="1600" kern="0">
              <a:solidFill>
                <a:prstClr val="black"/>
              </a:solidFill>
              <a:latin typeface="Meiryo UI" panose="020B0604030504040204" pitchFamily="50" charset="-128"/>
              <a:cs typeface="Meiryo UI" panose="020B0604030504040204" pitchFamily="50" charset="-128"/>
            </a:endParaRPr>
          </a:p>
          <a:p>
            <a:pPr marL="0" indent="0">
              <a:lnSpc>
                <a:spcPct val="100000"/>
              </a:lnSpc>
              <a:spcBef>
                <a:spcPts val="0"/>
              </a:spcBef>
              <a:buNone/>
              <a:defRPr/>
            </a:pPr>
            <a:r>
              <a:rPr kumimoji="0" lang="ja-JP" altLang="en-US" sz="1600" kern="0">
                <a:solidFill>
                  <a:prstClr val="black"/>
                </a:solidFill>
                <a:latin typeface="Meiryo UI" panose="020B0604030504040204" pitchFamily="50" charset="-128"/>
                <a:cs typeface="Meiryo UI" panose="020B0604030504040204" pitchFamily="50" charset="-128"/>
              </a:rPr>
              <a:t>　 （</a:t>
            </a:r>
            <a:r>
              <a:rPr kumimoji="0" lang="en-US" altLang="ja-JP" sz="1600" kern="0">
                <a:solidFill>
                  <a:prstClr val="black"/>
                </a:solidFill>
                <a:latin typeface="Meiryo UI" panose="020B0604030504040204" pitchFamily="50" charset="-128"/>
                <a:cs typeface="Meiryo UI" panose="020B0604030504040204" pitchFamily="50" charset="-128"/>
              </a:rPr>
              <a:t>※</a:t>
            </a:r>
            <a:r>
              <a:rPr kumimoji="0" lang="ja-JP" altLang="en-US" sz="1600" kern="0">
                <a:solidFill>
                  <a:prstClr val="black"/>
                </a:solidFill>
                <a:latin typeface="Meiryo UI" panose="020B0604030504040204" pitchFamily="50" charset="-128"/>
                <a:cs typeface="Meiryo UI" panose="020B0604030504040204" pitchFamily="50" charset="-128"/>
              </a:rPr>
              <a:t>ただし、生存する方の情報である場合）</a:t>
            </a:r>
            <a:endParaRPr kumimoji="0" lang="en-US" altLang="ja-JP" sz="1600" kern="0">
              <a:solidFill>
                <a:prstClr val="black"/>
              </a:solidFill>
              <a:latin typeface="Meiryo UI" panose="020B0604030504040204" pitchFamily="50" charset="-128"/>
              <a:cs typeface="Meiryo UI" panose="020B0604030504040204" pitchFamily="50" charset="-128"/>
            </a:endParaRPr>
          </a:p>
          <a:p>
            <a:pPr marL="0" indent="0">
              <a:lnSpc>
                <a:spcPct val="100000"/>
              </a:lnSpc>
              <a:spcBef>
                <a:spcPts val="0"/>
              </a:spcBef>
              <a:buNone/>
              <a:defRPr/>
            </a:pPr>
            <a:endParaRPr kumimoji="0" lang="en-US" altLang="ja-JP" sz="800" kern="0">
              <a:solidFill>
                <a:prstClr val="black"/>
              </a:solidFill>
              <a:latin typeface="Meiryo UI" panose="020B0604030504040204" pitchFamily="50" charset="-128"/>
              <a:cs typeface="Meiryo UI" panose="020B0604030504040204" pitchFamily="50" charset="-128"/>
            </a:endParaRPr>
          </a:p>
          <a:p>
            <a:pPr marL="285750" indent="-285750">
              <a:lnSpc>
                <a:spcPct val="100000"/>
              </a:lnSpc>
              <a:spcBef>
                <a:spcPts val="0"/>
              </a:spcBef>
              <a:buFont typeface="Wingdings" panose="05000000000000000000" pitchFamily="2" charset="2"/>
              <a:buChar char="ü"/>
              <a:defRPr/>
            </a:pPr>
            <a:r>
              <a:rPr kumimoji="0" lang="ja-JP" altLang="en-US" sz="1600" kern="0">
                <a:solidFill>
                  <a:prstClr val="black"/>
                </a:solidFill>
                <a:latin typeface="Meiryo UI" panose="020B0604030504040204" pitchFamily="50" charset="-128"/>
                <a:cs typeface="Meiryo UI" panose="020B0604030504040204" pitchFamily="50" charset="-128"/>
              </a:rPr>
              <a:t>特定個人情報とは、マイナンバー（個人番号）を含む個人情報をいう。</a:t>
            </a:r>
            <a:endParaRPr kumimoji="0" lang="en-US" altLang="ja-JP" sz="1600" kern="0">
              <a:solidFill>
                <a:prstClr val="black"/>
              </a:solidFill>
              <a:latin typeface="Meiryo UI" panose="020B0604030504040204" pitchFamily="50" charset="-128"/>
              <a:cs typeface="Meiryo UI" panose="020B0604030504040204" pitchFamily="50" charset="-128"/>
            </a:endParaRPr>
          </a:p>
          <a:p>
            <a:pPr marL="285750" indent="-285750">
              <a:lnSpc>
                <a:spcPct val="100000"/>
              </a:lnSpc>
              <a:spcBef>
                <a:spcPts val="0"/>
              </a:spcBef>
              <a:buFont typeface="Wingdings" panose="05000000000000000000" pitchFamily="2" charset="2"/>
              <a:buChar char="ü"/>
              <a:defRPr/>
            </a:pPr>
            <a:endParaRPr kumimoji="0" lang="en-US" altLang="ja-JP" kern="0">
              <a:solidFill>
                <a:prstClr val="black"/>
              </a:solidFill>
              <a:latin typeface="Meiryo UI" panose="020B0604030504040204" pitchFamily="50" charset="-128"/>
              <a:cs typeface="Meiryo UI" panose="020B0604030504040204" pitchFamily="50" charset="-128"/>
            </a:endParaRPr>
          </a:p>
          <a:p>
            <a:pPr marL="285750" indent="-285750">
              <a:lnSpc>
                <a:spcPct val="100000"/>
              </a:lnSpc>
              <a:spcBef>
                <a:spcPts val="0"/>
              </a:spcBef>
              <a:buFont typeface="Wingdings" panose="05000000000000000000" pitchFamily="2" charset="2"/>
              <a:buChar char="ü"/>
              <a:defRPr/>
            </a:pPr>
            <a:r>
              <a:rPr kumimoji="0" lang="ja-JP" altLang="en-US" sz="1600" kern="0">
                <a:solidFill>
                  <a:prstClr val="black"/>
                </a:solidFill>
                <a:latin typeface="Meiryo UI" panose="020B0604030504040204" pitchFamily="50" charset="-128"/>
                <a:cs typeface="Meiryo UI" panose="020B0604030504040204" pitchFamily="50" charset="-128"/>
              </a:rPr>
              <a:t>生存する方のマイナンバー（個人番号）は、「個人情報」に該当する。</a:t>
            </a:r>
            <a:endParaRPr kumimoji="0" lang="en-US" altLang="ja-JP" sz="1600" kern="0">
              <a:solidFill>
                <a:prstClr val="black"/>
              </a:solidFill>
              <a:latin typeface="Meiryo UI" panose="020B0604030504040204" pitchFamily="50" charset="-128"/>
              <a:cs typeface="Meiryo UI" panose="020B0604030504040204" pitchFamily="50" charset="-128"/>
            </a:endParaRPr>
          </a:p>
          <a:p>
            <a:pPr marL="285750" indent="-285750">
              <a:lnSpc>
                <a:spcPct val="100000"/>
              </a:lnSpc>
              <a:spcBef>
                <a:spcPts val="0"/>
              </a:spcBef>
              <a:buFont typeface="Wingdings" panose="05000000000000000000" pitchFamily="2" charset="2"/>
              <a:buChar char="ü"/>
              <a:defRPr/>
            </a:pPr>
            <a:endParaRPr kumimoji="0" lang="en-US" altLang="ja-JP" sz="800" kern="0">
              <a:solidFill>
                <a:prstClr val="black"/>
              </a:solidFill>
              <a:latin typeface="Meiryo UI" panose="020B0604030504040204" pitchFamily="50" charset="-128"/>
              <a:cs typeface="Meiryo UI" panose="020B0604030504040204" pitchFamily="50" charset="-128"/>
            </a:endParaRPr>
          </a:p>
          <a:p>
            <a:pPr marL="285750" indent="-285750">
              <a:lnSpc>
                <a:spcPct val="100000"/>
              </a:lnSpc>
              <a:spcBef>
                <a:spcPts val="0"/>
              </a:spcBef>
              <a:buFont typeface="Wingdings" panose="05000000000000000000" pitchFamily="2" charset="2"/>
              <a:buChar char="ü"/>
              <a:defRPr/>
            </a:pPr>
            <a:r>
              <a:rPr kumimoji="0" lang="ja-JP" altLang="en-US" sz="1600" kern="0">
                <a:solidFill>
                  <a:prstClr val="black"/>
                </a:solidFill>
                <a:latin typeface="Meiryo UI" panose="020B0604030504040204" pitchFamily="50" charset="-128"/>
                <a:cs typeface="Meiryo UI" panose="020B0604030504040204" pitchFamily="50" charset="-128"/>
              </a:rPr>
              <a:t>亡くなられた方のマイナンバー（個人番号）は、「個人情報」に該当しない。</a:t>
            </a:r>
            <a:endParaRPr kumimoji="0" lang="en-US" altLang="ja-JP" sz="1600" kern="0">
              <a:solidFill>
                <a:prstClr val="black"/>
              </a:solidFill>
              <a:latin typeface="Meiryo UI" panose="020B0604030504040204" pitchFamily="50" charset="-128"/>
              <a:cs typeface="Meiryo UI" panose="020B0604030504040204" pitchFamily="50" charset="-128"/>
            </a:endParaRPr>
          </a:p>
          <a:p>
            <a:pPr marL="0" indent="0">
              <a:buClr>
                <a:schemeClr val="tx1">
                  <a:lumMod val="65000"/>
                  <a:lumOff val="35000"/>
                </a:schemeClr>
              </a:buClr>
              <a:buNone/>
            </a:pPr>
            <a:endParaRPr lang="en-US" altLang="ja-JP" sz="1400">
              <a:solidFill>
                <a:schemeClr val="tx1">
                  <a:lumMod val="65000"/>
                  <a:lumOff val="35000"/>
                </a:schemeClr>
              </a:solidFill>
              <a:latin typeface="Meiryo UI" panose="020B0604030504040204" pitchFamily="50" charset="-128"/>
            </a:endParaRPr>
          </a:p>
        </p:txBody>
      </p:sp>
      <p:sp>
        <p:nvSpPr>
          <p:cNvPr id="10" name="正方形/長方形 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1" name="直線コネクタ 1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下矢印 12">
            <a:extLst>
              <a:ext uri="{FF2B5EF4-FFF2-40B4-BE49-F238E27FC236}">
                <a16:creationId xmlns:a16="http://schemas.microsoft.com/office/drawing/2014/main" id="{B5CA4853-456E-41C9-AD53-AE3E0E23EAEB}"/>
              </a:ext>
            </a:extLst>
          </p:cNvPr>
          <p:cNvSpPr/>
          <p:nvPr/>
        </p:nvSpPr>
        <p:spPr>
          <a:xfrm>
            <a:off x="4619869" y="2693577"/>
            <a:ext cx="858065" cy="307777"/>
          </a:xfrm>
          <a:prstGeom prst="downArrow">
            <a:avLst/>
          </a:prstGeom>
          <a:solidFill>
            <a:srgbClr val="4F81BD"/>
          </a:solidFill>
          <a:ln w="25400" cap="flat" cmpd="sng" algn="ctr">
            <a:noFill/>
            <a:prstDash val="solid"/>
          </a:ln>
          <a:effectLst/>
        </p:spPr>
        <p:txBody>
          <a:bodyPr rtlCol="0" anchor="ctr"/>
          <a:lstStyle/>
          <a:p>
            <a:pPr algn="ctr">
              <a:defRPr/>
            </a:pPr>
            <a:endParaRPr kumimoji="0" lang="ja-JP" altLang="en-US" kern="0">
              <a:solidFill>
                <a:prstClr val="white"/>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6978808-0D98-42E7-B359-AD34346E537C}"/>
              </a:ext>
            </a:extLst>
          </p:cNvPr>
          <p:cNvSpPr/>
          <p:nvPr/>
        </p:nvSpPr>
        <p:spPr>
          <a:xfrm>
            <a:off x="1767380" y="3830921"/>
            <a:ext cx="8815741" cy="307777"/>
          </a:xfrm>
          <a:prstGeom prst="rect">
            <a:avLst/>
          </a:prstGeom>
        </p:spPr>
        <p:txBody>
          <a:bodyPr wrap="square">
            <a:spAutoFit/>
          </a:bodyPr>
          <a:lstStyle/>
          <a:p>
            <a:pPr fontAlgn="base">
              <a:spcBef>
                <a:spcPct val="0"/>
              </a:spcBef>
              <a:spcAft>
                <a:spcPct val="0"/>
              </a:spcAft>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個人情報保護法において、「個人情報」は「生存する個人に関する情報」であることが前提となっている。</a:t>
            </a:r>
            <a:endPar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6">
            <a:extLst>
              <a:ext uri="{FF2B5EF4-FFF2-40B4-BE49-F238E27FC236}">
                <a16:creationId xmlns:a16="http://schemas.microsoft.com/office/drawing/2014/main" id="{51D72082-3C25-4C5C-8512-0903CAAC77DD}"/>
              </a:ext>
            </a:extLst>
          </p:cNvPr>
          <p:cNvSpPr/>
          <p:nvPr/>
        </p:nvSpPr>
        <p:spPr>
          <a:xfrm>
            <a:off x="2716162" y="4251030"/>
            <a:ext cx="3451121" cy="2476627"/>
          </a:xfrm>
          <a:prstGeom prst="roundRect">
            <a:avLst>
              <a:gd name="adj" fmla="val 3805"/>
            </a:avLst>
          </a:prstGeom>
          <a:solidFill>
            <a:srgbClr val="4F81BD">
              <a:lumMod val="40000"/>
              <a:lumOff val="60000"/>
            </a:srgbClr>
          </a:solidFill>
          <a:ln w="25400" cap="flat" cmpd="sng" algn="ctr">
            <a:noFill/>
            <a:prstDash val="solid"/>
          </a:ln>
          <a:effectLst/>
        </p:spPr>
        <p:txBody>
          <a:bodyPr rtlCol="0" anchor="ctr"/>
          <a:lstStyle/>
          <a:p>
            <a:pPr algn="ctr">
              <a:spcBef>
                <a:spcPts val="600"/>
              </a:spcBef>
              <a:defRPr/>
            </a:pPr>
            <a:r>
              <a:rPr kumimoji="0" lang="ja-JP" altLang="en-US" b="1" kern="0">
                <a:solidFill>
                  <a:sysClr val="windowText" lastClr="000000"/>
                </a:solidFill>
                <a:latin typeface="HG丸ｺﾞｼｯｸM-PRO" panose="020F0600000000000000" pitchFamily="50" charset="-128"/>
                <a:ea typeface="HG丸ｺﾞｼｯｸM-PRO" panose="020F0600000000000000" pitchFamily="50" charset="-128"/>
              </a:rPr>
              <a:t>個人情報</a:t>
            </a:r>
            <a:endParaRPr kumimoji="0" lang="en-US" altLang="ja-JP" b="1" ker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400" kern="0">
                <a:solidFill>
                  <a:srgbClr val="FF0000"/>
                </a:solidFill>
                <a:latin typeface="HG丸ｺﾞｼｯｸM-PRO" panose="020F0600000000000000" pitchFamily="50" charset="-128"/>
                <a:ea typeface="HG丸ｺﾞｼｯｸM-PRO" panose="020F0600000000000000" pitchFamily="50" charset="-128"/>
              </a:rPr>
              <a:t>（生存する方の情報であることが前提）</a:t>
            </a:r>
            <a:endParaRPr kumimoji="0" lang="en-US" altLang="ja-JP" sz="1400" kern="0">
              <a:solidFill>
                <a:srgbClr val="FF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400" kern="0">
              <a:solidFill>
                <a:srgbClr val="FF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kern="0">
              <a:solidFill>
                <a:srgbClr val="FF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ker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ker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ker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ja-JP" altLang="en-US" ker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角丸四角形 7">
            <a:extLst>
              <a:ext uri="{FF2B5EF4-FFF2-40B4-BE49-F238E27FC236}">
                <a16:creationId xmlns:a16="http://schemas.microsoft.com/office/drawing/2014/main" id="{3350B2FB-38B9-4389-AF3B-16A057C8202F}"/>
              </a:ext>
            </a:extLst>
          </p:cNvPr>
          <p:cNvSpPr/>
          <p:nvPr/>
        </p:nvSpPr>
        <p:spPr>
          <a:xfrm>
            <a:off x="2842938" y="5099162"/>
            <a:ext cx="3305042" cy="1503682"/>
          </a:xfrm>
          <a:prstGeom prst="roundRect">
            <a:avLst>
              <a:gd name="adj" fmla="val 8824"/>
            </a:avLst>
          </a:prstGeom>
          <a:solidFill>
            <a:srgbClr val="4BACC6">
              <a:lumMod val="60000"/>
              <a:lumOff val="40000"/>
            </a:srgbClr>
          </a:solidFill>
          <a:ln w="25400" cap="flat" cmpd="sng" algn="ctr">
            <a:noFill/>
            <a:prstDash val="solid"/>
          </a:ln>
          <a:effectLst/>
        </p:spPr>
        <p:txBody>
          <a:bodyPr rtlCol="0" anchor="ctr"/>
          <a:lstStyle/>
          <a:p>
            <a:pPr algn="ctr">
              <a:defRPr/>
            </a:pPr>
            <a:r>
              <a:rPr kumimoji="0" lang="ja-JP" altLang="en-US" sz="2200" b="1" kern="0">
                <a:solidFill>
                  <a:sysClr val="windowText" lastClr="000000"/>
                </a:solidFill>
                <a:latin typeface="Meiryo UI" panose="020B0604030504040204" pitchFamily="50" charset="-128"/>
                <a:ea typeface="Meiryo UI" panose="020B0604030504040204" pitchFamily="50" charset="-128"/>
              </a:rPr>
              <a:t>特定個人情報</a:t>
            </a:r>
            <a:endParaRPr kumimoji="0" lang="en-US" altLang="ja-JP" sz="2200" b="1" kern="0">
              <a:solidFill>
                <a:sysClr val="windowText" lastClr="000000"/>
              </a:solidFill>
              <a:latin typeface="Meiryo UI" panose="020B0604030504040204" pitchFamily="50" charset="-128"/>
              <a:ea typeface="Meiryo UI" panose="020B0604030504040204" pitchFamily="50" charset="-128"/>
            </a:endParaRPr>
          </a:p>
          <a:p>
            <a:pPr algn="ctr">
              <a:defRPr/>
            </a:pPr>
            <a:endParaRPr kumimoji="0" lang="en-US" altLang="ja-JP" sz="2200" b="1" kern="0">
              <a:solidFill>
                <a:sysClr val="windowText" lastClr="000000"/>
              </a:solidFill>
              <a:latin typeface="Meiryo UI" panose="020B0604030504040204" pitchFamily="50" charset="-128"/>
              <a:ea typeface="Meiryo UI" panose="020B0604030504040204" pitchFamily="50" charset="-128"/>
            </a:endParaRPr>
          </a:p>
          <a:p>
            <a:pPr algn="ctr">
              <a:defRPr/>
            </a:pPr>
            <a:endParaRPr kumimoji="0" lang="en-US" altLang="ja-JP" sz="2200" b="1" kern="0">
              <a:solidFill>
                <a:sysClr val="windowText" lastClr="000000"/>
              </a:solidFill>
              <a:latin typeface="Meiryo UI" panose="020B0604030504040204" pitchFamily="50" charset="-128"/>
              <a:ea typeface="Meiryo UI" panose="020B0604030504040204" pitchFamily="50" charset="-128"/>
            </a:endParaRPr>
          </a:p>
          <a:p>
            <a:pPr algn="ctr">
              <a:defRPr/>
            </a:pPr>
            <a:endParaRPr kumimoji="0" lang="en-US" altLang="ja-JP" sz="2200" b="1" kern="0">
              <a:solidFill>
                <a:sysClr val="windowText" lastClr="000000"/>
              </a:solidFill>
              <a:latin typeface="Meiryo UI" panose="020B0604030504040204" pitchFamily="50" charset="-128"/>
              <a:ea typeface="Meiryo UI" panose="020B0604030504040204" pitchFamily="50" charset="-128"/>
            </a:endParaRPr>
          </a:p>
        </p:txBody>
      </p:sp>
      <p:sp>
        <p:nvSpPr>
          <p:cNvPr id="23" name="角丸四角形 8">
            <a:extLst>
              <a:ext uri="{FF2B5EF4-FFF2-40B4-BE49-F238E27FC236}">
                <a16:creationId xmlns:a16="http://schemas.microsoft.com/office/drawing/2014/main" id="{A48B89A5-AEC8-4782-ADF9-C94BA1D1FB0F}"/>
              </a:ext>
            </a:extLst>
          </p:cNvPr>
          <p:cNvSpPr/>
          <p:nvPr/>
        </p:nvSpPr>
        <p:spPr>
          <a:xfrm>
            <a:off x="6151879" y="5644330"/>
            <a:ext cx="3301171" cy="716188"/>
          </a:xfrm>
          <a:prstGeom prst="roundRect">
            <a:avLst>
              <a:gd name="adj" fmla="val 8824"/>
            </a:avLst>
          </a:prstGeom>
          <a:pattFill prst="ltUpDiag">
            <a:fgClr>
              <a:srgbClr val="0070C0"/>
            </a:fgClr>
            <a:bgClr>
              <a:sysClr val="window" lastClr="FFFFFF"/>
            </a:bgClr>
          </a:pattFill>
          <a:ln w="25400" cap="flat" cmpd="sng" algn="ctr">
            <a:noFill/>
            <a:prstDash val="solid"/>
          </a:ln>
          <a:effectLst/>
        </p:spPr>
        <p:txBody>
          <a:bodyPr rtlCol="0" anchor="ctr"/>
          <a:lstStyle/>
          <a:p>
            <a:pPr algn="ctr">
              <a:defRPr/>
            </a:pPr>
            <a:r>
              <a:rPr kumimoji="0" lang="ja-JP" altLang="en-US" b="1" kern="0">
                <a:solidFill>
                  <a:prstClr val="black"/>
                </a:solidFill>
                <a:latin typeface="Meiryo UI" panose="020B0604030504040204" pitchFamily="50" charset="-128"/>
                <a:ea typeface="Meiryo UI" panose="020B0604030504040204" pitchFamily="50" charset="-128"/>
              </a:rPr>
              <a:t>亡くなられた方の</a:t>
            </a:r>
            <a:endParaRPr kumimoji="0" lang="en-US" altLang="ja-JP" b="1" kern="0">
              <a:solidFill>
                <a:prstClr val="black"/>
              </a:solidFill>
              <a:latin typeface="Meiryo UI" panose="020B0604030504040204" pitchFamily="50" charset="-128"/>
              <a:ea typeface="Meiryo UI" panose="020B0604030504040204" pitchFamily="50" charset="-128"/>
            </a:endParaRPr>
          </a:p>
          <a:p>
            <a:pPr algn="ctr">
              <a:defRPr/>
            </a:pPr>
            <a:r>
              <a:rPr kumimoji="0" lang="ja-JP" altLang="en-US" b="1" kern="0">
                <a:solidFill>
                  <a:prstClr val="black"/>
                </a:solidFill>
                <a:latin typeface="Meiryo UI" panose="020B0604030504040204" pitchFamily="50" charset="-128"/>
                <a:ea typeface="Meiryo UI" panose="020B0604030504040204" pitchFamily="50" charset="-128"/>
              </a:rPr>
              <a:t>マイナンバー（個人番号）</a:t>
            </a:r>
          </a:p>
        </p:txBody>
      </p:sp>
      <p:sp>
        <p:nvSpPr>
          <p:cNvPr id="24" name="角丸四角形 11">
            <a:extLst>
              <a:ext uri="{FF2B5EF4-FFF2-40B4-BE49-F238E27FC236}">
                <a16:creationId xmlns:a16="http://schemas.microsoft.com/office/drawing/2014/main" id="{5CD015D0-5075-4C2B-B5AE-AF7A4F3CAE13}"/>
              </a:ext>
            </a:extLst>
          </p:cNvPr>
          <p:cNvSpPr/>
          <p:nvPr/>
        </p:nvSpPr>
        <p:spPr>
          <a:xfrm>
            <a:off x="3122402" y="5639107"/>
            <a:ext cx="3030661" cy="716188"/>
          </a:xfrm>
          <a:prstGeom prst="roundRect">
            <a:avLst>
              <a:gd name="adj" fmla="val 8824"/>
            </a:avLst>
          </a:prstGeom>
          <a:solidFill>
            <a:srgbClr val="4F81BD">
              <a:lumMod val="50000"/>
            </a:srgbClr>
          </a:solidFill>
          <a:ln w="25400" cap="flat" cmpd="sng" algn="ctr">
            <a:noFill/>
            <a:prstDash val="solid"/>
          </a:ln>
          <a:effectLst/>
        </p:spPr>
        <p:txBody>
          <a:bodyPr rtlCol="0" anchor="ctr"/>
          <a:lstStyle/>
          <a:p>
            <a:pPr algn="ctr">
              <a:defRPr/>
            </a:pPr>
            <a:r>
              <a:rPr kumimoji="0" lang="ja-JP" altLang="en-US" b="1" kern="0">
                <a:solidFill>
                  <a:prstClr val="white"/>
                </a:solidFill>
                <a:latin typeface="Meiryo UI" panose="020B0604030504040204" pitchFamily="50" charset="-128"/>
                <a:ea typeface="Meiryo UI" panose="020B0604030504040204" pitchFamily="50" charset="-128"/>
              </a:rPr>
              <a:t>生存する方の</a:t>
            </a:r>
            <a:endParaRPr kumimoji="0" lang="en-US" altLang="ja-JP" b="1" kern="0">
              <a:solidFill>
                <a:prstClr val="white"/>
              </a:solidFill>
              <a:latin typeface="Meiryo UI" panose="020B0604030504040204" pitchFamily="50" charset="-128"/>
              <a:ea typeface="Meiryo UI" panose="020B0604030504040204" pitchFamily="50" charset="-128"/>
            </a:endParaRPr>
          </a:p>
          <a:p>
            <a:pPr algn="ctr">
              <a:defRPr/>
            </a:pPr>
            <a:r>
              <a:rPr kumimoji="0" lang="ja-JP" altLang="en-US" b="1" kern="0">
                <a:solidFill>
                  <a:prstClr val="white"/>
                </a:solidFill>
                <a:latin typeface="Meiryo UI" panose="020B0604030504040204" pitchFamily="50" charset="-128"/>
                <a:ea typeface="Meiryo UI" panose="020B0604030504040204" pitchFamily="50" charset="-128"/>
              </a:rPr>
              <a:t>マイナンバー（個人番号）</a:t>
            </a:r>
          </a:p>
        </p:txBody>
      </p:sp>
    </p:spTree>
    <p:extLst>
      <p:ext uri="{BB962C8B-B14F-4D97-AF65-F5344CB8AC3E}">
        <p14:creationId xmlns:p14="http://schemas.microsoft.com/office/powerpoint/2010/main" val="286944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行政機関等が守るべき規律と、「個人情報」「保有個人情報」「個人情報ファイル」の関係</a:t>
            </a:r>
          </a:p>
        </p:txBody>
      </p:sp>
      <p:sp>
        <p:nvSpPr>
          <p:cNvPr id="13" name="正方形/長方形 12"/>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4" name="正方形/長方形 13"/>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5" name="直線コネクタ 14"/>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25</a:t>
            </a:fld>
            <a:endParaRPr lang="ja-JP" altLang="en-US">
              <a:solidFill>
                <a:prstClr val="black">
                  <a:tint val="75000"/>
                </a:prstClr>
              </a:solidFill>
              <a:latin typeface="Calibri" panose="020F0502020204030204"/>
            </a:endParaRPr>
          </a:p>
        </p:txBody>
      </p:sp>
      <p:sp>
        <p:nvSpPr>
          <p:cNvPr id="17" name="正方形/長方形 16"/>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8" name="直線コネクタ 17"/>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8" name="角丸四角形 39">
            <a:extLst>
              <a:ext uri="{FF2B5EF4-FFF2-40B4-BE49-F238E27FC236}">
                <a16:creationId xmlns:a16="http://schemas.microsoft.com/office/drawing/2014/main" id="{32474F6E-F906-C9E3-E08A-EEB585264E62}"/>
              </a:ext>
            </a:extLst>
          </p:cNvPr>
          <p:cNvSpPr/>
          <p:nvPr/>
        </p:nvSpPr>
        <p:spPr>
          <a:xfrm>
            <a:off x="1845742" y="1467134"/>
            <a:ext cx="9077744" cy="5276995"/>
          </a:xfrm>
          <a:prstGeom prst="roundRect">
            <a:avLst>
              <a:gd name="adj" fmla="val 4091"/>
            </a:avLst>
          </a:prstGeom>
          <a:solidFill>
            <a:srgbClr val="F79646">
              <a:lumMod val="20000"/>
              <a:lumOff val="80000"/>
            </a:srgbClr>
          </a:solidFill>
          <a:ln w="25400" cap="flat" cmpd="sng" algn="ctr">
            <a:noFill/>
            <a:prstDash val="solid"/>
          </a:ln>
          <a:effectLst/>
        </p:spPr>
        <p:txBody>
          <a:bodyPr rtlCol="0" anchor="t" anchorCtr="0"/>
          <a:lstStyle/>
          <a:p>
            <a:pPr defTabSz="914423" eaLnBrk="0" hangingPunct="0">
              <a:defRPr/>
            </a:pPr>
            <a:r>
              <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個人情報</a:t>
            </a:r>
            <a:r>
              <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23" eaLnBrk="0" hangingPunct="0">
              <a:spcBef>
                <a:spcPts val="600"/>
              </a:spcBef>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生存する個人に関する情報で、</a:t>
            </a:r>
            <a:endPar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23" eaLnBrk="0" hangingPunct="0">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特定の個人を識別することができるもの</a:t>
            </a:r>
            <a:endPar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23" eaLnBrk="0" hangingPunct="0">
              <a:spcBef>
                <a:spcPts val="600"/>
              </a:spcBef>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（例：１枚の名刺）</a:t>
            </a:r>
          </a:p>
          <a:p>
            <a:pPr defTabSz="914423" eaLnBrk="0" hangingPunct="0">
              <a:defRPr/>
            </a:pPr>
            <a:endPar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40">
            <a:extLst>
              <a:ext uri="{FF2B5EF4-FFF2-40B4-BE49-F238E27FC236}">
                <a16:creationId xmlns:a16="http://schemas.microsoft.com/office/drawing/2014/main" id="{B5856558-6331-7C5E-E5A0-81DADCD1EE3B}"/>
              </a:ext>
            </a:extLst>
          </p:cNvPr>
          <p:cNvSpPr/>
          <p:nvPr/>
        </p:nvSpPr>
        <p:spPr>
          <a:xfrm>
            <a:off x="2179948" y="3326247"/>
            <a:ext cx="8743538" cy="3357214"/>
          </a:xfrm>
          <a:prstGeom prst="roundRect">
            <a:avLst>
              <a:gd name="adj" fmla="val 5320"/>
            </a:avLst>
          </a:prstGeom>
          <a:solidFill>
            <a:srgbClr val="F79646">
              <a:lumMod val="40000"/>
              <a:lumOff val="60000"/>
            </a:srgbClr>
          </a:solidFill>
          <a:ln w="25400" cap="flat" cmpd="sng" algn="ctr">
            <a:noFill/>
            <a:prstDash val="solid"/>
          </a:ln>
          <a:effectLst>
            <a:outerShdw blurRad="40005" dist="20320" dir="5400000" algn="ctr" rotWithShape="0">
              <a:sysClr val="windowText" lastClr="000000">
                <a:alpha val="38000"/>
              </a:sysClr>
            </a:outerShdw>
          </a:effectLst>
        </p:spPr>
        <p:txBody>
          <a:bodyPr rtlCol="0" anchor="t" anchorCtr="0"/>
          <a:lstStyle/>
          <a:p>
            <a:pPr defTabSz="914423" eaLnBrk="0" hangingPunct="0">
              <a:defRPr/>
            </a:pPr>
            <a:r>
              <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保有個人情報</a:t>
            </a:r>
            <a:r>
              <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ts val="600"/>
              </a:spcBef>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役職員が職務上作成・取得し、役職員が</a:t>
            </a:r>
            <a:endPar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組織的に利用するものとして保有する、</a:t>
            </a:r>
            <a:endPar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kumimoji="0" lang="ja-JP" altLang="en-US"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行政文書又は法人文書に記録されるもの</a:t>
            </a:r>
            <a:endParaRPr kumimoji="0" lang="en-US" altLang="ja-JP" sz="14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600"/>
              </a:spcBef>
              <a:defRPr/>
            </a:pPr>
            <a:r>
              <a:rPr kumimoji="0" lang="ja-JP" altLang="en-US"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→体系的に構成（分類・整理等）され、</a:t>
            </a:r>
            <a:endParaRPr kumimoji="0" lang="en-US" altLang="ja-JP"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kumimoji="0" lang="ja-JP" altLang="en-US"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容易に検索できる個人情報のみならず、</a:t>
            </a:r>
            <a:endParaRPr kumimoji="0" lang="en-US" altLang="ja-JP"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kumimoji="0" lang="ja-JP" altLang="en-US"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いわゆる散在情報も含む</a:t>
            </a:r>
            <a:endParaRPr kumimoji="0" lang="en-US" altLang="ja-JP" sz="14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endParaRPr kumimoji="0" lang="ja-JP" altLang="en-US" sz="16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23" eaLnBrk="0" hangingPunct="0">
              <a:spcBef>
                <a:spcPts val="600"/>
              </a:spcBef>
              <a:defRPr/>
            </a:pPr>
            <a:endParaRPr kumimoji="0" lang="ja-JP" altLang="en-US" sz="1600" b="1"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23" eaLnBrk="0" hangingPunct="0">
              <a:defRPr/>
            </a:pPr>
            <a:endParaRPr kumimoji="0" lang="ja-JP" altLang="en-US" b="1" ker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42">
            <a:extLst>
              <a:ext uri="{FF2B5EF4-FFF2-40B4-BE49-F238E27FC236}">
                <a16:creationId xmlns:a16="http://schemas.microsoft.com/office/drawing/2014/main" id="{A0BA81B5-93B6-4123-0AB1-3D76A7BB588B}"/>
              </a:ext>
            </a:extLst>
          </p:cNvPr>
          <p:cNvSpPr/>
          <p:nvPr/>
        </p:nvSpPr>
        <p:spPr>
          <a:xfrm>
            <a:off x="6052719" y="1696845"/>
            <a:ext cx="4639635" cy="1558549"/>
          </a:xfrm>
          <a:prstGeom prst="roundRect">
            <a:avLst>
              <a:gd name="adj" fmla="val 10734"/>
            </a:avLst>
          </a:prstGeom>
          <a:solidFill>
            <a:sysClr val="window" lastClr="FFFFFF"/>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9519A085-B7A9-EDAB-F146-9D799DE32351}"/>
              </a:ext>
            </a:extLst>
          </p:cNvPr>
          <p:cNvGrpSpPr/>
          <p:nvPr/>
        </p:nvGrpSpPr>
        <p:grpSpPr>
          <a:xfrm>
            <a:off x="6052718" y="1560092"/>
            <a:ext cx="4639628" cy="231342"/>
            <a:chOff x="4909718" y="688899"/>
            <a:chExt cx="4206145" cy="289111"/>
          </a:xfrm>
        </p:grpSpPr>
        <p:sp>
          <p:nvSpPr>
            <p:cNvPr id="20" name="角丸四角形 44">
              <a:extLst>
                <a:ext uri="{FF2B5EF4-FFF2-40B4-BE49-F238E27FC236}">
                  <a16:creationId xmlns:a16="http://schemas.microsoft.com/office/drawing/2014/main" id="{03EE9C19-9D4E-89E2-4D2B-4345B9A9A67D}"/>
                </a:ext>
              </a:extLst>
            </p:cNvPr>
            <p:cNvSpPr/>
            <p:nvPr/>
          </p:nvSpPr>
          <p:spPr>
            <a:xfrm>
              <a:off x="4909718" y="688899"/>
              <a:ext cx="4206145" cy="274794"/>
            </a:xfrm>
            <a:prstGeom prst="roundRect">
              <a:avLst>
                <a:gd name="adj" fmla="val 39793"/>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34" name="角丸四角形 45">
              <a:extLst>
                <a:ext uri="{FF2B5EF4-FFF2-40B4-BE49-F238E27FC236}">
                  <a16:creationId xmlns:a16="http://schemas.microsoft.com/office/drawing/2014/main" id="{7389D129-C26D-CEA3-5DF0-386772369C56}"/>
                </a:ext>
              </a:extLst>
            </p:cNvPr>
            <p:cNvSpPr/>
            <p:nvPr/>
          </p:nvSpPr>
          <p:spPr>
            <a:xfrm>
              <a:off x="4909718" y="794513"/>
              <a:ext cx="4206145" cy="183497"/>
            </a:xfrm>
            <a:prstGeom prst="roundRect">
              <a:avLst>
                <a:gd name="adj" fmla="val 0"/>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sp>
        <p:nvSpPr>
          <p:cNvPr id="35" name="テキスト ボックス 34">
            <a:extLst>
              <a:ext uri="{FF2B5EF4-FFF2-40B4-BE49-F238E27FC236}">
                <a16:creationId xmlns:a16="http://schemas.microsoft.com/office/drawing/2014/main" id="{6D6EEF54-DB78-4585-2783-74C23485D3FA}"/>
              </a:ext>
            </a:extLst>
          </p:cNvPr>
          <p:cNvSpPr txBox="1"/>
          <p:nvPr/>
        </p:nvSpPr>
        <p:spPr>
          <a:xfrm>
            <a:off x="6098056" y="1546827"/>
            <a:ext cx="3816000" cy="276999"/>
          </a:xfrm>
          <a:prstGeom prst="rect">
            <a:avLst/>
          </a:prstGeom>
          <a:noFill/>
        </p:spPr>
        <p:txBody>
          <a:bodyPr wrap="square" rtlCol="0">
            <a:spAutoFit/>
          </a:bodyPr>
          <a:lstStyle/>
          <a:p>
            <a:pPr defTabSz="914423" fontAlgn="base">
              <a:spcBef>
                <a:spcPct val="0"/>
              </a:spcBef>
              <a:spcAft>
                <a:spcPct val="0"/>
              </a:spcAft>
              <a:defRPr/>
            </a:pPr>
            <a:r>
              <a:rPr lang="ja-JP" altLang="en-US" sz="1200" b="1">
                <a:solidFill>
                  <a:prstClr val="white"/>
                </a:solidFill>
                <a:latin typeface="Meiryo UI" panose="020B0604030504040204" pitchFamily="50" charset="-128"/>
                <a:ea typeface="Meiryo UI" panose="020B0604030504040204" pitchFamily="50" charset="-128"/>
              </a:rPr>
              <a:t>① 保有・取得に関するルール</a:t>
            </a:r>
          </a:p>
        </p:txBody>
      </p:sp>
      <p:sp>
        <p:nvSpPr>
          <p:cNvPr id="36" name="テキスト ボックス 35">
            <a:extLst>
              <a:ext uri="{FF2B5EF4-FFF2-40B4-BE49-F238E27FC236}">
                <a16:creationId xmlns:a16="http://schemas.microsoft.com/office/drawing/2014/main" id="{CBC64695-FEDC-4CC3-8E65-3AB5BF387452}"/>
              </a:ext>
            </a:extLst>
          </p:cNvPr>
          <p:cNvSpPr txBox="1"/>
          <p:nvPr/>
        </p:nvSpPr>
        <p:spPr>
          <a:xfrm>
            <a:off x="6223364" y="1785764"/>
            <a:ext cx="4468982" cy="1477328"/>
          </a:xfrm>
          <a:prstGeom prst="rect">
            <a:avLst/>
          </a:prstGeom>
          <a:noFill/>
        </p:spPr>
        <p:txBody>
          <a:bodyPr wrap="square" rtlCol="0">
            <a:spAutoFit/>
          </a:bodyPr>
          <a:lstStyle/>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法令の定めに従い適法に行う事務又は業務を遂行するため必要な場合に限り、保有する。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利用目的について、具体的かつ個別的に特定する。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利用目的の達成に必要な範囲を超えて保有できない。</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直接書面に記録された個人情報を取得するときは、本人に利用目的をあらかじめ明示する。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偽りその他不正の手段により個人情報を取得しない。</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違法又は不当な行為を助長し、又は誘発するおそれがある方法により利用しない。</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algn="just"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苦情等に適切・迅速に対応する。</a:t>
            </a:r>
          </a:p>
        </p:txBody>
      </p:sp>
      <p:sp>
        <p:nvSpPr>
          <p:cNvPr id="37" name="角丸四角形 49">
            <a:extLst>
              <a:ext uri="{FF2B5EF4-FFF2-40B4-BE49-F238E27FC236}">
                <a16:creationId xmlns:a16="http://schemas.microsoft.com/office/drawing/2014/main" id="{EC72E49E-0816-87BD-1690-E8C184DF042B}"/>
              </a:ext>
            </a:extLst>
          </p:cNvPr>
          <p:cNvSpPr/>
          <p:nvPr/>
        </p:nvSpPr>
        <p:spPr>
          <a:xfrm>
            <a:off x="6057200" y="3507278"/>
            <a:ext cx="4635153" cy="964413"/>
          </a:xfrm>
          <a:prstGeom prst="roundRect">
            <a:avLst>
              <a:gd name="adj" fmla="val 13302"/>
            </a:avLst>
          </a:prstGeom>
          <a:solidFill>
            <a:sysClr val="window" lastClr="FFFFFF"/>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nvGrpSpPr>
          <p:cNvPr id="38" name="グループ化 37">
            <a:extLst>
              <a:ext uri="{FF2B5EF4-FFF2-40B4-BE49-F238E27FC236}">
                <a16:creationId xmlns:a16="http://schemas.microsoft.com/office/drawing/2014/main" id="{DB68EBE9-CAF5-EBA8-844B-41F289C07817}"/>
              </a:ext>
            </a:extLst>
          </p:cNvPr>
          <p:cNvGrpSpPr/>
          <p:nvPr/>
        </p:nvGrpSpPr>
        <p:grpSpPr>
          <a:xfrm>
            <a:off x="6057200" y="3399990"/>
            <a:ext cx="4635146" cy="239525"/>
            <a:chOff x="4914200" y="2919212"/>
            <a:chExt cx="4198438" cy="289111"/>
          </a:xfrm>
        </p:grpSpPr>
        <p:sp>
          <p:nvSpPr>
            <p:cNvPr id="39" name="角丸四角形 51">
              <a:extLst>
                <a:ext uri="{FF2B5EF4-FFF2-40B4-BE49-F238E27FC236}">
                  <a16:creationId xmlns:a16="http://schemas.microsoft.com/office/drawing/2014/main" id="{5F4A758D-3E9F-D3EF-9695-77FCDDE2F745}"/>
                </a:ext>
              </a:extLst>
            </p:cNvPr>
            <p:cNvSpPr/>
            <p:nvPr/>
          </p:nvSpPr>
          <p:spPr>
            <a:xfrm>
              <a:off x="4914200" y="2919212"/>
              <a:ext cx="4198438" cy="274794"/>
            </a:xfrm>
            <a:prstGeom prst="roundRect">
              <a:avLst>
                <a:gd name="adj" fmla="val 39793"/>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40" name="角丸四角形 52">
              <a:extLst>
                <a:ext uri="{FF2B5EF4-FFF2-40B4-BE49-F238E27FC236}">
                  <a16:creationId xmlns:a16="http://schemas.microsoft.com/office/drawing/2014/main" id="{9AC7C590-047B-20AF-CE44-EA5326A719FF}"/>
                </a:ext>
              </a:extLst>
            </p:cNvPr>
            <p:cNvSpPr/>
            <p:nvPr/>
          </p:nvSpPr>
          <p:spPr>
            <a:xfrm>
              <a:off x="4914200" y="3024826"/>
              <a:ext cx="4198438" cy="183497"/>
            </a:xfrm>
            <a:prstGeom prst="roundRect">
              <a:avLst>
                <a:gd name="adj" fmla="val 0"/>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sp>
        <p:nvSpPr>
          <p:cNvPr id="41" name="テキスト ボックス 40">
            <a:extLst>
              <a:ext uri="{FF2B5EF4-FFF2-40B4-BE49-F238E27FC236}">
                <a16:creationId xmlns:a16="http://schemas.microsoft.com/office/drawing/2014/main" id="{DB598ACA-7198-F109-2F9E-344963069E25}"/>
              </a:ext>
            </a:extLst>
          </p:cNvPr>
          <p:cNvSpPr txBox="1"/>
          <p:nvPr/>
        </p:nvSpPr>
        <p:spPr>
          <a:xfrm>
            <a:off x="6098056" y="3383145"/>
            <a:ext cx="3816000" cy="276999"/>
          </a:xfrm>
          <a:prstGeom prst="rect">
            <a:avLst/>
          </a:prstGeom>
          <a:noFill/>
        </p:spPr>
        <p:txBody>
          <a:bodyPr wrap="square" rtlCol="0">
            <a:spAutoFit/>
          </a:bodyPr>
          <a:lstStyle/>
          <a:p>
            <a:pPr defTabSz="914423" fontAlgn="base">
              <a:spcBef>
                <a:spcPct val="0"/>
              </a:spcBef>
              <a:spcAft>
                <a:spcPct val="0"/>
              </a:spcAft>
              <a:defRPr/>
            </a:pPr>
            <a:r>
              <a:rPr lang="ja-JP" altLang="en-US" sz="1200" b="1">
                <a:solidFill>
                  <a:prstClr val="white"/>
                </a:solidFill>
                <a:latin typeface="Meiryo UI" panose="020B0604030504040204" pitchFamily="50" charset="-128"/>
                <a:ea typeface="Meiryo UI" panose="020B0604030504040204" pitchFamily="50" charset="-128"/>
              </a:rPr>
              <a:t>② 保管・管理に関するルール</a:t>
            </a:r>
          </a:p>
        </p:txBody>
      </p:sp>
      <p:sp>
        <p:nvSpPr>
          <p:cNvPr id="42" name="テキスト ボックス 41">
            <a:extLst>
              <a:ext uri="{FF2B5EF4-FFF2-40B4-BE49-F238E27FC236}">
                <a16:creationId xmlns:a16="http://schemas.microsoft.com/office/drawing/2014/main" id="{246957C5-0180-D5C8-8FA1-AECCAEF049D8}"/>
              </a:ext>
            </a:extLst>
          </p:cNvPr>
          <p:cNvSpPr txBox="1"/>
          <p:nvPr/>
        </p:nvSpPr>
        <p:spPr>
          <a:xfrm>
            <a:off x="6227540" y="3614614"/>
            <a:ext cx="4464807" cy="861774"/>
          </a:xfrm>
          <a:prstGeom prst="rect">
            <a:avLst/>
          </a:prstGeom>
          <a:noFill/>
        </p:spPr>
        <p:txBody>
          <a:bodyPr wrap="square" rtlCol="0">
            <a:spAutoFit/>
          </a:bodyPr>
          <a:lstStyle/>
          <a:p>
            <a:pPr marL="171455" indent="-171455"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過去又は現在の事実と合致するよう努める。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漏えい等が生じないよう、安全に管理する。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従業者・委託先にも安全管理を徹底する。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委員会規則で定める漏えい等が生じたときには、委員会に対して報告を行うとともに、本人への通知を行う。</a:t>
            </a:r>
          </a:p>
        </p:txBody>
      </p:sp>
      <p:sp>
        <p:nvSpPr>
          <p:cNvPr id="43" name="角丸四角形 56">
            <a:extLst>
              <a:ext uri="{FF2B5EF4-FFF2-40B4-BE49-F238E27FC236}">
                <a16:creationId xmlns:a16="http://schemas.microsoft.com/office/drawing/2014/main" id="{7F12F26F-15C3-CCB6-0A40-36BA61685F04}"/>
              </a:ext>
            </a:extLst>
          </p:cNvPr>
          <p:cNvSpPr/>
          <p:nvPr/>
        </p:nvSpPr>
        <p:spPr>
          <a:xfrm>
            <a:off x="6022206" y="4591931"/>
            <a:ext cx="4670146" cy="703635"/>
          </a:xfrm>
          <a:prstGeom prst="roundRect">
            <a:avLst>
              <a:gd name="adj" fmla="val 13302"/>
            </a:avLst>
          </a:prstGeom>
          <a:solidFill>
            <a:sysClr val="window" lastClr="FFFFFF"/>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nvGrpSpPr>
          <p:cNvPr id="44" name="グループ化 43">
            <a:extLst>
              <a:ext uri="{FF2B5EF4-FFF2-40B4-BE49-F238E27FC236}">
                <a16:creationId xmlns:a16="http://schemas.microsoft.com/office/drawing/2014/main" id="{A6A1D235-BE65-D9F0-9A65-9EADCDFFA2D7}"/>
              </a:ext>
            </a:extLst>
          </p:cNvPr>
          <p:cNvGrpSpPr/>
          <p:nvPr/>
        </p:nvGrpSpPr>
        <p:grpSpPr>
          <a:xfrm>
            <a:off x="6022206" y="4535876"/>
            <a:ext cx="4670141" cy="236583"/>
            <a:chOff x="4879206" y="4215356"/>
            <a:chExt cx="4198438" cy="289111"/>
          </a:xfrm>
        </p:grpSpPr>
        <p:sp>
          <p:nvSpPr>
            <p:cNvPr id="45" name="角丸四角形 58">
              <a:extLst>
                <a:ext uri="{FF2B5EF4-FFF2-40B4-BE49-F238E27FC236}">
                  <a16:creationId xmlns:a16="http://schemas.microsoft.com/office/drawing/2014/main" id="{B8306B1F-086A-5111-119C-F1E8682A6ED0}"/>
                </a:ext>
              </a:extLst>
            </p:cNvPr>
            <p:cNvSpPr/>
            <p:nvPr/>
          </p:nvSpPr>
          <p:spPr>
            <a:xfrm>
              <a:off x="4879206" y="4215356"/>
              <a:ext cx="4198438" cy="274794"/>
            </a:xfrm>
            <a:prstGeom prst="roundRect">
              <a:avLst>
                <a:gd name="adj" fmla="val 39793"/>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46" name="角丸四角形 59">
              <a:extLst>
                <a:ext uri="{FF2B5EF4-FFF2-40B4-BE49-F238E27FC236}">
                  <a16:creationId xmlns:a16="http://schemas.microsoft.com/office/drawing/2014/main" id="{EC5D6CDD-0629-2306-BDFE-E1821E029168}"/>
                </a:ext>
              </a:extLst>
            </p:cNvPr>
            <p:cNvSpPr/>
            <p:nvPr/>
          </p:nvSpPr>
          <p:spPr>
            <a:xfrm>
              <a:off x="4879206" y="4320970"/>
              <a:ext cx="4198438" cy="183497"/>
            </a:xfrm>
            <a:prstGeom prst="roundRect">
              <a:avLst>
                <a:gd name="adj" fmla="val 0"/>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sp>
        <p:nvSpPr>
          <p:cNvPr id="47" name="テキスト ボックス 46">
            <a:extLst>
              <a:ext uri="{FF2B5EF4-FFF2-40B4-BE49-F238E27FC236}">
                <a16:creationId xmlns:a16="http://schemas.microsoft.com/office/drawing/2014/main" id="{7915DCA7-9BA8-C8CD-F9C8-346C2AF640BB}"/>
              </a:ext>
            </a:extLst>
          </p:cNvPr>
          <p:cNvSpPr txBox="1"/>
          <p:nvPr/>
        </p:nvSpPr>
        <p:spPr>
          <a:xfrm>
            <a:off x="6063061" y="4519031"/>
            <a:ext cx="3816000" cy="276999"/>
          </a:xfrm>
          <a:prstGeom prst="rect">
            <a:avLst/>
          </a:prstGeom>
          <a:noFill/>
        </p:spPr>
        <p:txBody>
          <a:bodyPr wrap="square" rtlCol="0">
            <a:spAutoFit/>
          </a:bodyPr>
          <a:lstStyle/>
          <a:p>
            <a:pPr defTabSz="914423" fontAlgn="base">
              <a:spcBef>
                <a:spcPct val="0"/>
              </a:spcBef>
              <a:spcAft>
                <a:spcPct val="0"/>
              </a:spcAft>
              <a:defRPr/>
            </a:pPr>
            <a:r>
              <a:rPr lang="ja-JP" altLang="en-US" sz="1200" b="1">
                <a:solidFill>
                  <a:prstClr val="white"/>
                </a:solidFill>
                <a:latin typeface="Meiryo UI" panose="020B0604030504040204" pitchFamily="50" charset="-128"/>
                <a:ea typeface="Meiryo UI" panose="020B0604030504040204" pitchFamily="50" charset="-128"/>
              </a:rPr>
              <a:t>③ 利用・提供に関するルール</a:t>
            </a:r>
          </a:p>
        </p:txBody>
      </p:sp>
      <p:sp>
        <p:nvSpPr>
          <p:cNvPr id="48" name="テキスト ボックス 47">
            <a:extLst>
              <a:ext uri="{FF2B5EF4-FFF2-40B4-BE49-F238E27FC236}">
                <a16:creationId xmlns:a16="http://schemas.microsoft.com/office/drawing/2014/main" id="{066EC76D-482A-511D-1AAF-6B367BDD3142}"/>
              </a:ext>
            </a:extLst>
          </p:cNvPr>
          <p:cNvSpPr txBox="1"/>
          <p:nvPr/>
        </p:nvSpPr>
        <p:spPr>
          <a:xfrm>
            <a:off x="6223365" y="4742948"/>
            <a:ext cx="4468981" cy="553998"/>
          </a:xfrm>
          <a:prstGeom prst="rect">
            <a:avLst/>
          </a:prstGeom>
          <a:noFill/>
        </p:spPr>
        <p:txBody>
          <a:bodyPr wrap="square" rtlCol="0">
            <a:spAutoFit/>
          </a:bodyPr>
          <a:lstStyle/>
          <a:p>
            <a:pPr marL="171455" indent="-171455" fontAlgn="base">
              <a:spcBef>
                <a:spcPct val="0"/>
              </a:spcBef>
              <a:spcAft>
                <a:spcPct val="0"/>
              </a:spcAft>
              <a:buFont typeface="Arial" panose="020B0604020202020204" pitchFamily="34" charset="0"/>
              <a:buChar char="•"/>
            </a:pPr>
            <a:r>
              <a:rPr lang="ja-JP" altLang="en-US" sz="1000">
                <a:solidFill>
                  <a:prstClr val="black"/>
                </a:solidFill>
                <a:latin typeface="Meiryo UI" panose="020B0604030504040204" pitchFamily="50" charset="-128"/>
                <a:ea typeface="Meiryo UI" panose="020B0604030504040204" pitchFamily="50" charset="-128"/>
              </a:rPr>
              <a:t>利用目的以外のために自ら利用又は提供してはならない。</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外国にある第三者に提供する場合は、当該提供について、参考情報を提供した上で、あらかじめ本人から同意を得る。</a:t>
            </a:r>
            <a:endParaRPr lang="en-US" altLang="ja-JP" sz="1000">
              <a:solidFill>
                <a:prstClr val="black"/>
              </a:solidFill>
              <a:latin typeface="Meiryo UI" panose="020B0604030504040204" pitchFamily="50" charset="-128"/>
              <a:ea typeface="Meiryo UI" panose="020B0604030504040204" pitchFamily="50" charset="-128"/>
            </a:endParaRPr>
          </a:p>
        </p:txBody>
      </p:sp>
      <p:sp>
        <p:nvSpPr>
          <p:cNvPr id="49" name="角丸四角形 63">
            <a:extLst>
              <a:ext uri="{FF2B5EF4-FFF2-40B4-BE49-F238E27FC236}">
                <a16:creationId xmlns:a16="http://schemas.microsoft.com/office/drawing/2014/main" id="{08052D1D-2E71-B64D-5569-7D141E6733E2}"/>
              </a:ext>
            </a:extLst>
          </p:cNvPr>
          <p:cNvSpPr/>
          <p:nvPr/>
        </p:nvSpPr>
        <p:spPr>
          <a:xfrm>
            <a:off x="6022206" y="5555611"/>
            <a:ext cx="4670145" cy="290467"/>
          </a:xfrm>
          <a:prstGeom prst="roundRect">
            <a:avLst>
              <a:gd name="adj" fmla="val 13302"/>
            </a:avLst>
          </a:prstGeom>
          <a:solidFill>
            <a:sysClr val="window" lastClr="FFFFFF"/>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nvGrpSpPr>
          <p:cNvPr id="50" name="グループ化 49">
            <a:extLst>
              <a:ext uri="{FF2B5EF4-FFF2-40B4-BE49-F238E27FC236}">
                <a16:creationId xmlns:a16="http://schemas.microsoft.com/office/drawing/2014/main" id="{3C052D9D-1E72-7A43-F9C1-4CE6B6910861}"/>
              </a:ext>
            </a:extLst>
          </p:cNvPr>
          <p:cNvGrpSpPr/>
          <p:nvPr/>
        </p:nvGrpSpPr>
        <p:grpSpPr>
          <a:xfrm>
            <a:off x="6022206" y="5358720"/>
            <a:ext cx="4670142" cy="239730"/>
            <a:chOff x="4879206" y="5160752"/>
            <a:chExt cx="4198438" cy="289111"/>
          </a:xfrm>
        </p:grpSpPr>
        <p:sp>
          <p:nvSpPr>
            <p:cNvPr id="51" name="角丸四角形 65">
              <a:extLst>
                <a:ext uri="{FF2B5EF4-FFF2-40B4-BE49-F238E27FC236}">
                  <a16:creationId xmlns:a16="http://schemas.microsoft.com/office/drawing/2014/main" id="{70DF1BAA-8DF2-5F36-8592-2B92353B2364}"/>
                </a:ext>
              </a:extLst>
            </p:cNvPr>
            <p:cNvSpPr/>
            <p:nvPr/>
          </p:nvSpPr>
          <p:spPr>
            <a:xfrm>
              <a:off x="4879206" y="5160752"/>
              <a:ext cx="4198438" cy="274794"/>
            </a:xfrm>
            <a:prstGeom prst="roundRect">
              <a:avLst>
                <a:gd name="adj" fmla="val 39793"/>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52" name="角丸四角形 66">
              <a:extLst>
                <a:ext uri="{FF2B5EF4-FFF2-40B4-BE49-F238E27FC236}">
                  <a16:creationId xmlns:a16="http://schemas.microsoft.com/office/drawing/2014/main" id="{9FF0F2EA-1E68-399C-DC6C-E9921EDE30D2}"/>
                </a:ext>
              </a:extLst>
            </p:cNvPr>
            <p:cNvSpPr/>
            <p:nvPr/>
          </p:nvSpPr>
          <p:spPr>
            <a:xfrm>
              <a:off x="4879206" y="5266366"/>
              <a:ext cx="4198438" cy="183497"/>
            </a:xfrm>
            <a:prstGeom prst="roundRect">
              <a:avLst>
                <a:gd name="adj" fmla="val 0"/>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sp>
        <p:nvSpPr>
          <p:cNvPr id="53" name="テキスト ボックス 52">
            <a:extLst>
              <a:ext uri="{FF2B5EF4-FFF2-40B4-BE49-F238E27FC236}">
                <a16:creationId xmlns:a16="http://schemas.microsoft.com/office/drawing/2014/main" id="{2E8C2675-C0C4-8546-CDE4-59D5F16745FE}"/>
              </a:ext>
            </a:extLst>
          </p:cNvPr>
          <p:cNvSpPr txBox="1"/>
          <p:nvPr/>
        </p:nvSpPr>
        <p:spPr>
          <a:xfrm>
            <a:off x="6063061" y="5332448"/>
            <a:ext cx="3816000" cy="276999"/>
          </a:xfrm>
          <a:prstGeom prst="rect">
            <a:avLst/>
          </a:prstGeom>
          <a:noFill/>
        </p:spPr>
        <p:txBody>
          <a:bodyPr wrap="square" rtlCol="0">
            <a:spAutoFit/>
          </a:bodyPr>
          <a:lstStyle/>
          <a:p>
            <a:pPr defTabSz="914423" fontAlgn="base">
              <a:spcBef>
                <a:spcPct val="0"/>
              </a:spcBef>
              <a:spcAft>
                <a:spcPct val="0"/>
              </a:spcAft>
              <a:defRPr/>
            </a:pPr>
            <a:r>
              <a:rPr lang="ja-JP" altLang="en-US" sz="1200" b="1">
                <a:solidFill>
                  <a:prstClr val="white"/>
                </a:solidFill>
                <a:latin typeface="Meiryo UI" panose="020B0604030504040204" pitchFamily="50" charset="-128"/>
                <a:ea typeface="Meiryo UI" panose="020B0604030504040204" pitchFamily="50" charset="-128"/>
              </a:rPr>
              <a:t>④ 開示請求等への対応に関するルール</a:t>
            </a:r>
          </a:p>
        </p:txBody>
      </p:sp>
      <p:sp>
        <p:nvSpPr>
          <p:cNvPr id="54" name="テキスト ボックス 53">
            <a:extLst>
              <a:ext uri="{FF2B5EF4-FFF2-40B4-BE49-F238E27FC236}">
                <a16:creationId xmlns:a16="http://schemas.microsoft.com/office/drawing/2014/main" id="{558D8F08-8880-9CEF-D3DC-88C405F7FB14}"/>
              </a:ext>
            </a:extLst>
          </p:cNvPr>
          <p:cNvSpPr txBox="1"/>
          <p:nvPr/>
        </p:nvSpPr>
        <p:spPr>
          <a:xfrm>
            <a:off x="6223365" y="5569333"/>
            <a:ext cx="4468987" cy="246221"/>
          </a:xfrm>
          <a:prstGeom prst="rect">
            <a:avLst/>
          </a:prstGeom>
          <a:noFill/>
        </p:spPr>
        <p:txBody>
          <a:bodyPr wrap="square" rtlCol="0">
            <a:spAutoFit/>
          </a:bodyPr>
          <a:lstStyle/>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本人から開示等の請求があった場合はこれに対応する。</a:t>
            </a:r>
            <a:endParaRPr lang="en-US" altLang="ja-JP" sz="1000">
              <a:solidFill>
                <a:prstClr val="black"/>
              </a:solidFill>
              <a:latin typeface="Meiryo UI" panose="020B0604030504040204" pitchFamily="50" charset="-128"/>
              <a:ea typeface="Meiryo UI" panose="020B0604030504040204" pitchFamily="50" charset="-128"/>
            </a:endParaRPr>
          </a:p>
        </p:txBody>
      </p:sp>
      <p:sp>
        <p:nvSpPr>
          <p:cNvPr id="55" name="角丸四角形 76">
            <a:extLst>
              <a:ext uri="{FF2B5EF4-FFF2-40B4-BE49-F238E27FC236}">
                <a16:creationId xmlns:a16="http://schemas.microsoft.com/office/drawing/2014/main" id="{6A096F5E-658E-5224-A85B-B9FE501B6170}"/>
              </a:ext>
            </a:extLst>
          </p:cNvPr>
          <p:cNvSpPr/>
          <p:nvPr/>
        </p:nvSpPr>
        <p:spPr>
          <a:xfrm>
            <a:off x="2528740" y="5910652"/>
            <a:ext cx="8394746" cy="762244"/>
          </a:xfrm>
          <a:prstGeom prst="roundRect">
            <a:avLst>
              <a:gd name="adj" fmla="val 22113"/>
            </a:avLst>
          </a:prstGeom>
          <a:solidFill>
            <a:srgbClr val="F79646"/>
          </a:solidFill>
          <a:ln w="25400" cap="flat" cmpd="sng" algn="ctr">
            <a:noFill/>
            <a:prstDash val="solid"/>
          </a:ln>
          <a:effectLst>
            <a:outerShdw blurRad="40005" dist="20320" dir="5400000" algn="ctr" rotWithShape="0">
              <a:sysClr val="windowText" lastClr="000000">
                <a:alpha val="38000"/>
              </a:sysClr>
            </a:outerShdw>
          </a:effectLst>
        </p:spPr>
        <p:txBody>
          <a:bodyPr rtlCol="0" anchor="t" anchorCtr="0"/>
          <a:lstStyle/>
          <a:p>
            <a:pPr defTabSz="914423" eaLnBrk="0" hangingPunct="0">
              <a:defRPr/>
            </a:pPr>
            <a:r>
              <a:rPr kumimoji="0" lang="en-US" altLang="ja-JP"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個人情報ファイル</a:t>
            </a:r>
            <a:r>
              <a:rPr kumimoji="0" lang="en-US" altLang="ja-JP"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defRPr/>
            </a:pPr>
            <a:r>
              <a:rPr kumimoji="0" lang="ja-JP" altLang="en-US"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容易に検索できるよう体系的に構成</a:t>
            </a:r>
            <a:endParaRPr kumimoji="0" lang="en-US" altLang="ja-JP"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kumimoji="0" lang="ja-JP" altLang="en-US" sz="1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したもの</a:t>
            </a:r>
            <a:r>
              <a:rPr kumimoji="0" lang="ja-JP" altLang="en-US" sz="1400"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（電算機又はマニュアル処理）</a:t>
            </a:r>
          </a:p>
          <a:p>
            <a:pPr eaLnBrk="0" hangingPunct="0">
              <a:defRPr/>
            </a:pPr>
            <a:endParaRPr kumimoji="0" lang="ja-JP" altLang="en-US" sz="1600" b="1" kern="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70">
            <a:extLst>
              <a:ext uri="{FF2B5EF4-FFF2-40B4-BE49-F238E27FC236}">
                <a16:creationId xmlns:a16="http://schemas.microsoft.com/office/drawing/2014/main" id="{E3B2BAA8-C73E-1FCD-EEE6-59E29389FF7D}"/>
              </a:ext>
            </a:extLst>
          </p:cNvPr>
          <p:cNvSpPr/>
          <p:nvPr/>
        </p:nvSpPr>
        <p:spPr>
          <a:xfrm>
            <a:off x="6022206" y="6088643"/>
            <a:ext cx="4670144" cy="537944"/>
          </a:xfrm>
          <a:prstGeom prst="roundRect">
            <a:avLst>
              <a:gd name="adj" fmla="val 13302"/>
            </a:avLst>
          </a:prstGeom>
          <a:solidFill>
            <a:sysClr val="window" lastClr="FFFFFF"/>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nvGrpSpPr>
          <p:cNvPr id="57" name="グループ化 56">
            <a:extLst>
              <a:ext uri="{FF2B5EF4-FFF2-40B4-BE49-F238E27FC236}">
                <a16:creationId xmlns:a16="http://schemas.microsoft.com/office/drawing/2014/main" id="{5866375C-F04C-DD61-5E7C-60BCFCC430CD}"/>
              </a:ext>
            </a:extLst>
          </p:cNvPr>
          <p:cNvGrpSpPr/>
          <p:nvPr/>
        </p:nvGrpSpPr>
        <p:grpSpPr>
          <a:xfrm>
            <a:off x="6022206" y="6022373"/>
            <a:ext cx="4670143" cy="234844"/>
            <a:chOff x="4879206" y="5871540"/>
            <a:chExt cx="4198438" cy="289111"/>
          </a:xfrm>
        </p:grpSpPr>
        <p:sp>
          <p:nvSpPr>
            <p:cNvPr id="58" name="角丸四角形 72">
              <a:extLst>
                <a:ext uri="{FF2B5EF4-FFF2-40B4-BE49-F238E27FC236}">
                  <a16:creationId xmlns:a16="http://schemas.microsoft.com/office/drawing/2014/main" id="{12AFE102-4600-7E0D-3126-B5B17D756520}"/>
                </a:ext>
              </a:extLst>
            </p:cNvPr>
            <p:cNvSpPr/>
            <p:nvPr/>
          </p:nvSpPr>
          <p:spPr>
            <a:xfrm>
              <a:off x="4879206" y="5871540"/>
              <a:ext cx="4198438" cy="274794"/>
            </a:xfrm>
            <a:prstGeom prst="roundRect">
              <a:avLst>
                <a:gd name="adj" fmla="val 39793"/>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sp>
          <p:nvSpPr>
            <p:cNvPr id="59" name="角丸四角形 73">
              <a:extLst>
                <a:ext uri="{FF2B5EF4-FFF2-40B4-BE49-F238E27FC236}">
                  <a16:creationId xmlns:a16="http://schemas.microsoft.com/office/drawing/2014/main" id="{950B127E-4EFD-8B01-41AF-EB56C5178285}"/>
                </a:ext>
              </a:extLst>
            </p:cNvPr>
            <p:cNvSpPr/>
            <p:nvPr/>
          </p:nvSpPr>
          <p:spPr>
            <a:xfrm>
              <a:off x="4879206" y="5977154"/>
              <a:ext cx="4198438" cy="183497"/>
            </a:xfrm>
            <a:prstGeom prst="roundRect">
              <a:avLst>
                <a:gd name="adj" fmla="val 0"/>
              </a:avLst>
            </a:prstGeom>
            <a:solidFill>
              <a:srgbClr val="F79646">
                <a:lumMod val="50000"/>
              </a:srgbClr>
            </a:solidFill>
            <a:ln w="9525" cap="flat" cmpd="sng" algn="ctr">
              <a:noFill/>
              <a:prstDash val="solid"/>
            </a:ln>
            <a:effectLst/>
          </p:spPr>
          <p:txBody>
            <a:bodyPr rtlCol="0" anchor="ctr"/>
            <a:lstStyle/>
            <a:p>
              <a:pPr algn="ctr" defTabSz="914423">
                <a:defRPr/>
              </a:pPr>
              <a:endParaRPr kumimoji="0" lang="ja-JP" altLang="en-US" sz="2031" b="1" kern="0">
                <a:solidFill>
                  <a:prstClr val="white"/>
                </a:solidFill>
                <a:latin typeface="Calibri" panose="020F0502020204030204"/>
                <a:ea typeface="ＭＳ Ｐゴシック" panose="020B0600070205080204" pitchFamily="50" charset="-128"/>
              </a:endParaRPr>
            </a:p>
          </p:txBody>
        </p:sp>
      </p:grpSp>
      <p:sp>
        <p:nvSpPr>
          <p:cNvPr id="60" name="テキスト ボックス 59">
            <a:extLst>
              <a:ext uri="{FF2B5EF4-FFF2-40B4-BE49-F238E27FC236}">
                <a16:creationId xmlns:a16="http://schemas.microsoft.com/office/drawing/2014/main" id="{8B8E8D8B-710C-8B6C-8B97-10B69785D86F}"/>
              </a:ext>
            </a:extLst>
          </p:cNvPr>
          <p:cNvSpPr txBox="1"/>
          <p:nvPr/>
        </p:nvSpPr>
        <p:spPr>
          <a:xfrm>
            <a:off x="6063061" y="6005528"/>
            <a:ext cx="3816000" cy="276999"/>
          </a:xfrm>
          <a:prstGeom prst="rect">
            <a:avLst/>
          </a:prstGeom>
          <a:noFill/>
        </p:spPr>
        <p:txBody>
          <a:bodyPr wrap="square" rtlCol="0">
            <a:spAutoFit/>
          </a:bodyPr>
          <a:lstStyle/>
          <a:p>
            <a:pPr defTabSz="914423" fontAlgn="base">
              <a:spcBef>
                <a:spcPct val="0"/>
              </a:spcBef>
              <a:spcAft>
                <a:spcPct val="0"/>
              </a:spcAft>
              <a:defRPr/>
            </a:pPr>
            <a:r>
              <a:rPr lang="ja-JP" altLang="en-US" sz="1200" b="1">
                <a:solidFill>
                  <a:prstClr val="white"/>
                </a:solidFill>
                <a:latin typeface="Meiryo UI" panose="020B0604030504040204" pitchFamily="50" charset="-128"/>
                <a:ea typeface="Meiryo UI" panose="020B0604030504040204" pitchFamily="50" charset="-128"/>
              </a:rPr>
              <a:t>⑤ 通知・公表等に関するルール</a:t>
            </a:r>
          </a:p>
        </p:txBody>
      </p:sp>
      <p:sp>
        <p:nvSpPr>
          <p:cNvPr id="61" name="テキスト ボックス 60">
            <a:extLst>
              <a:ext uri="{FF2B5EF4-FFF2-40B4-BE49-F238E27FC236}">
                <a16:creationId xmlns:a16="http://schemas.microsoft.com/office/drawing/2014/main" id="{D60757D7-D28C-F896-EE96-A3423EE17E57}"/>
              </a:ext>
            </a:extLst>
          </p:cNvPr>
          <p:cNvSpPr txBox="1"/>
          <p:nvPr/>
        </p:nvSpPr>
        <p:spPr>
          <a:xfrm>
            <a:off x="6223365" y="6246560"/>
            <a:ext cx="3912866" cy="400110"/>
          </a:xfrm>
          <a:prstGeom prst="rect">
            <a:avLst/>
          </a:prstGeom>
          <a:noFill/>
        </p:spPr>
        <p:txBody>
          <a:bodyPr wrap="square" rtlCol="0">
            <a:spAutoFit/>
          </a:bodyPr>
          <a:lstStyle/>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個人情報ファイルを保有する場合に委員会へ通知する。</a:t>
            </a:r>
            <a:endParaRPr lang="en-US" altLang="ja-JP" sz="1000">
              <a:solidFill>
                <a:prstClr val="black"/>
              </a:solidFill>
              <a:latin typeface="Meiryo UI" panose="020B0604030504040204" pitchFamily="50" charset="-128"/>
              <a:ea typeface="Meiryo UI" panose="020B0604030504040204" pitchFamily="50" charset="-128"/>
            </a:endParaRPr>
          </a:p>
          <a:p>
            <a:pPr marL="171455" indent="-171455" defTabSz="914423" fontAlgn="base">
              <a:spcBef>
                <a:spcPct val="0"/>
              </a:spcBef>
              <a:spcAft>
                <a:spcPct val="0"/>
              </a:spcAft>
              <a:buFont typeface="Arial" panose="020B0604020202020204" pitchFamily="34" charset="0"/>
              <a:buChar char="•"/>
              <a:defRPr/>
            </a:pPr>
            <a:r>
              <a:rPr lang="ja-JP" altLang="en-US" sz="1000">
                <a:solidFill>
                  <a:prstClr val="black"/>
                </a:solidFill>
                <a:latin typeface="Meiryo UI" panose="020B0604030504040204" pitchFamily="50" charset="-128"/>
                <a:ea typeface="Meiryo UI" panose="020B0604030504040204" pitchFamily="50" charset="-128"/>
              </a:rPr>
              <a:t>個人情報ファイル簿を作成・公表する。</a:t>
            </a:r>
            <a:endParaRPr lang="en-US" altLang="ja-JP" sz="10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0917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地方公共団体におけるその他の留意点</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26</a:t>
            </a:fld>
            <a:endParaRPr lang="ja-JP" altLang="en-US">
              <a:solidFill>
                <a:prstClr val="black">
                  <a:tint val="75000"/>
                </a:prstClr>
              </a:solidFill>
              <a:latin typeface="Calibri" panose="020F0502020204030204"/>
            </a:endParaRPr>
          </a:p>
        </p:txBody>
      </p:sp>
      <p:sp>
        <p:nvSpPr>
          <p:cNvPr id="10" name="正方形/長方形 9"/>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1" name="直線コネクタ 10"/>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0472B0C4-B615-86C0-43DF-874140B97DCA}"/>
              </a:ext>
            </a:extLst>
          </p:cNvPr>
          <p:cNvGrpSpPr/>
          <p:nvPr/>
        </p:nvGrpSpPr>
        <p:grpSpPr>
          <a:xfrm>
            <a:off x="2042711" y="1358537"/>
            <a:ext cx="8896776" cy="2698774"/>
            <a:chOff x="2042711" y="1346662"/>
            <a:chExt cx="8896776" cy="2698774"/>
          </a:xfrm>
        </p:grpSpPr>
        <p:sp>
          <p:nvSpPr>
            <p:cNvPr id="5" name="角丸四角形 11">
              <a:extLst>
                <a:ext uri="{FF2B5EF4-FFF2-40B4-BE49-F238E27FC236}">
                  <a16:creationId xmlns:a16="http://schemas.microsoft.com/office/drawing/2014/main" id="{79C6D845-05D7-578C-9166-73E40F150339}"/>
                </a:ext>
              </a:extLst>
            </p:cNvPr>
            <p:cNvSpPr/>
            <p:nvPr/>
          </p:nvSpPr>
          <p:spPr>
            <a:xfrm>
              <a:off x="2051178" y="1621390"/>
              <a:ext cx="8888309" cy="2424046"/>
            </a:xfrm>
            <a:prstGeom prst="roundRect">
              <a:avLst>
                <a:gd name="adj" fmla="val 0"/>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b"/>
            <a:lstStyle/>
            <a:p>
              <a:pPr marL="168524" indent="-168524" algn="just" defTabSz="844083" fontAlgn="base">
                <a:spcBef>
                  <a:spcPts val="554"/>
                </a:spcBef>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地方公共団体の機関は、</a:t>
              </a:r>
              <a:r>
                <a:rPr lang="ja-JP" altLang="en-US" sz="1200" b="1" u="sng">
                  <a:solidFill>
                    <a:prstClr val="black"/>
                  </a:solidFill>
                  <a:latin typeface="Meiryo UI" panose="020B0604030504040204" pitchFamily="50" charset="-128"/>
                  <a:ea typeface="Meiryo UI" panose="020B0604030504040204" pitchFamily="50" charset="-128"/>
                </a:rPr>
                <a:t>条例で定めるところにより</a:t>
              </a:r>
              <a:r>
                <a:rPr lang="ja-JP" altLang="en-US" sz="1200">
                  <a:solidFill>
                    <a:prstClr val="black"/>
                  </a:solidFill>
                  <a:latin typeface="Meiryo UI" panose="020B0604030504040204" pitchFamily="50" charset="-128"/>
                  <a:ea typeface="Meiryo UI" panose="020B0604030504040204" pitchFamily="50" charset="-128"/>
                </a:rPr>
                <a:t>、第三章第三節の施策を講ずる場合その他の場合において、</a:t>
              </a:r>
              <a:r>
                <a:rPr lang="ja-JP" altLang="en-US" sz="1200" b="1" u="sng">
                  <a:solidFill>
                    <a:prstClr val="black"/>
                  </a:solidFill>
                  <a:latin typeface="Meiryo UI" panose="020B0604030504040204" pitchFamily="50" charset="-128"/>
                  <a:ea typeface="Meiryo UI" panose="020B0604030504040204" pitchFamily="50" charset="-128"/>
                </a:rPr>
                <a:t>個人情報の適正な取扱いを確保するため専門的な知見に基づく意見を聴くことが特に必要であると認めるとき</a:t>
              </a:r>
              <a:r>
                <a:rPr lang="ja-JP" altLang="en-US" sz="1200">
                  <a:solidFill>
                    <a:prstClr val="black"/>
                  </a:solidFill>
                  <a:latin typeface="Meiryo UI" panose="020B0604030504040204" pitchFamily="50" charset="-128"/>
                  <a:ea typeface="Meiryo UI" panose="020B0604030504040204" pitchFamily="50" charset="-128"/>
                </a:rPr>
                <a:t>は、審議会その他の合議制の機関に諮問することができる。（法第</a:t>
              </a:r>
              <a:r>
                <a:rPr lang="en-US" altLang="ja-JP" sz="1200">
                  <a:solidFill>
                    <a:prstClr val="black"/>
                  </a:solidFill>
                  <a:latin typeface="Meiryo UI" panose="020B0604030504040204" pitchFamily="50" charset="-128"/>
                  <a:ea typeface="Meiryo UI" panose="020B0604030504040204" pitchFamily="50" charset="-128"/>
                </a:rPr>
                <a:t>129</a:t>
              </a:r>
              <a:r>
                <a:rPr lang="ja-JP" altLang="en-US" sz="1200">
                  <a:solidFill>
                    <a:prstClr val="black"/>
                  </a:solidFill>
                  <a:latin typeface="Meiryo UI" panose="020B0604030504040204" pitchFamily="50" charset="-128"/>
                  <a:ea typeface="Meiryo UI" panose="020B0604030504040204" pitchFamily="50" charset="-128"/>
                </a:rPr>
                <a:t>条）</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法第</a:t>
              </a:r>
              <a:r>
                <a:rPr lang="en-US" altLang="ja-JP" sz="1200">
                  <a:solidFill>
                    <a:prstClr val="black"/>
                  </a:solidFill>
                  <a:latin typeface="Meiryo UI" panose="020B0604030504040204" pitchFamily="50" charset="-128"/>
                  <a:ea typeface="Meiryo UI" panose="020B0604030504040204" pitchFamily="50" charset="-128"/>
                </a:rPr>
                <a:t>129</a:t>
              </a:r>
              <a:r>
                <a:rPr lang="ja-JP" altLang="en-US" sz="1200">
                  <a:solidFill>
                    <a:prstClr val="black"/>
                  </a:solidFill>
                  <a:latin typeface="Meiryo UI" panose="020B0604030504040204" pitchFamily="50" charset="-128"/>
                  <a:ea typeface="Meiryo UI" panose="020B0604030504040204" pitchFamily="50" charset="-128"/>
                </a:rPr>
                <a:t>条の規定に関連し、地方公共団体の機関に置く審議会等への諮問について、個人情報の取得、利用、提供、オンライン結合等について、</a:t>
              </a:r>
              <a:r>
                <a:rPr lang="ja-JP" altLang="en-US" sz="1200" b="1" u="sng">
                  <a:solidFill>
                    <a:prstClr val="black"/>
                  </a:solidFill>
                  <a:latin typeface="Meiryo UI" panose="020B0604030504040204" pitchFamily="50" charset="-128"/>
                  <a:ea typeface="Meiryo UI" panose="020B0604030504040204" pitchFamily="50" charset="-128"/>
                </a:rPr>
                <a:t>類型的に審議会等への諮問を要件とする条例を定めてはならない</a:t>
              </a:r>
              <a:r>
                <a:rPr lang="ja-JP" altLang="en-US" sz="1200">
                  <a:solidFill>
                    <a:prstClr val="black"/>
                  </a:solidFill>
                  <a:latin typeface="Meiryo UI" panose="020B0604030504040204" pitchFamily="50" charset="-128"/>
                  <a:ea typeface="Meiryo UI" panose="020B0604030504040204" pitchFamily="50" charset="-128"/>
                </a:rPr>
                <a:t>。</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令和</a:t>
              </a:r>
              <a:r>
                <a:rPr lang="en-US" altLang="ja-JP" sz="1200">
                  <a:solidFill>
                    <a:prstClr val="black"/>
                  </a:solidFill>
                  <a:latin typeface="Meiryo UI" panose="020B0604030504040204" pitchFamily="50" charset="-128"/>
                  <a:ea typeface="Meiryo UI" panose="020B0604030504040204" pitchFamily="50" charset="-128"/>
                </a:rPr>
                <a:t>3</a:t>
              </a:r>
              <a:r>
                <a:rPr lang="ja-JP" altLang="en-US" sz="1200">
                  <a:solidFill>
                    <a:prstClr val="black"/>
                  </a:solidFill>
                  <a:latin typeface="Meiryo UI" panose="020B0604030504040204" pitchFamily="50" charset="-128"/>
                  <a:ea typeface="Meiryo UI" panose="020B0604030504040204" pitchFamily="50" charset="-128"/>
                </a:rPr>
                <a:t>年改正法では、社会全体のデジタル化に対応した個人情報の保護とデータ流通の両立の要請を踏まえて、地方公共団体の個人情報保護制度についても、法の規律を適用して解釈を個人情報保護委員会が一元的に担う仕組みが確立されたところ、地方公共団体の機関において、</a:t>
              </a:r>
              <a:r>
                <a:rPr lang="ja-JP" altLang="en-US" sz="1200" b="1" u="sng">
                  <a:solidFill>
                    <a:prstClr val="black"/>
                  </a:solidFill>
                  <a:latin typeface="Meiryo UI" panose="020B0604030504040204" pitchFamily="50" charset="-128"/>
                  <a:ea typeface="Meiryo UI" panose="020B0604030504040204" pitchFamily="50" charset="-128"/>
                </a:rPr>
                <a:t>個別の事案の法に照らした適否の判断について審議会等への諮問を行うこと</a:t>
              </a:r>
              <a:r>
                <a:rPr lang="ja-JP" altLang="en-US" sz="1200">
                  <a:solidFill>
                    <a:prstClr val="black"/>
                  </a:solidFill>
                  <a:latin typeface="Meiryo UI" panose="020B0604030504040204" pitchFamily="50" charset="-128"/>
                  <a:ea typeface="Meiryo UI" panose="020B0604030504040204" pitchFamily="50" charset="-128"/>
                </a:rPr>
                <a:t>は、法の規律と解釈の一元化という令和３年改正法の趣旨に反するものであり、許容されない。</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他方、地方公共団体は、個人情報の適正な取扱いを確保するために必要があると認めるときは、</a:t>
              </a:r>
              <a:r>
                <a:rPr lang="ja-JP" altLang="en-US" sz="1200" b="1" u="sng">
                  <a:solidFill>
                    <a:prstClr val="black"/>
                  </a:solidFill>
                  <a:latin typeface="Meiryo UI" panose="020B0604030504040204" pitchFamily="50" charset="-128"/>
                  <a:ea typeface="Meiryo UI" panose="020B0604030504040204" pitchFamily="50" charset="-128"/>
                </a:rPr>
                <a:t>個人情報保護委員会に対し、必要な情報の提供又は技術的な助言を求めることができる</a:t>
              </a:r>
              <a:r>
                <a:rPr lang="ja-JP" altLang="en-US" sz="1200">
                  <a:solidFill>
                    <a:prstClr val="black"/>
                  </a:solidFill>
                  <a:latin typeface="Meiryo UI" panose="020B0604030504040204" pitchFamily="50" charset="-128"/>
                  <a:ea typeface="Meiryo UI" panose="020B0604030504040204" pitchFamily="50" charset="-128"/>
                </a:rPr>
                <a:t>。（法第</a:t>
              </a:r>
              <a:r>
                <a:rPr lang="en-US" altLang="ja-JP" sz="1200">
                  <a:solidFill>
                    <a:prstClr val="black"/>
                  </a:solidFill>
                  <a:latin typeface="Meiryo UI" panose="020B0604030504040204" pitchFamily="50" charset="-128"/>
                  <a:ea typeface="Meiryo UI" panose="020B0604030504040204" pitchFamily="50" charset="-128"/>
                </a:rPr>
                <a:t>166</a:t>
              </a:r>
              <a:r>
                <a:rPr lang="ja-JP" altLang="en-US" sz="1200">
                  <a:solidFill>
                    <a:prstClr val="black"/>
                  </a:solidFill>
                  <a:latin typeface="Meiryo UI" panose="020B0604030504040204" pitchFamily="50" charset="-128"/>
                  <a:ea typeface="Meiryo UI" panose="020B0604030504040204" pitchFamily="50" charset="-128"/>
                </a:rPr>
                <a:t>条）</a:t>
              </a:r>
              <a:endParaRPr lang="en-US" altLang="ja-JP" sz="1200">
                <a:solidFill>
                  <a:prstClr val="black"/>
                </a:solidFill>
                <a:latin typeface="Meiryo UI" panose="020B0604030504040204" pitchFamily="50" charset="-128"/>
                <a:ea typeface="Meiryo UI" panose="020B0604030504040204" pitchFamily="50" charset="-128"/>
              </a:endParaRPr>
            </a:p>
          </p:txBody>
        </p:sp>
        <p:sp>
          <p:nvSpPr>
            <p:cNvPr id="6" name="角丸四角形 16">
              <a:extLst>
                <a:ext uri="{FF2B5EF4-FFF2-40B4-BE49-F238E27FC236}">
                  <a16:creationId xmlns:a16="http://schemas.microsoft.com/office/drawing/2014/main" id="{39FF1DAC-6E28-5AF4-B48C-5E73C4772E5E}"/>
                </a:ext>
              </a:extLst>
            </p:cNvPr>
            <p:cNvSpPr/>
            <p:nvPr/>
          </p:nvSpPr>
          <p:spPr>
            <a:xfrm>
              <a:off x="2042711" y="1346662"/>
              <a:ext cx="2891077" cy="365538"/>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44083" fontAlgn="base">
                <a:spcBef>
                  <a:spcPct val="0"/>
                </a:spcBef>
                <a:spcAft>
                  <a:spcPct val="0"/>
                </a:spcAft>
                <a:defRPr/>
              </a:pPr>
              <a:r>
                <a:rPr lang="ja-JP" altLang="en-US" sz="1477" b="1">
                  <a:solidFill>
                    <a:prstClr val="white"/>
                  </a:solidFill>
                  <a:latin typeface="Meiryo UI" panose="020B0604030504040204" pitchFamily="50" charset="-128"/>
                  <a:ea typeface="Meiryo UI" panose="020B0604030504040204" pitchFamily="50" charset="-128"/>
                </a:rPr>
                <a:t>審議会等への諮問</a:t>
              </a:r>
            </a:p>
          </p:txBody>
        </p:sp>
      </p:grpSp>
      <p:grpSp>
        <p:nvGrpSpPr>
          <p:cNvPr id="19" name="グループ化 18">
            <a:extLst>
              <a:ext uri="{FF2B5EF4-FFF2-40B4-BE49-F238E27FC236}">
                <a16:creationId xmlns:a16="http://schemas.microsoft.com/office/drawing/2014/main" id="{341CC1B2-CE3C-EBE2-18D8-7BD0B9BA7A47}"/>
              </a:ext>
            </a:extLst>
          </p:cNvPr>
          <p:cNvGrpSpPr/>
          <p:nvPr/>
        </p:nvGrpSpPr>
        <p:grpSpPr>
          <a:xfrm>
            <a:off x="2041432" y="4147606"/>
            <a:ext cx="8890520" cy="2682181"/>
            <a:chOff x="2041432" y="4111981"/>
            <a:chExt cx="8890520" cy="2682181"/>
          </a:xfrm>
        </p:grpSpPr>
        <p:sp>
          <p:nvSpPr>
            <p:cNvPr id="7" name="角丸四角形 6">
              <a:extLst>
                <a:ext uri="{FF2B5EF4-FFF2-40B4-BE49-F238E27FC236}">
                  <a16:creationId xmlns:a16="http://schemas.microsoft.com/office/drawing/2014/main" id="{8ACCAE29-8B60-5E22-FD61-B48459503453}"/>
                </a:ext>
              </a:extLst>
            </p:cNvPr>
            <p:cNvSpPr/>
            <p:nvPr/>
          </p:nvSpPr>
          <p:spPr>
            <a:xfrm>
              <a:off x="2043643" y="4370116"/>
              <a:ext cx="8888309" cy="2424046"/>
            </a:xfrm>
            <a:prstGeom prst="roundRect">
              <a:avLst>
                <a:gd name="adj" fmla="val 0"/>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b"/>
            <a:lstStyle/>
            <a:p>
              <a:pPr marL="168524" indent="-168524" algn="just" defTabSz="844083" fontAlgn="base">
                <a:spcBef>
                  <a:spcPts val="554"/>
                </a:spcBef>
                <a:spcAft>
                  <a:spcPts val="554"/>
                </a:spcAft>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令和</a:t>
              </a:r>
              <a:r>
                <a:rPr lang="en-US" altLang="ja-JP" sz="1200">
                  <a:solidFill>
                    <a:prstClr val="black"/>
                  </a:solidFill>
                  <a:latin typeface="Meiryo UI" panose="020B0604030504040204" pitchFamily="50" charset="-128"/>
                  <a:ea typeface="Meiryo UI" panose="020B0604030504040204" pitchFamily="50" charset="-128"/>
                </a:rPr>
                <a:t>3</a:t>
              </a:r>
              <a:r>
                <a:rPr lang="ja-JP" altLang="en-US" sz="1200">
                  <a:solidFill>
                    <a:prstClr val="black"/>
                  </a:solidFill>
                  <a:latin typeface="Meiryo UI" panose="020B0604030504040204" pitchFamily="50" charset="-128"/>
                  <a:ea typeface="Meiryo UI" panose="020B0604030504040204" pitchFamily="50" charset="-128"/>
                </a:rPr>
                <a:t>年改正法の趣旨・目的に照らし、</a:t>
              </a:r>
              <a:r>
                <a:rPr lang="ja-JP" altLang="en-US" sz="1200" b="1" u="sng">
                  <a:solidFill>
                    <a:prstClr val="black"/>
                  </a:solidFill>
                  <a:latin typeface="Meiryo UI" panose="020B0604030504040204" pitchFamily="50" charset="-128"/>
                  <a:ea typeface="Meiryo UI" panose="020B0604030504040204" pitchFamily="50" charset="-128"/>
                </a:rPr>
                <a:t>①条例で定めることが法律上必要な事項、②条例で定めることが法律上許容されている事項、③単なる内部の手続に関する規律にすぎない事項その他の個人情報保護やデータ流通に直接影響を与えない事項</a:t>
              </a:r>
              <a:r>
                <a:rPr lang="ja-JP" altLang="en-US" sz="1200">
                  <a:solidFill>
                    <a:prstClr val="black"/>
                  </a:solidFill>
                  <a:latin typeface="Meiryo UI" panose="020B0604030504040204" pitchFamily="50" charset="-128"/>
                  <a:ea typeface="Meiryo UI" panose="020B0604030504040204" pitchFamily="50" charset="-128"/>
                </a:rPr>
                <a:t>については、条例で定めることが許容される。</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spcAft>
                  <a:spcPts val="554"/>
                </a:spcAft>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一方、④個人情報保護やデータ流通に直接影響を与えるような事項であって、①②に当たらないものについては、条例で定めることは許容されない。</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spcAft>
                  <a:spcPts val="554"/>
                </a:spcAft>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法と重複する内容の規定を条例で定めることは、同一の取扱いについて適用されるべき規定が法と条例とに重複して存在することとなるため、法の解釈運用を委員会が一元的に担うこととした令和３年改正法の趣旨に照らし、許容されない。</a:t>
              </a:r>
              <a:endParaRPr lang="en-US" altLang="ja-JP" sz="1200">
                <a:solidFill>
                  <a:prstClr val="black"/>
                </a:solidFill>
                <a:latin typeface="Meiryo UI" panose="020B0604030504040204" pitchFamily="50" charset="-128"/>
                <a:ea typeface="Meiryo UI" panose="020B0604030504040204" pitchFamily="50" charset="-128"/>
              </a:endParaRPr>
            </a:p>
            <a:p>
              <a:pPr marL="168524" indent="-168524" algn="just" defTabSz="844083" fontAlgn="base">
                <a:spcBef>
                  <a:spcPts val="554"/>
                </a:spcBef>
                <a:spcAft>
                  <a:spcPts val="554"/>
                </a:spcAft>
                <a:buFont typeface="Wingdings" panose="05000000000000000000" pitchFamily="2" charset="2"/>
                <a:buChar char="l"/>
                <a:defRPr/>
              </a:pPr>
              <a:r>
                <a:rPr lang="ja-JP" altLang="en-US" sz="1200">
                  <a:solidFill>
                    <a:prstClr val="black"/>
                  </a:solidFill>
                  <a:latin typeface="Meiryo UI" panose="020B0604030504040204" pitchFamily="50" charset="-128"/>
                  <a:ea typeface="Meiryo UI" panose="020B0604030504040204" pitchFamily="50" charset="-128"/>
                </a:rPr>
                <a:t>条例で定めることが許容されるもの／許容されないものの具体例については、個人情報保護委員会が公表するガイドライン（行政機関等編）や事務対応ガイドにおいて例示しているほか、</a:t>
              </a:r>
              <a:r>
                <a:rPr lang="en-US" altLang="ja-JP" sz="1200">
                  <a:solidFill>
                    <a:prstClr val="black"/>
                  </a:solidFill>
                  <a:latin typeface="Meiryo UI" panose="020B0604030504040204" pitchFamily="50" charset="-128"/>
                  <a:ea typeface="Meiryo UI" panose="020B0604030504040204" pitchFamily="50" charset="-128"/>
                </a:rPr>
                <a:t>Q&amp;A</a:t>
              </a:r>
              <a:r>
                <a:rPr lang="ja-JP" altLang="en-US" sz="1200">
                  <a:solidFill>
                    <a:prstClr val="black"/>
                  </a:solidFill>
                  <a:latin typeface="Meiryo UI" panose="020B0604030504040204" pitchFamily="50" charset="-128"/>
                  <a:ea typeface="Meiryo UI" panose="020B0604030504040204" pitchFamily="50" charset="-128"/>
                </a:rPr>
                <a:t>（行政機関等編）の関係する項目ごとに考え方が示されているため、それらを参照して検討する必要がある。</a:t>
              </a:r>
              <a:endParaRPr lang="en-US" altLang="ja-JP" sz="1200">
                <a:solidFill>
                  <a:prstClr val="black"/>
                </a:solidFill>
                <a:latin typeface="Meiryo UI" panose="020B0604030504040204" pitchFamily="50" charset="-128"/>
                <a:ea typeface="Meiryo UI" panose="020B0604030504040204" pitchFamily="50" charset="-128"/>
              </a:endParaRPr>
            </a:p>
          </p:txBody>
        </p:sp>
        <p:sp>
          <p:nvSpPr>
            <p:cNvPr id="8" name="角丸四角形 7">
              <a:extLst>
                <a:ext uri="{FF2B5EF4-FFF2-40B4-BE49-F238E27FC236}">
                  <a16:creationId xmlns:a16="http://schemas.microsoft.com/office/drawing/2014/main" id="{A1CDF80B-D34F-6E20-C3FB-E15001D02CF9}"/>
                </a:ext>
              </a:extLst>
            </p:cNvPr>
            <p:cNvSpPr/>
            <p:nvPr/>
          </p:nvSpPr>
          <p:spPr>
            <a:xfrm>
              <a:off x="2041432" y="4111981"/>
              <a:ext cx="2891077" cy="342740"/>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44083" fontAlgn="base">
                <a:spcBef>
                  <a:spcPct val="0"/>
                </a:spcBef>
                <a:spcAft>
                  <a:spcPct val="0"/>
                </a:spcAft>
                <a:defRPr/>
              </a:pPr>
              <a:r>
                <a:rPr lang="ja-JP" altLang="en-US" sz="1477" b="1">
                  <a:solidFill>
                    <a:prstClr val="white"/>
                  </a:solidFill>
                  <a:latin typeface="Meiryo UI" panose="020B0604030504040204" pitchFamily="50" charset="-128"/>
                  <a:ea typeface="Meiryo UI" panose="020B0604030504040204" pitchFamily="50" charset="-128"/>
                </a:rPr>
                <a:t>条例との関係</a:t>
              </a:r>
            </a:p>
          </p:txBody>
        </p:sp>
      </p:grpSp>
    </p:spTree>
    <p:extLst>
      <p:ext uri="{BB962C8B-B14F-4D97-AF65-F5344CB8AC3E}">
        <p14:creationId xmlns:p14="http://schemas.microsoft.com/office/powerpoint/2010/main" val="112333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284318" y="1828801"/>
            <a:ext cx="9637203" cy="15711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4800">
                <a:solidFill>
                  <a:prstClr val="black">
                    <a:lumMod val="65000"/>
                    <a:lumOff val="35000"/>
                  </a:prstClr>
                </a:solidFill>
                <a:latin typeface="Meiryo UI" panose="020B0604030504040204" pitchFamily="50" charset="-128"/>
                <a:ea typeface="Meiryo UI" panose="020B0604030504040204" pitchFamily="50" charset="-128"/>
              </a:rPr>
              <a:t>２．事例で学ぶ安全管理措置</a:t>
            </a:r>
            <a:endParaRPr lang="ja-JP" altLang="en-US" sz="36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27</a:t>
            </a:fld>
            <a:endParaRPr lang="ja-JP" altLang="en-US">
              <a:solidFill>
                <a:prstClr val="black">
                  <a:tint val="75000"/>
                </a:prstClr>
              </a:solidFill>
              <a:latin typeface="Calibri" panose="020F0502020204030204"/>
            </a:endParaRPr>
          </a:p>
        </p:txBody>
      </p:sp>
      <p:cxnSp>
        <p:nvCxnSpPr>
          <p:cNvPr id="6" name="直線コネクタ 5"/>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10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安全管理措置について</a:t>
            </a:r>
            <a:r>
              <a:rPr kumimoji="0" lang="ja-JP" altLang="en-US" sz="2400" kern="0">
                <a:solidFill>
                  <a:prstClr val="black"/>
                </a:solidFill>
                <a:latin typeface="Calibri Light" panose="020F0302020204030204"/>
                <a:ea typeface="Meiryo UI" panose="020B0604030504040204" pitchFamily="50" charset="-128"/>
              </a:rPr>
              <a:t>（法第</a:t>
            </a:r>
            <a:r>
              <a:rPr kumimoji="0" lang="en-US" altLang="ja-JP" sz="2400" kern="0">
                <a:solidFill>
                  <a:prstClr val="black"/>
                </a:solidFill>
                <a:latin typeface="Meiryo UI" panose="020B0604030504040204" pitchFamily="50" charset="-128"/>
                <a:ea typeface="Meiryo UI" panose="020B0604030504040204" pitchFamily="50" charset="-128"/>
              </a:rPr>
              <a:t>66</a:t>
            </a:r>
            <a:r>
              <a:rPr kumimoji="0" lang="ja-JP" altLang="en-US" sz="2400" kern="0">
                <a:solidFill>
                  <a:prstClr val="black"/>
                </a:solidFill>
                <a:latin typeface="Calibri Light" panose="020F0302020204030204"/>
                <a:ea typeface="Meiryo UI" panose="020B0604030504040204" pitchFamily="50" charset="-128"/>
              </a:rPr>
              <a:t>条第１項関係）</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15347"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28</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F9325EEC-EC2D-68F4-2049-08BB242931D8}"/>
              </a:ext>
            </a:extLst>
          </p:cNvPr>
          <p:cNvSpPr txBox="1">
            <a:spLocks/>
          </p:cNvSpPr>
          <p:nvPr/>
        </p:nvSpPr>
        <p:spPr>
          <a:xfrm>
            <a:off x="1954899" y="1428093"/>
            <a:ext cx="8789299" cy="5177423"/>
          </a:xfrm>
          <a:prstGeom prst="rect">
            <a:avLst/>
          </a:prstGeom>
          <a:ln w="12700">
            <a:solidFill>
              <a:schemeClr val="tx1">
                <a:lumMod val="65000"/>
                <a:lumOff val="35000"/>
              </a:schemeClr>
            </a:solidFill>
          </a:ln>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1371600" fontAlgn="base">
              <a:lnSpc>
                <a:spcPct val="170000"/>
              </a:lnSpc>
              <a:spcBef>
                <a:spcPct val="0"/>
              </a:spcBef>
              <a:spcAft>
                <a:spcPts val="900"/>
              </a:spcAft>
              <a:buNone/>
              <a:defRPr/>
            </a:pPr>
            <a:r>
              <a:rPr lang="ja-JP" altLang="en-US" sz="3200" b="1">
                <a:solidFill>
                  <a:prstClr val="black"/>
                </a:solidFill>
                <a:latin typeface="Meiryo UI" panose="020B0604030504040204" pitchFamily="50" charset="-128"/>
                <a:ea typeface="Meiryo UI" panose="020B0604030504040204" pitchFamily="50" charset="-128"/>
              </a:rPr>
              <a:t>行政機関の長等が講ずべき安全管理措置</a:t>
            </a:r>
            <a:endParaRPr lang="en-US" altLang="ja-JP" sz="3200" b="1">
              <a:solidFill>
                <a:prstClr val="black"/>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r>
              <a:rPr lang="ja-JP" altLang="en-US" sz="2900" b="1">
                <a:solidFill>
                  <a:prstClr val="black"/>
                </a:solidFill>
                <a:latin typeface="Meiryo UI" panose="020B0604030504040204" pitchFamily="50" charset="-128"/>
                <a:ea typeface="Meiryo UI" panose="020B0604030504040204" pitchFamily="50" charset="-128"/>
              </a:rPr>
              <a:t>●個人情報保護法   第</a:t>
            </a:r>
            <a:r>
              <a:rPr lang="en-US" altLang="ja-JP" sz="2900" b="1">
                <a:solidFill>
                  <a:prstClr val="black"/>
                </a:solidFill>
                <a:latin typeface="Meiryo UI" panose="020B0604030504040204" pitchFamily="50" charset="-128"/>
                <a:ea typeface="Meiryo UI" panose="020B0604030504040204" pitchFamily="50" charset="-128"/>
              </a:rPr>
              <a:t>66</a:t>
            </a:r>
            <a:r>
              <a:rPr lang="ja-JP" altLang="en-US" sz="2900" b="1">
                <a:solidFill>
                  <a:prstClr val="black"/>
                </a:solidFill>
                <a:latin typeface="Meiryo UI" panose="020B0604030504040204" pitchFamily="50" charset="-128"/>
                <a:ea typeface="Meiryo UI" panose="020B0604030504040204" pitchFamily="50" charset="-128"/>
              </a:rPr>
              <a:t>条第１項</a:t>
            </a:r>
            <a:endParaRPr lang="en-US" altLang="ja-JP" sz="2900" b="1">
              <a:solidFill>
                <a:prstClr val="black"/>
              </a:solidFill>
              <a:latin typeface="Meiryo UI" panose="020B0604030504040204" pitchFamily="50" charset="-128"/>
              <a:ea typeface="Meiryo UI" panose="020B0604030504040204" pitchFamily="50" charset="-128"/>
            </a:endParaRPr>
          </a:p>
          <a:p>
            <a:pPr marL="0" indent="0" defTabSz="1371600" fontAlgn="base">
              <a:lnSpc>
                <a:spcPct val="120000"/>
              </a:lnSpc>
              <a:spcBef>
                <a:spcPct val="0"/>
              </a:spcBef>
              <a:spcAft>
                <a:spcPts val="900"/>
              </a:spcAft>
              <a:buNone/>
              <a:defRPr/>
            </a:pPr>
            <a:r>
              <a:rPr lang="ja-JP" altLang="en-US" sz="2900">
                <a:solidFill>
                  <a:prstClr val="black"/>
                </a:solidFill>
                <a:latin typeface="Meiryo UI" panose="020B0604030504040204" pitchFamily="50" charset="-128"/>
                <a:ea typeface="Meiryo UI" panose="020B0604030504040204" pitchFamily="50" charset="-128"/>
              </a:rPr>
              <a:t>　行政機関の長等は、保有個人情報の漏えい、滅失又は毀損の防止その他の保有個人情報の</a:t>
            </a:r>
            <a:r>
              <a:rPr lang="ja-JP" altLang="en-US" sz="2900" b="1" u="sng">
                <a:solidFill>
                  <a:srgbClr val="FF0000"/>
                </a:solidFill>
                <a:latin typeface="Meiryo UI" panose="020B0604030504040204" pitchFamily="50" charset="-128"/>
                <a:ea typeface="Meiryo UI" panose="020B0604030504040204" pitchFamily="50" charset="-128"/>
              </a:rPr>
              <a:t>安全管理のために必要かつ適切な措置を講じなければならない。</a:t>
            </a:r>
            <a:endParaRPr lang="en-US" altLang="ja-JP" sz="2900" b="1" u="sng">
              <a:solidFill>
                <a:srgbClr val="FF0000"/>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endParaRPr lang="en-US" altLang="ja-JP" sz="2900" b="1" u="sng">
              <a:solidFill>
                <a:prstClr val="black"/>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r>
              <a:rPr lang="ja-JP" altLang="en-US" sz="2900" b="1">
                <a:solidFill>
                  <a:prstClr val="black"/>
                </a:solidFill>
                <a:latin typeface="Meiryo UI" panose="020B0604030504040204" pitchFamily="50" charset="-128"/>
                <a:ea typeface="Meiryo UI" panose="020B0604030504040204" pitchFamily="50" charset="-128"/>
              </a:rPr>
              <a:t>●個人情報の保護に関する法律についてのガイドライン（行政機関等編）</a:t>
            </a:r>
            <a:endParaRPr lang="en-US" altLang="ja-JP" sz="2900" b="1">
              <a:solidFill>
                <a:prstClr val="black"/>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r>
              <a:rPr lang="ja-JP" altLang="en-US" sz="2900">
                <a:solidFill>
                  <a:prstClr val="black"/>
                </a:solidFill>
                <a:latin typeface="Meiryo UI" panose="020B0604030504040204" pitchFamily="50" charset="-128"/>
                <a:ea typeface="Meiryo UI" panose="020B0604030504040204" pitchFamily="50" charset="-128"/>
              </a:rPr>
              <a:t>　</a:t>
            </a:r>
            <a:r>
              <a:rPr lang="en-US" altLang="ja-JP" sz="2900">
                <a:solidFill>
                  <a:prstClr val="black"/>
                </a:solidFill>
                <a:latin typeface="Meiryo UI" panose="020B0604030504040204" pitchFamily="50" charset="-128"/>
                <a:ea typeface="Meiryo UI" panose="020B0604030504040204" pitchFamily="50" charset="-128"/>
              </a:rPr>
              <a:t>5</a:t>
            </a:r>
            <a:r>
              <a:rPr lang="ja-JP" altLang="en-US" sz="2900">
                <a:solidFill>
                  <a:prstClr val="black"/>
                </a:solidFill>
                <a:latin typeface="Meiryo UI" panose="020B0604030504040204" pitchFamily="50" charset="-128"/>
                <a:ea typeface="Meiryo UI" panose="020B0604030504040204" pitchFamily="50" charset="-128"/>
              </a:rPr>
              <a:t>－</a:t>
            </a:r>
            <a:r>
              <a:rPr lang="en-US" altLang="ja-JP" sz="2900">
                <a:solidFill>
                  <a:prstClr val="black"/>
                </a:solidFill>
                <a:latin typeface="Meiryo UI" panose="020B0604030504040204" pitchFamily="50" charset="-128"/>
                <a:ea typeface="Meiryo UI" panose="020B0604030504040204" pitchFamily="50" charset="-128"/>
              </a:rPr>
              <a:t>3</a:t>
            </a:r>
            <a:r>
              <a:rPr lang="ja-JP" altLang="en-US" sz="2900">
                <a:solidFill>
                  <a:prstClr val="black"/>
                </a:solidFill>
                <a:latin typeface="Meiryo UI" panose="020B0604030504040204" pitchFamily="50" charset="-128"/>
                <a:ea typeface="Meiryo UI" panose="020B0604030504040204" pitchFamily="50" charset="-128"/>
              </a:rPr>
              <a:t>－</a:t>
            </a:r>
            <a:r>
              <a:rPr lang="en-US" altLang="ja-JP" sz="2900">
                <a:solidFill>
                  <a:prstClr val="black"/>
                </a:solidFill>
                <a:latin typeface="Meiryo UI" panose="020B0604030504040204" pitchFamily="50" charset="-128"/>
                <a:ea typeface="Meiryo UI" panose="020B0604030504040204" pitchFamily="50" charset="-128"/>
              </a:rPr>
              <a:t>1</a:t>
            </a:r>
            <a:r>
              <a:rPr lang="ja-JP" altLang="en-US" sz="2900">
                <a:solidFill>
                  <a:prstClr val="black"/>
                </a:solidFill>
                <a:latin typeface="Meiryo UI" panose="020B0604030504040204" pitchFamily="50" charset="-128"/>
                <a:ea typeface="Meiryo UI" panose="020B0604030504040204" pitchFamily="50" charset="-128"/>
              </a:rPr>
              <a:t>　安全管理措置</a:t>
            </a:r>
            <a:endParaRPr lang="en-US" altLang="ja-JP" sz="2900">
              <a:solidFill>
                <a:prstClr val="black"/>
              </a:solidFill>
              <a:latin typeface="Meiryo UI" panose="020B0604030504040204" pitchFamily="50" charset="-128"/>
              <a:ea typeface="Meiryo UI" panose="020B0604030504040204" pitchFamily="50" charset="-128"/>
            </a:endParaRPr>
          </a:p>
          <a:p>
            <a:pPr marL="542925" lvl="1" indent="-277813" defTabSz="1371600" fontAlgn="base">
              <a:lnSpc>
                <a:spcPct val="120000"/>
              </a:lnSpc>
              <a:spcBef>
                <a:spcPct val="0"/>
              </a:spcBef>
              <a:spcAft>
                <a:spcPts val="900"/>
              </a:spcAft>
              <a:buFont typeface="Wingdings" panose="05000000000000000000" pitchFamily="2" charset="2"/>
              <a:buChar char="Ø"/>
              <a:defRPr/>
            </a:pPr>
            <a:r>
              <a:rPr lang="ja-JP" altLang="en-US" sz="2700">
                <a:solidFill>
                  <a:prstClr val="black"/>
                </a:solidFill>
                <a:latin typeface="Meiryo UI" panose="020B0604030504040204" pitchFamily="50" charset="-128"/>
                <a:ea typeface="Meiryo UI" panose="020B0604030504040204" pitchFamily="50" charset="-128"/>
              </a:rPr>
              <a:t>求められる安全管理措置の内容は、</a:t>
            </a:r>
            <a:r>
              <a:rPr lang="ja-JP" altLang="en-US" sz="2700" b="1" u="sng">
                <a:solidFill>
                  <a:srgbClr val="FF0000"/>
                </a:solidFill>
                <a:latin typeface="Meiryo UI" panose="020B0604030504040204" pitchFamily="50" charset="-128"/>
                <a:ea typeface="Meiryo UI" panose="020B0604030504040204" pitchFamily="50" charset="-128"/>
              </a:rPr>
              <a:t>保有個人情報の漏えい等が生じた場合に本人が被る権利利益の侵害の大きさを考慮し</a:t>
            </a:r>
            <a:r>
              <a:rPr lang="ja-JP" altLang="en-US" sz="2700">
                <a:solidFill>
                  <a:prstClr val="black"/>
                </a:solidFill>
                <a:latin typeface="Meiryo UI" panose="020B0604030504040204" pitchFamily="50" charset="-128"/>
                <a:ea typeface="Meiryo UI" panose="020B0604030504040204" pitchFamily="50" charset="-128"/>
              </a:rPr>
              <a:t>、事務又は業務の規模及び性質、保有個人情報の取扱状況（取り扱う保有個人情報の性質及び量を含む。）、保有個人情報を記録した媒体の性質等に起因する</a:t>
            </a:r>
            <a:r>
              <a:rPr lang="ja-JP" altLang="en-US" sz="2700" b="1" u="sng">
                <a:solidFill>
                  <a:srgbClr val="FF0000"/>
                </a:solidFill>
                <a:latin typeface="Meiryo UI" panose="020B0604030504040204" pitchFamily="50" charset="-128"/>
                <a:ea typeface="Meiryo UI" panose="020B0604030504040204" pitchFamily="50" charset="-128"/>
              </a:rPr>
              <a:t>リスクに応じて</a:t>
            </a:r>
            <a:r>
              <a:rPr lang="ja-JP" altLang="en-US" sz="2700">
                <a:solidFill>
                  <a:prstClr val="black"/>
                </a:solidFill>
                <a:latin typeface="Meiryo UI" panose="020B0604030504040204" pitchFamily="50" charset="-128"/>
                <a:ea typeface="Meiryo UI" panose="020B0604030504040204" pitchFamily="50" charset="-128"/>
              </a:rPr>
              <a:t>、必要かつ適切な内容としなければならない。</a:t>
            </a:r>
            <a:br>
              <a:rPr lang="en-US" altLang="ja-JP" sz="2700">
                <a:solidFill>
                  <a:prstClr val="black"/>
                </a:solidFill>
                <a:latin typeface="Meiryo UI" panose="020B0604030504040204" pitchFamily="50" charset="-128"/>
                <a:ea typeface="Meiryo UI" panose="020B0604030504040204" pitchFamily="50" charset="-128"/>
              </a:rPr>
            </a:br>
            <a:r>
              <a:rPr lang="ja-JP" altLang="en-US" sz="2700">
                <a:solidFill>
                  <a:prstClr val="black"/>
                </a:solidFill>
                <a:latin typeface="Meiryo UI" panose="020B0604030504040204" pitchFamily="50" charset="-128"/>
                <a:ea typeface="Meiryo UI" panose="020B0604030504040204" pitchFamily="50" charset="-128"/>
              </a:rPr>
              <a:t>　なお、「その他の保有個人情報の安全管理のために必要かつ適切な措置」には、行政機関等が取得し、又は取得しようとしている個人情報であって、保有個人情報として取り扱われることが予定されているものの漏えい等を防止するために必要かつ適切な措置も含まれる。</a:t>
            </a:r>
          </a:p>
          <a:p>
            <a:pPr marL="542925" lvl="1" indent="-277813" defTabSz="1371600" fontAlgn="base">
              <a:lnSpc>
                <a:spcPct val="120000"/>
              </a:lnSpc>
              <a:spcBef>
                <a:spcPct val="0"/>
              </a:spcBef>
              <a:spcAft>
                <a:spcPts val="900"/>
              </a:spcAft>
              <a:buFont typeface="Wingdings" panose="05000000000000000000" pitchFamily="2" charset="2"/>
              <a:buChar char="Ø"/>
              <a:defRPr/>
            </a:pPr>
            <a:r>
              <a:rPr lang="ja-JP" altLang="en-US" sz="2700">
                <a:solidFill>
                  <a:prstClr val="black"/>
                </a:solidFill>
                <a:latin typeface="Meiryo UI" panose="020B0604030504040204" pitchFamily="50" charset="-128"/>
                <a:ea typeface="Meiryo UI" panose="020B0604030504040204" pitchFamily="50" charset="-128"/>
              </a:rPr>
              <a:t>安全管理措置の内容としては、例えば、保有個人情報にアクセスする権限を有する職員の範囲や権限の内容を業務に必要な最小限の範囲に限定する、あるいは保有個人情報が記録された媒体を保管する場所を定めた上で施錠等を行うといった対応が考えられる。</a:t>
            </a:r>
          </a:p>
          <a:p>
            <a:pPr marL="542925" lvl="1" indent="-277813" defTabSz="1371600" fontAlgn="base">
              <a:lnSpc>
                <a:spcPct val="120000"/>
              </a:lnSpc>
              <a:spcBef>
                <a:spcPct val="0"/>
              </a:spcBef>
              <a:spcAft>
                <a:spcPts val="900"/>
              </a:spcAft>
              <a:buFont typeface="Wingdings" panose="05000000000000000000" pitchFamily="2" charset="2"/>
              <a:buChar char="Ø"/>
              <a:defRPr/>
            </a:pPr>
            <a:r>
              <a:rPr lang="ja-JP" altLang="en-US" sz="2700">
                <a:solidFill>
                  <a:prstClr val="black"/>
                </a:solidFill>
                <a:latin typeface="Meiryo UI" panose="020B0604030504040204" pitchFamily="50" charset="-128"/>
                <a:ea typeface="Meiryo UI" panose="020B0604030504040204" pitchFamily="50" charset="-128"/>
              </a:rPr>
              <a:t>デジタル化が進むなか、安全管理措置を適切に講じるためには、</a:t>
            </a:r>
            <a:r>
              <a:rPr lang="ja-JP" altLang="en-US" sz="2700" b="1" u="sng">
                <a:solidFill>
                  <a:srgbClr val="FF0000"/>
                </a:solidFill>
                <a:latin typeface="Meiryo UI" panose="020B0604030504040204" pitchFamily="50" charset="-128"/>
                <a:ea typeface="Meiryo UI" panose="020B0604030504040204" pitchFamily="50" charset="-128"/>
              </a:rPr>
              <a:t>サイバーセキュリティの確保も重要</a:t>
            </a:r>
            <a:r>
              <a:rPr lang="ja-JP" altLang="en-US" sz="2700">
                <a:solidFill>
                  <a:prstClr val="black"/>
                </a:solidFill>
                <a:latin typeface="Meiryo UI" panose="020B0604030504040204" pitchFamily="50" charset="-128"/>
                <a:ea typeface="Meiryo UI" panose="020B0604030504040204" pitchFamily="50" charset="-128"/>
              </a:rPr>
              <a:t>であり、取り扱う保有個人情報の性質等に照らして適正な水準を確保する必要がある。</a:t>
            </a:r>
            <a:endParaRPr lang="en-US" altLang="ja-JP" sz="27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618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安全管理措置について</a:t>
            </a:r>
            <a:r>
              <a:rPr kumimoji="0" lang="ja-JP" altLang="en-US" sz="2400" kern="0">
                <a:solidFill>
                  <a:prstClr val="black"/>
                </a:solidFill>
                <a:latin typeface="Calibri Light" panose="020F0302020204030204"/>
                <a:ea typeface="Meiryo UI" panose="020B0604030504040204" pitchFamily="50" charset="-128"/>
              </a:rPr>
              <a:t>（法第</a:t>
            </a:r>
            <a:r>
              <a:rPr kumimoji="0" lang="en-US" altLang="ja-JP" sz="2400" kern="0">
                <a:solidFill>
                  <a:prstClr val="black"/>
                </a:solidFill>
                <a:latin typeface="Meiryo UI" panose="020B0604030504040204" pitchFamily="50" charset="-128"/>
                <a:ea typeface="Meiryo UI" panose="020B0604030504040204" pitchFamily="50" charset="-128"/>
              </a:rPr>
              <a:t>66</a:t>
            </a:r>
            <a:r>
              <a:rPr kumimoji="0" lang="ja-JP" altLang="en-US" sz="2400" kern="0">
                <a:solidFill>
                  <a:prstClr val="black"/>
                </a:solidFill>
                <a:latin typeface="Calibri Light" panose="020F0302020204030204"/>
                <a:ea typeface="Meiryo UI" panose="020B0604030504040204" pitchFamily="50" charset="-128"/>
              </a:rPr>
              <a:t>条第１項関係）</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58062" y="659915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29</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コンテンツ プレースホルダー 2">
            <a:extLst>
              <a:ext uri="{FF2B5EF4-FFF2-40B4-BE49-F238E27FC236}">
                <a16:creationId xmlns:a16="http://schemas.microsoft.com/office/drawing/2014/main" id="{C653FF40-8EA2-0C66-62DD-2614D27A5C9A}"/>
              </a:ext>
            </a:extLst>
          </p:cNvPr>
          <p:cNvSpPr txBox="1">
            <a:spLocks/>
          </p:cNvSpPr>
          <p:nvPr/>
        </p:nvSpPr>
        <p:spPr>
          <a:xfrm>
            <a:off x="1918330" y="1451489"/>
            <a:ext cx="8836891" cy="5267357"/>
          </a:xfrm>
          <a:prstGeom prst="rect">
            <a:avLst/>
          </a:prstGeom>
          <a:ln w="12700">
            <a:solidFill>
              <a:schemeClr val="tx1">
                <a:lumMod val="65000"/>
                <a:lumOff val="3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1371600" fontAlgn="base">
              <a:lnSpc>
                <a:spcPct val="100000"/>
              </a:lnSpc>
              <a:spcBef>
                <a:spcPct val="0"/>
              </a:spcBef>
              <a:spcAft>
                <a:spcPts val="900"/>
              </a:spcAft>
              <a:buNone/>
              <a:defRPr/>
            </a:pPr>
            <a:r>
              <a:rPr lang="ja-JP" altLang="en-US" sz="1800" b="1">
                <a:solidFill>
                  <a:prstClr val="black"/>
                </a:solidFill>
                <a:latin typeface="Meiryo UI" panose="020B0604030504040204" pitchFamily="50" charset="-128"/>
                <a:ea typeface="Meiryo UI" panose="020B0604030504040204" pitchFamily="50" charset="-128"/>
              </a:rPr>
              <a:t>●個人情報の保護に関する法律についての事務対応ガイド（行政機関等向け）</a:t>
            </a:r>
            <a:endParaRPr lang="en-US" altLang="ja-JP" sz="1800" b="1">
              <a:solidFill>
                <a:prstClr val="black"/>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r>
              <a:rPr lang="ja-JP" altLang="en-US" sz="1800">
                <a:solidFill>
                  <a:prstClr val="black"/>
                </a:solidFill>
                <a:latin typeface="Meiryo UI" panose="020B0604030504040204" pitchFamily="50" charset="-128"/>
                <a:ea typeface="Meiryo UI" panose="020B0604030504040204" pitchFamily="50" charset="-128"/>
              </a:rPr>
              <a:t>　■ </a:t>
            </a:r>
            <a:r>
              <a:rPr lang="ja-JP" altLang="en-US" sz="1800" b="1">
                <a:solidFill>
                  <a:prstClr val="black"/>
                </a:solidFill>
                <a:latin typeface="Meiryo UI" panose="020B0604030504040204" pitchFamily="50" charset="-128"/>
                <a:ea typeface="Meiryo UI" panose="020B0604030504040204" pitchFamily="50" charset="-128"/>
              </a:rPr>
              <a:t>安全管理のために必要かつ適切な措置</a:t>
            </a:r>
            <a:endParaRPr lang="en-US" altLang="ja-JP" sz="1800" b="1">
              <a:solidFill>
                <a:prstClr val="black"/>
              </a:solidFill>
              <a:latin typeface="Meiryo UI" panose="020B0604030504040204" pitchFamily="50" charset="-128"/>
              <a:ea typeface="Meiryo UI" panose="020B0604030504040204" pitchFamily="50" charset="-128"/>
            </a:endParaRPr>
          </a:p>
          <a:p>
            <a:pPr marL="0" indent="0" defTabSz="1371600" fontAlgn="base">
              <a:lnSpc>
                <a:spcPct val="100000"/>
              </a:lnSpc>
              <a:spcBef>
                <a:spcPct val="0"/>
              </a:spcBef>
              <a:spcAft>
                <a:spcPts val="900"/>
              </a:spcAft>
              <a:buNone/>
              <a:defRPr/>
            </a:pPr>
            <a:r>
              <a:rPr lang="ja-JP" altLang="en-US" sz="1800">
                <a:solidFill>
                  <a:prstClr val="black"/>
                </a:solidFill>
                <a:latin typeface="Meiryo UI" panose="020B0604030504040204" pitchFamily="50" charset="-128"/>
                <a:ea typeface="Meiryo UI" panose="020B0604030504040204" pitchFamily="50" charset="-128"/>
              </a:rPr>
              <a:t>　　</a:t>
            </a:r>
            <a:endParaRPr lang="en-US" altLang="ja-JP" sz="1800">
              <a:solidFill>
                <a:prstClr val="black"/>
              </a:solidFill>
              <a:latin typeface="Meiryo UI" panose="020B0604030504040204" pitchFamily="50" charset="-128"/>
              <a:ea typeface="Meiryo UI" panose="020B0604030504040204" pitchFamily="50" charset="-128"/>
            </a:endParaRPr>
          </a:p>
          <a:p>
            <a:pPr marL="809625" lvl="1" indent="-404813" defTabSz="1371600" fontAlgn="base">
              <a:lnSpc>
                <a:spcPct val="100000"/>
              </a:lnSpc>
              <a:spcBef>
                <a:spcPct val="0"/>
              </a:spcBef>
              <a:spcAft>
                <a:spcPts val="900"/>
              </a:spcAft>
              <a:buFont typeface="Wingdings" panose="05000000000000000000" pitchFamily="2" charset="2"/>
              <a:buChar char="Ø"/>
              <a:defRPr/>
            </a:pPr>
            <a:endParaRPr lang="en-US" altLang="ja-JP" sz="1800">
              <a:solidFill>
                <a:prstClr val="black"/>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5FCD7D0-5BE2-4BCE-4CC7-A89093A3EF32}"/>
              </a:ext>
            </a:extLst>
          </p:cNvPr>
          <p:cNvSpPr txBox="1"/>
          <p:nvPr/>
        </p:nvSpPr>
        <p:spPr>
          <a:xfrm>
            <a:off x="2206338" y="2201276"/>
            <a:ext cx="4826902" cy="1565557"/>
          </a:xfrm>
          <a:prstGeom prst="rect">
            <a:avLst/>
          </a:prstGeom>
          <a:noFill/>
        </p:spPr>
        <p:txBody>
          <a:bodyPr wrap="square">
            <a:spAutoFit/>
          </a:bodyPr>
          <a:lstStyle/>
          <a:p>
            <a:pPr defTabSz="1371600" fontAlgn="base">
              <a:spcBef>
                <a:spcPct val="0"/>
              </a:spcBef>
              <a:spcAft>
                <a:spcPts val="200"/>
              </a:spcAft>
              <a:defRPr/>
            </a:pPr>
            <a:r>
              <a:rPr kumimoji="0" lang="ja-JP" altLang="en-US" sz="1400" b="1">
                <a:solidFill>
                  <a:prstClr val="black"/>
                </a:solidFill>
                <a:latin typeface="Meiryo UI" panose="020B0604030504040204" pitchFamily="50" charset="-128"/>
                <a:ea typeface="Meiryo UI" panose="020B0604030504040204" pitchFamily="50" charset="-128"/>
              </a:rPr>
              <a:t>① 組織的安全管理措置</a:t>
            </a:r>
            <a:endParaRPr kumimoji="0" lang="en-US" altLang="ja-JP" sz="1400" b="1">
              <a:solidFill>
                <a:prstClr val="black"/>
              </a:solidFill>
              <a:latin typeface="Meiryo UI" panose="020B0604030504040204" pitchFamily="50" charset="-128"/>
              <a:ea typeface="Meiryo UI" panose="020B0604030504040204" pitchFamily="50" charset="-128"/>
            </a:endParaRPr>
          </a:p>
          <a:p>
            <a:pPr marL="539750" lvl="1" indent="-269875"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組織体制の整備</a:t>
            </a:r>
            <a:endParaRPr kumimoji="0" lang="en-US" altLang="ja-JP" sz="1300">
              <a:solidFill>
                <a:prstClr val="black"/>
              </a:solidFill>
              <a:latin typeface="Meiryo UI" panose="020B0604030504040204" pitchFamily="50" charset="-128"/>
              <a:ea typeface="Meiryo UI" panose="020B0604030504040204" pitchFamily="50" charset="-128"/>
            </a:endParaRPr>
          </a:p>
          <a:p>
            <a:pPr marL="539750" lvl="1" indent="-269875"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個人情報の取扱いに係る規律に従った運用</a:t>
            </a:r>
          </a:p>
          <a:p>
            <a:pPr marL="539750" lvl="1" indent="-269875"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個人情報の取扱状況を確認する手段の整備</a:t>
            </a:r>
          </a:p>
          <a:p>
            <a:pPr marL="539750" lvl="1" indent="-269875"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漏えい等の事案に対応する体制の整備</a:t>
            </a:r>
          </a:p>
          <a:p>
            <a:pPr marL="539750" lvl="1" indent="-269875"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個人情報の取扱状況の把握及び安全管理措置の見直し</a:t>
            </a:r>
          </a:p>
        </p:txBody>
      </p:sp>
      <p:sp>
        <p:nvSpPr>
          <p:cNvPr id="5" name="テキスト ボックス 4">
            <a:extLst>
              <a:ext uri="{FF2B5EF4-FFF2-40B4-BE49-F238E27FC236}">
                <a16:creationId xmlns:a16="http://schemas.microsoft.com/office/drawing/2014/main" id="{1330FAE9-567C-DED0-1ABD-B6D5C661992D}"/>
              </a:ext>
            </a:extLst>
          </p:cNvPr>
          <p:cNvSpPr txBox="1"/>
          <p:nvPr/>
        </p:nvSpPr>
        <p:spPr>
          <a:xfrm>
            <a:off x="2228381" y="3782477"/>
            <a:ext cx="2265253" cy="533479"/>
          </a:xfrm>
          <a:prstGeom prst="rect">
            <a:avLst/>
          </a:prstGeom>
          <a:noFill/>
        </p:spPr>
        <p:txBody>
          <a:bodyPr wrap="square">
            <a:spAutoFit/>
          </a:bodyPr>
          <a:lstStyle/>
          <a:p>
            <a:pPr defTabSz="1371600" fontAlgn="base">
              <a:spcBef>
                <a:spcPct val="0"/>
              </a:spcBef>
              <a:spcAft>
                <a:spcPts val="200"/>
              </a:spcAft>
              <a:defRPr/>
            </a:pPr>
            <a:r>
              <a:rPr kumimoji="0" lang="ja-JP" altLang="en-US" sz="1400" b="1">
                <a:solidFill>
                  <a:prstClr val="black"/>
                </a:solidFill>
                <a:latin typeface="Meiryo UI" panose="020B0604030504040204" pitchFamily="50" charset="-128"/>
                <a:ea typeface="Meiryo UI" panose="020B0604030504040204" pitchFamily="50" charset="-128"/>
              </a:rPr>
              <a:t>② 人的安全管理措置</a:t>
            </a:r>
            <a:endParaRPr kumimoji="0" lang="en-US" altLang="ja-JP" sz="1400" b="1">
              <a:solidFill>
                <a:prstClr val="black"/>
              </a:solidFill>
              <a:latin typeface="Meiryo UI" panose="020B0604030504040204" pitchFamily="50" charset="-128"/>
              <a:ea typeface="Meiryo UI" panose="020B0604030504040204" pitchFamily="50" charset="-128"/>
            </a:endParaRPr>
          </a:p>
          <a:p>
            <a:pPr marL="531813" lvl="1" indent="-258763" defTabSz="1371600" fontAlgn="base">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従事者の教育</a:t>
            </a:r>
          </a:p>
        </p:txBody>
      </p:sp>
      <p:sp>
        <p:nvSpPr>
          <p:cNvPr id="6" name="テキスト ボックス 5">
            <a:extLst>
              <a:ext uri="{FF2B5EF4-FFF2-40B4-BE49-F238E27FC236}">
                <a16:creationId xmlns:a16="http://schemas.microsoft.com/office/drawing/2014/main" id="{69790DF2-D1A7-A21E-1CDF-6C46EC4DBCF6}"/>
              </a:ext>
            </a:extLst>
          </p:cNvPr>
          <p:cNvSpPr txBox="1"/>
          <p:nvPr/>
        </p:nvSpPr>
        <p:spPr>
          <a:xfrm>
            <a:off x="2228380" y="4373493"/>
            <a:ext cx="4604080" cy="1306320"/>
          </a:xfrm>
          <a:prstGeom prst="rect">
            <a:avLst/>
          </a:prstGeom>
          <a:noFill/>
        </p:spPr>
        <p:txBody>
          <a:bodyPr wrap="square">
            <a:spAutoFit/>
          </a:bodyPr>
          <a:lstStyle/>
          <a:p>
            <a:pPr defTabSz="1371600" fontAlgn="base">
              <a:spcBef>
                <a:spcPct val="0"/>
              </a:spcBef>
              <a:spcAft>
                <a:spcPts val="200"/>
              </a:spcAft>
              <a:defRPr/>
            </a:pPr>
            <a:r>
              <a:rPr kumimoji="0" lang="ja-JP" altLang="en-US" sz="1400" b="1">
                <a:solidFill>
                  <a:prstClr val="black"/>
                </a:solidFill>
                <a:latin typeface="Meiryo UI" panose="020B0604030504040204" pitchFamily="50" charset="-128"/>
                <a:ea typeface="Meiryo UI" panose="020B0604030504040204" pitchFamily="50" charset="-128"/>
              </a:rPr>
              <a:t>③ 物理的安全管理措置</a:t>
            </a:r>
            <a:endParaRPr kumimoji="0" lang="en-US" altLang="ja-JP" sz="1400" b="1">
              <a:solidFill>
                <a:prstClr val="black"/>
              </a:solidFill>
              <a:latin typeface="Meiryo UI" panose="020B0604030504040204" pitchFamily="50" charset="-128"/>
              <a:ea typeface="Meiryo UI" panose="020B0604030504040204" pitchFamily="50" charset="-128"/>
            </a:endParaRP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個人情報を取り扱う区域の管理</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機器及び電子媒体等の盗難等の防止</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電子媒体等を持ち運ぶ場合の漏えい等の防止</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個人情報の削除及び機器、電子媒体等の廃棄</a:t>
            </a:r>
          </a:p>
        </p:txBody>
      </p:sp>
      <p:sp>
        <p:nvSpPr>
          <p:cNvPr id="7" name="テキスト ボックス 6">
            <a:extLst>
              <a:ext uri="{FF2B5EF4-FFF2-40B4-BE49-F238E27FC236}">
                <a16:creationId xmlns:a16="http://schemas.microsoft.com/office/drawing/2014/main" id="{74F9B8D6-C3A8-945C-2479-BDDF0D5A353A}"/>
              </a:ext>
            </a:extLst>
          </p:cNvPr>
          <p:cNvSpPr txBox="1"/>
          <p:nvPr/>
        </p:nvSpPr>
        <p:spPr>
          <a:xfrm>
            <a:off x="6780382" y="2227991"/>
            <a:ext cx="3868999" cy="1568122"/>
          </a:xfrm>
          <a:prstGeom prst="rect">
            <a:avLst/>
          </a:prstGeom>
          <a:noFill/>
        </p:spPr>
        <p:txBody>
          <a:bodyPr wrap="square">
            <a:spAutoFit/>
          </a:bodyPr>
          <a:lstStyle/>
          <a:p>
            <a:pPr defTabSz="1371600" fontAlgn="base">
              <a:spcBef>
                <a:spcPct val="0"/>
              </a:spcBef>
              <a:spcAft>
                <a:spcPts val="200"/>
              </a:spcAft>
              <a:defRPr/>
            </a:pPr>
            <a:r>
              <a:rPr kumimoji="0" lang="ja-JP" altLang="en-US" sz="1400" b="1">
                <a:solidFill>
                  <a:prstClr val="black"/>
                </a:solidFill>
                <a:latin typeface="Meiryo UI" panose="020B0604030504040204" pitchFamily="50" charset="-128"/>
                <a:ea typeface="Meiryo UI" panose="020B0604030504040204" pitchFamily="50" charset="-128"/>
              </a:rPr>
              <a:t>④ 技術的安全管理措置</a:t>
            </a:r>
            <a:endParaRPr kumimoji="0" lang="en-US" altLang="ja-JP" sz="1400" b="1">
              <a:solidFill>
                <a:prstClr val="black"/>
              </a:solidFill>
              <a:latin typeface="Meiryo UI" panose="020B0604030504040204" pitchFamily="50" charset="-128"/>
              <a:ea typeface="Meiryo UI" panose="020B0604030504040204" pitchFamily="50" charset="-128"/>
            </a:endParaRPr>
          </a:p>
          <a:p>
            <a:pPr marL="531813" lvl="1" indent="-258763" defTabSz="1371600" fontAlgn="base">
              <a:lnSpc>
                <a:spcPts val="1800"/>
              </a:lnSpc>
              <a:spcBef>
                <a:spcPct val="0"/>
              </a:spcBef>
              <a:spcAft>
                <a:spcPts val="200"/>
              </a:spcAft>
              <a:buFont typeface="Wingdings" panose="05000000000000000000" pitchFamily="2" charset="2"/>
              <a:buChar char="Ø"/>
              <a:tabLst>
                <a:tab pos="273050" algn="l"/>
              </a:tabLst>
              <a:defRPr/>
            </a:pPr>
            <a:r>
              <a:rPr kumimoji="0" lang="ja-JP" altLang="en-US" sz="1300">
                <a:solidFill>
                  <a:prstClr val="black"/>
                </a:solidFill>
                <a:latin typeface="Meiryo UI" panose="020B0604030504040204" pitchFamily="50" charset="-128"/>
                <a:ea typeface="Meiryo UI" panose="020B0604030504040204" pitchFamily="50" charset="-128"/>
              </a:rPr>
              <a:t>アクセス制御</a:t>
            </a:r>
            <a:endParaRPr kumimoji="0" lang="en-US" altLang="ja-JP" sz="1300">
              <a:solidFill>
                <a:prstClr val="black"/>
              </a:solidFill>
              <a:latin typeface="Meiryo UI" panose="020B0604030504040204" pitchFamily="50" charset="-128"/>
              <a:ea typeface="Meiryo UI" panose="020B0604030504040204" pitchFamily="50" charset="-128"/>
            </a:endParaRP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アクセス者の識別と認証</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外部からの不正アクセス等の防止</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情報システムの使用に伴う漏えい等の防止</a:t>
            </a:r>
          </a:p>
          <a:p>
            <a:pPr marL="627063" lvl="1" indent="-271463" defTabSz="1371600" fontAlgn="base">
              <a:lnSpc>
                <a:spcPts val="1800"/>
              </a:lnSpc>
              <a:spcBef>
                <a:spcPct val="0"/>
              </a:spcBef>
              <a:spcAft>
                <a:spcPts val="200"/>
              </a:spcAft>
              <a:buFont typeface="Wingdings" panose="05000000000000000000" pitchFamily="2" charset="2"/>
              <a:buChar char="Ø"/>
              <a:tabLst>
                <a:tab pos="273050" algn="l"/>
              </a:tabLst>
              <a:defRPr/>
            </a:pPr>
            <a:endParaRPr kumimoji="0" lang="ja-JP" altLang="en-US" sz="130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ED2E944-98BA-5BD1-A453-62D2C5415240}"/>
              </a:ext>
            </a:extLst>
          </p:cNvPr>
          <p:cNvSpPr txBox="1"/>
          <p:nvPr/>
        </p:nvSpPr>
        <p:spPr>
          <a:xfrm>
            <a:off x="6772090" y="3632940"/>
            <a:ext cx="3877290" cy="796115"/>
          </a:xfrm>
          <a:prstGeom prst="rect">
            <a:avLst/>
          </a:prstGeom>
          <a:noFill/>
        </p:spPr>
        <p:txBody>
          <a:bodyPr wrap="square">
            <a:spAutoFit/>
          </a:bodyPr>
          <a:lstStyle/>
          <a:p>
            <a:pPr defTabSz="1371600" fontAlgn="base">
              <a:spcBef>
                <a:spcPct val="0"/>
              </a:spcBef>
              <a:spcAft>
                <a:spcPts val="200"/>
              </a:spcAft>
              <a:defRPr/>
            </a:pPr>
            <a:r>
              <a:rPr kumimoji="0" lang="ja-JP" altLang="en-US" sz="1400" b="1">
                <a:solidFill>
                  <a:prstClr val="black"/>
                </a:solidFill>
                <a:latin typeface="Meiryo UI" panose="020B0604030504040204" pitchFamily="50" charset="-128"/>
                <a:ea typeface="Meiryo UI" panose="020B0604030504040204" pitchFamily="50" charset="-128"/>
              </a:rPr>
              <a:t>⑤ 外的環境の把握</a:t>
            </a:r>
            <a:endParaRPr kumimoji="0" lang="en-US" altLang="ja-JP" sz="1400" b="1">
              <a:solidFill>
                <a:prstClr val="black"/>
              </a:solidFill>
              <a:latin typeface="Meiryo UI" panose="020B0604030504040204" pitchFamily="50" charset="-128"/>
              <a:ea typeface="Meiryo UI" panose="020B0604030504040204" pitchFamily="50" charset="-128"/>
            </a:endParaRP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保有個人情報が取り扱われる外国の特定</a:t>
            </a:r>
          </a:p>
          <a:p>
            <a:pPr marL="531813" lvl="1" indent="-258763" defTabSz="1371600" fontAlgn="base">
              <a:lnSpc>
                <a:spcPts val="1800"/>
              </a:lnSpc>
              <a:spcBef>
                <a:spcPct val="0"/>
              </a:spcBef>
              <a:spcAft>
                <a:spcPts val="200"/>
              </a:spcAft>
              <a:buFont typeface="Wingdings" panose="05000000000000000000" pitchFamily="2" charset="2"/>
              <a:buChar char="Ø"/>
              <a:defRPr/>
            </a:pPr>
            <a:r>
              <a:rPr kumimoji="0" lang="ja-JP" altLang="en-US" sz="1300">
                <a:solidFill>
                  <a:prstClr val="black"/>
                </a:solidFill>
                <a:latin typeface="Meiryo UI" panose="020B0604030504040204" pitchFamily="50" charset="-128"/>
                <a:ea typeface="Meiryo UI" panose="020B0604030504040204" pitchFamily="50" charset="-128"/>
              </a:rPr>
              <a:t>外国の個人情報の保護に関する制度等の把握</a:t>
            </a:r>
          </a:p>
        </p:txBody>
      </p:sp>
      <p:sp>
        <p:nvSpPr>
          <p:cNvPr id="9" name="テキスト ボックス 8">
            <a:extLst>
              <a:ext uri="{FF2B5EF4-FFF2-40B4-BE49-F238E27FC236}">
                <a16:creationId xmlns:a16="http://schemas.microsoft.com/office/drawing/2014/main" id="{BCA64355-337A-F6D3-2020-BF0D40BBB6E0}"/>
              </a:ext>
            </a:extLst>
          </p:cNvPr>
          <p:cNvSpPr txBox="1"/>
          <p:nvPr/>
        </p:nvSpPr>
        <p:spPr>
          <a:xfrm>
            <a:off x="2047362" y="5734767"/>
            <a:ext cx="6297762" cy="369332"/>
          </a:xfrm>
          <a:prstGeom prst="rect">
            <a:avLst/>
          </a:prstGeom>
          <a:noFill/>
        </p:spPr>
        <p:txBody>
          <a:bodyPr wrap="square">
            <a:spAutoFit/>
          </a:bodyPr>
          <a:lstStyle/>
          <a:p>
            <a:pPr defTabSz="1371600" fontAlgn="base">
              <a:spcBef>
                <a:spcPct val="0"/>
              </a:spcBef>
              <a:spcAft>
                <a:spcPts val="900"/>
              </a:spcAft>
              <a:defRPr/>
            </a:pPr>
            <a:r>
              <a:rPr kumimoji="0" lang="ja-JP" altLang="en-US" b="1">
                <a:solidFill>
                  <a:prstClr val="black"/>
                </a:solidFill>
                <a:latin typeface="Meiryo UI" panose="020B0604030504040204" pitchFamily="50" charset="-128"/>
                <a:ea typeface="Meiryo UI" panose="020B0604030504040204" pitchFamily="50" charset="-128"/>
              </a:rPr>
              <a:t>■ サイバーセキュリティ対策との連携</a:t>
            </a:r>
            <a:endParaRPr kumimoji="0" lang="en-US" altLang="ja-JP" b="1">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1F2E0A7-E0B8-1035-1604-F4B81BBA81C7}"/>
              </a:ext>
            </a:extLst>
          </p:cNvPr>
          <p:cNvSpPr txBox="1"/>
          <p:nvPr/>
        </p:nvSpPr>
        <p:spPr>
          <a:xfrm>
            <a:off x="2047362" y="6027910"/>
            <a:ext cx="6297762" cy="369332"/>
          </a:xfrm>
          <a:prstGeom prst="rect">
            <a:avLst/>
          </a:prstGeom>
          <a:noFill/>
        </p:spPr>
        <p:txBody>
          <a:bodyPr wrap="square">
            <a:spAutoFit/>
          </a:bodyPr>
          <a:lstStyle/>
          <a:p>
            <a:pPr defTabSz="1371600" fontAlgn="base">
              <a:spcBef>
                <a:spcPct val="0"/>
              </a:spcBef>
              <a:spcAft>
                <a:spcPts val="900"/>
              </a:spcAft>
              <a:defRPr/>
            </a:pPr>
            <a:r>
              <a:rPr kumimoji="0" lang="ja-JP" altLang="en-US" b="1">
                <a:solidFill>
                  <a:prstClr val="black"/>
                </a:solidFill>
                <a:latin typeface="Meiryo UI" panose="020B0604030504040204" pitchFamily="50" charset="-128"/>
                <a:ea typeface="Meiryo UI" panose="020B0604030504040204" pitchFamily="50" charset="-128"/>
              </a:rPr>
              <a:t>■ 委託先の監督</a:t>
            </a:r>
            <a:endParaRPr kumimoji="0" lang="en-US" altLang="ja-JP" sz="900" b="1">
              <a:solidFill>
                <a:srgbClr val="FF0000"/>
              </a:solidFill>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3E2E02C8-A085-9779-5D88-3B0045C8DC18}"/>
              </a:ext>
            </a:extLst>
          </p:cNvPr>
          <p:cNvSpPr/>
          <p:nvPr/>
        </p:nvSpPr>
        <p:spPr>
          <a:xfrm>
            <a:off x="6350567" y="4602961"/>
            <a:ext cx="3250331" cy="1916825"/>
          </a:xfrm>
          <a:prstGeom prst="wedgeRoundRectCallout">
            <a:avLst>
              <a:gd name="adj1" fmla="val 56138"/>
              <a:gd name="adj2" fmla="val 1497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600">
                <a:solidFill>
                  <a:prstClr val="black"/>
                </a:solidFill>
                <a:latin typeface="メイリオ" panose="020B0604030504040204" pitchFamily="50" charset="-128"/>
                <a:ea typeface="メイリオ" panose="020B0604030504040204" pitchFamily="50" charset="-128"/>
              </a:rPr>
              <a:t>具体的な安全管理措置は、事務対応ガイドの</a:t>
            </a:r>
            <a:endParaRPr kumimoji="0" lang="en-US" altLang="ja-JP" sz="1600">
              <a:solidFill>
                <a:prstClr val="black"/>
              </a:solidFill>
              <a:latin typeface="メイリオ" panose="020B0604030504040204" pitchFamily="50" charset="-128"/>
              <a:ea typeface="メイリオ" panose="020B0604030504040204" pitchFamily="50" charset="-128"/>
            </a:endParaRPr>
          </a:p>
          <a:p>
            <a:pPr defTabSz="457200"/>
            <a:r>
              <a:rPr kumimoji="0" lang="ja-JP" altLang="en-US" sz="1600" u="sng">
                <a:solidFill>
                  <a:srgbClr val="FF0000"/>
                </a:solidFill>
                <a:latin typeface="メイリオ" panose="020B0604030504040204" pitchFamily="50" charset="-128"/>
                <a:ea typeface="メイリオ" panose="020B0604030504040204" pitchFamily="50" charset="-128"/>
              </a:rPr>
              <a:t>（別添）行政機関等の保有する個人情報の適切な管理のための措置に関する指針</a:t>
            </a:r>
            <a:endParaRPr kumimoji="0" lang="en-US" altLang="ja-JP" sz="1600" u="sng">
              <a:solidFill>
                <a:srgbClr val="FF0000"/>
              </a:solidFill>
              <a:latin typeface="メイリオ" panose="020B0604030504040204" pitchFamily="50" charset="-128"/>
              <a:ea typeface="メイリオ" panose="020B0604030504040204" pitchFamily="50" charset="-128"/>
            </a:endParaRPr>
          </a:p>
          <a:p>
            <a:pPr defTabSz="457200"/>
            <a:r>
              <a:rPr kumimoji="0" lang="ja-JP" altLang="en-US" sz="1600">
                <a:solidFill>
                  <a:prstClr val="black"/>
                </a:solidFill>
                <a:latin typeface="メイリオ" panose="020B0604030504040204" pitchFamily="50" charset="-128"/>
                <a:ea typeface="メイリオ" panose="020B0604030504040204" pitchFamily="50" charset="-128"/>
              </a:rPr>
              <a:t>に基づき実施することが求められています！</a:t>
            </a:r>
          </a:p>
        </p:txBody>
      </p:sp>
      <p:pic>
        <p:nvPicPr>
          <p:cNvPr id="12" name="図 11" descr="アイコン が含まれている画像&#10;&#10;自動的に生成された説明">
            <a:extLst>
              <a:ext uri="{FF2B5EF4-FFF2-40B4-BE49-F238E27FC236}">
                <a16:creationId xmlns:a16="http://schemas.microsoft.com/office/drawing/2014/main" id="{742B2CAF-1F25-6797-FCDA-05BCE6D6B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9652" y="5305413"/>
            <a:ext cx="998703" cy="1139026"/>
          </a:xfrm>
          <a:prstGeom prst="rect">
            <a:avLst/>
          </a:prstGeom>
        </p:spPr>
      </p:pic>
      <p:sp>
        <p:nvSpPr>
          <p:cNvPr id="20" name="テキスト ボックス 19">
            <a:extLst>
              <a:ext uri="{FF2B5EF4-FFF2-40B4-BE49-F238E27FC236}">
                <a16:creationId xmlns:a16="http://schemas.microsoft.com/office/drawing/2014/main" id="{B5B05D23-9CFB-4D62-1581-F1E495944195}"/>
              </a:ext>
            </a:extLst>
          </p:cNvPr>
          <p:cNvSpPr txBox="1"/>
          <p:nvPr/>
        </p:nvSpPr>
        <p:spPr>
          <a:xfrm>
            <a:off x="2020858" y="6270521"/>
            <a:ext cx="6297762" cy="369332"/>
          </a:xfrm>
          <a:prstGeom prst="rect">
            <a:avLst/>
          </a:prstGeom>
          <a:noFill/>
        </p:spPr>
        <p:txBody>
          <a:bodyPr wrap="square">
            <a:spAutoFit/>
          </a:bodyPr>
          <a:lstStyle/>
          <a:p>
            <a:pPr defTabSz="1371600" fontAlgn="base">
              <a:spcBef>
                <a:spcPct val="0"/>
              </a:spcBef>
              <a:spcAft>
                <a:spcPts val="900"/>
              </a:spcAft>
              <a:defRPr/>
            </a:pPr>
            <a:r>
              <a:rPr kumimoji="0" lang="ja-JP" altLang="en-US" b="1">
                <a:solidFill>
                  <a:prstClr val="black"/>
                </a:solidFill>
                <a:latin typeface="Meiryo UI" panose="020B0604030504040204" pitchFamily="50" charset="-128"/>
                <a:ea typeface="Meiryo UI" panose="020B0604030504040204" pitchFamily="50" charset="-128"/>
              </a:rPr>
              <a:t>　</a:t>
            </a:r>
            <a:r>
              <a:rPr kumimoji="0" lang="ja-JP" altLang="en-US" sz="1600">
                <a:solidFill>
                  <a:prstClr val="black"/>
                </a:solidFill>
                <a:latin typeface="Meiryo UI" panose="020B0604030504040204" pitchFamily="50" charset="-128"/>
                <a:ea typeface="Meiryo UI" panose="020B0604030504040204" pitchFamily="50" charset="-128"/>
              </a:rPr>
              <a:t>（クラウドサービス利用に係る安全管理措置）</a:t>
            </a:r>
            <a:endParaRPr kumimoji="0" lang="en-US" altLang="ja-JP" sz="16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138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643183" y="1596574"/>
            <a:ext cx="9159135" cy="18033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11213" indent="-811213">
              <a:lnSpc>
                <a:spcPct val="100000"/>
              </a:lnSpc>
            </a:pPr>
            <a:r>
              <a:rPr lang="ja-JP" altLang="en-US" sz="4800">
                <a:solidFill>
                  <a:prstClr val="black">
                    <a:lumMod val="65000"/>
                    <a:lumOff val="35000"/>
                  </a:prstClr>
                </a:solidFill>
                <a:latin typeface="Meiryo UI" panose="020B0604030504040204" pitchFamily="50" charset="-128"/>
                <a:ea typeface="Meiryo UI" panose="020B0604030504040204" pitchFamily="50" charset="-128"/>
              </a:rPr>
              <a:t>１</a:t>
            </a:r>
            <a:r>
              <a:rPr lang="en-US" altLang="ja-JP" sz="480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4800">
                <a:solidFill>
                  <a:prstClr val="black">
                    <a:lumMod val="65000"/>
                    <a:lumOff val="35000"/>
                  </a:prstClr>
                </a:solidFill>
                <a:latin typeface="Meiryo UI" panose="020B0604030504040204" pitchFamily="50" charset="-128"/>
                <a:ea typeface="Meiryo UI" panose="020B0604030504040204" pitchFamily="50" charset="-128"/>
              </a:rPr>
              <a:t>個人情報保護法の基礎・一元化の経緯等</a:t>
            </a:r>
          </a:p>
        </p:txBody>
      </p:sp>
      <p:sp>
        <p:nvSpPr>
          <p:cNvPr id="11" name="スライド番号プレースホルダー 10"/>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3</a:t>
            </a:fld>
            <a:endParaRPr lang="ja-JP" altLang="en-US">
              <a:solidFill>
                <a:prstClr val="black">
                  <a:tint val="75000"/>
                </a:prstClr>
              </a:solidFill>
              <a:latin typeface="Calibri" panose="020F0502020204030204"/>
            </a:endParaRPr>
          </a:p>
        </p:txBody>
      </p:sp>
      <p:cxnSp>
        <p:nvCxnSpPr>
          <p:cNvPr id="3" name="直線コネクタ 2"/>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16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440120"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0" lang="ja-JP" altLang="en-US" sz="2800" kern="0">
                <a:solidFill>
                  <a:prstClr val="black"/>
                </a:solidFill>
                <a:latin typeface="Calibri Light" panose="020F0302020204030204"/>
                <a:ea typeface="Meiryo UI" panose="020B0604030504040204" pitchFamily="50" charset="-128"/>
              </a:rPr>
              <a:t>個人情報保護法についての事務対応ガイド</a:t>
            </a:r>
            <a:r>
              <a:rPr kumimoji="0" lang="ja-JP" altLang="en-US" sz="2000" kern="0">
                <a:solidFill>
                  <a:prstClr val="black"/>
                </a:solidFill>
                <a:latin typeface="Calibri Light" panose="020F0302020204030204"/>
                <a:ea typeface="Meiryo UI" panose="020B0604030504040204" pitchFamily="50" charset="-128"/>
              </a:rPr>
              <a:t>（行政機関等向け）</a:t>
            </a:r>
          </a:p>
          <a:p>
            <a:r>
              <a:rPr kumimoji="0" lang="ja-JP" altLang="en-US" sz="2400" kern="0">
                <a:solidFill>
                  <a:prstClr val="black"/>
                </a:solidFill>
                <a:latin typeface="Calibri Light" panose="020F0302020204030204"/>
                <a:ea typeface="Meiryo UI" panose="020B0604030504040204" pitchFamily="50" charset="-128"/>
              </a:rPr>
              <a:t>　</a:t>
            </a:r>
            <a:r>
              <a:rPr kumimoji="0" lang="ja-JP" altLang="en-US" sz="1800" kern="0">
                <a:solidFill>
                  <a:prstClr val="black"/>
                </a:solidFill>
                <a:latin typeface="Calibri Light" panose="020F0302020204030204"/>
                <a:ea typeface="Meiryo UI" panose="020B0604030504040204" pitchFamily="50" charset="-128"/>
              </a:rPr>
              <a:t>～（別添）行政機関等の保有する個人情報の適切な管理のための措置に関する指針～</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94637" y="6532649"/>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30</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a:extLst>
              <a:ext uri="{FF2B5EF4-FFF2-40B4-BE49-F238E27FC236}">
                <a16:creationId xmlns:a16="http://schemas.microsoft.com/office/drawing/2014/main" id="{5DE34E99-E7CF-7171-0989-42A26DA35CC6}"/>
              </a:ext>
            </a:extLst>
          </p:cNvPr>
          <p:cNvSpPr txBox="1">
            <a:spLocks/>
          </p:cNvSpPr>
          <p:nvPr/>
        </p:nvSpPr>
        <p:spPr>
          <a:xfrm>
            <a:off x="1863793" y="1433654"/>
            <a:ext cx="8814654" cy="4268277"/>
          </a:xfrm>
          <a:prstGeom prst="rect">
            <a:avLst/>
          </a:prstGeom>
          <a:ln w="12700">
            <a:solidFill>
              <a:schemeClr val="tx1">
                <a:lumMod val="65000"/>
                <a:lumOff val="35000"/>
              </a:schemeClr>
            </a:solidFill>
          </a:ln>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600"/>
              </a:spcBef>
              <a:buClr>
                <a:prstClr val="black">
                  <a:lumMod val="65000"/>
                  <a:lumOff val="35000"/>
                </a:prstClr>
              </a:buClr>
              <a:buNone/>
            </a:pPr>
            <a:r>
              <a:rPr lang="ja-JP" altLang="en-US" sz="1800">
                <a:solidFill>
                  <a:prstClr val="black"/>
                </a:solidFill>
                <a:latin typeface="Meiryo UI" panose="020B0604030504040204" pitchFamily="50" charset="-128"/>
                <a:ea typeface="Meiryo UI" panose="020B0604030504040204" pitchFamily="50" charset="-128"/>
              </a:rPr>
              <a:t>・この指針は、個人情報保護法第</a:t>
            </a:r>
            <a:r>
              <a:rPr lang="en-US" altLang="ja-JP" sz="1800">
                <a:solidFill>
                  <a:prstClr val="black"/>
                </a:solidFill>
                <a:latin typeface="Meiryo UI" panose="020B0604030504040204" pitchFamily="50" charset="-128"/>
                <a:ea typeface="Meiryo UI" panose="020B0604030504040204" pitchFamily="50" charset="-128"/>
              </a:rPr>
              <a:t>66</a:t>
            </a:r>
            <a:r>
              <a:rPr lang="ja-JP" altLang="en-US" sz="1800">
                <a:solidFill>
                  <a:prstClr val="black"/>
                </a:solidFill>
                <a:latin typeface="Meiryo UI" panose="020B0604030504040204" pitchFamily="50" charset="-128"/>
                <a:ea typeface="Meiryo UI" panose="020B0604030504040204" pitchFamily="50" charset="-128"/>
              </a:rPr>
              <a:t>条第１項の規定等を踏まえ、行政機関等の保有する個人情報</a:t>
            </a:r>
            <a:r>
              <a:rPr lang="en-US" altLang="ja-JP" sz="1800" baseline="30000">
                <a:solidFill>
                  <a:prstClr val="black"/>
                </a:solidFill>
                <a:latin typeface="Meiryo UI" panose="020B0604030504040204" pitchFamily="50" charset="-128"/>
                <a:ea typeface="Meiryo UI" panose="020B0604030504040204" pitchFamily="50" charset="-128"/>
              </a:rPr>
              <a:t>(※)</a:t>
            </a:r>
            <a:r>
              <a:rPr lang="ja-JP" altLang="en-US" sz="1800">
                <a:solidFill>
                  <a:prstClr val="black"/>
                </a:solidFill>
                <a:latin typeface="Meiryo UI" panose="020B0604030504040204" pitchFamily="50" charset="-128"/>
                <a:ea typeface="Meiryo UI" panose="020B0604030504040204" pitchFamily="50" charset="-128"/>
              </a:rPr>
              <a:t>の安全管理のために必要かつ適切な措置として最小限を示すものであり、以下のことが挙げられている。</a:t>
            </a:r>
            <a:endParaRPr lang="en-US" altLang="ja-JP" sz="18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管理体制</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教育研修</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職員の責務</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保有個人情報の取扱い</a:t>
            </a:r>
            <a:endParaRPr lang="en-US" altLang="ja-JP" sz="160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情報システムにおける安全の確保等</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情報システム室等の安全管理</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保有個人情報の提供</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個人情報の取扱いの委託</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サイバーセキュリティの確保</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安全管理上の問題への対応</a:t>
            </a:r>
            <a:endParaRPr lang="en-US" altLang="ja-JP" sz="1600">
              <a:solidFill>
                <a:prstClr val="black"/>
              </a:solidFill>
              <a:latin typeface="Meiryo UI" panose="020B0604030504040204" pitchFamily="50" charset="-128"/>
              <a:ea typeface="Meiryo UI" panose="020B0604030504040204" pitchFamily="50" charset="-128"/>
            </a:endParaRPr>
          </a:p>
          <a:p>
            <a:pPr lvl="1">
              <a:lnSpc>
                <a:spcPts val="2000"/>
              </a:lnSpc>
              <a:spcBef>
                <a:spcPts val="0"/>
              </a:spcBef>
              <a:buClr>
                <a:prstClr val="black">
                  <a:lumMod val="65000"/>
                  <a:lumOff val="35000"/>
                </a:prstClr>
              </a:buClr>
              <a:buFont typeface="Wingdings" panose="05000000000000000000" pitchFamily="2" charset="2"/>
              <a:buChar char="u"/>
            </a:pPr>
            <a:r>
              <a:rPr lang="ja-JP" altLang="en-US" sz="1600">
                <a:solidFill>
                  <a:prstClr val="black"/>
                </a:solidFill>
                <a:latin typeface="Meiryo UI" panose="020B0604030504040204" pitchFamily="50" charset="-128"/>
                <a:ea typeface="Meiryo UI" panose="020B0604030504040204" pitchFamily="50" charset="-128"/>
              </a:rPr>
              <a:t>監査及び点検の実施</a:t>
            </a:r>
            <a:endParaRPr lang="en-US" altLang="ja-JP" sz="1600">
              <a:solidFill>
                <a:prstClr val="black"/>
              </a:solidFill>
              <a:latin typeface="Meiryo UI" panose="020B0604030504040204" pitchFamily="50" charset="-128"/>
              <a:ea typeface="Meiryo UI" panose="020B0604030504040204" pitchFamily="50" charset="-128"/>
            </a:endParaRPr>
          </a:p>
          <a:p>
            <a:pPr marL="0" indent="0">
              <a:lnSpc>
                <a:spcPts val="2000"/>
              </a:lnSpc>
              <a:spcBef>
                <a:spcPts val="600"/>
              </a:spcBef>
              <a:buClr>
                <a:prstClr val="black">
                  <a:lumMod val="65000"/>
                  <a:lumOff val="35000"/>
                </a:prstClr>
              </a:buClr>
              <a:buNone/>
            </a:pPr>
            <a:r>
              <a:rPr lang="ja-JP" altLang="en-US" sz="1800">
                <a:solidFill>
                  <a:srgbClr val="FF0000"/>
                </a:solidFill>
                <a:latin typeface="Meiryo UI" panose="020B0604030504040204" pitchFamily="50" charset="-128"/>
                <a:ea typeface="Meiryo UI" panose="020B0604030504040204" pitchFamily="50" charset="-128"/>
              </a:rPr>
              <a:t>・各行政機関等においては、この指針を参考として、個人情報の適切な管理に関する定めを整備し、個人情報の安全管理のために必要な措置を講じなければならない。</a:t>
            </a:r>
            <a:endParaRPr lang="en-US" altLang="ja-JP" sz="1800">
              <a:solidFill>
                <a:srgbClr val="FF0000"/>
              </a:solidFill>
              <a:latin typeface="Meiryo UI" panose="020B0604030504040204" pitchFamily="50" charset="-128"/>
              <a:ea typeface="Meiryo UI" panose="020B0604030504040204" pitchFamily="50" charset="-128"/>
            </a:endParaRPr>
          </a:p>
        </p:txBody>
      </p:sp>
      <p:sp>
        <p:nvSpPr>
          <p:cNvPr id="8" name="吹き出し: 角を丸めた四角形 7">
            <a:extLst>
              <a:ext uri="{FF2B5EF4-FFF2-40B4-BE49-F238E27FC236}">
                <a16:creationId xmlns:a16="http://schemas.microsoft.com/office/drawing/2014/main" id="{32B54A05-F0C6-38F4-A9F8-80956CAE8652}"/>
              </a:ext>
            </a:extLst>
          </p:cNvPr>
          <p:cNvSpPr/>
          <p:nvPr/>
        </p:nvSpPr>
        <p:spPr>
          <a:xfrm>
            <a:off x="3205894" y="5777402"/>
            <a:ext cx="7134895" cy="910001"/>
          </a:xfrm>
          <a:prstGeom prst="wedgeRoundRectCallout">
            <a:avLst>
              <a:gd name="adj1" fmla="val -52475"/>
              <a:gd name="adj2" fmla="val -54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Bef>
                <a:spcPts val="600"/>
              </a:spcBef>
            </a:pPr>
            <a:r>
              <a:rPr kumimoji="0" lang="ja-JP" altLang="en-US" sz="1600" b="1">
                <a:solidFill>
                  <a:prstClr val="black"/>
                </a:solidFill>
                <a:latin typeface="メイリオ" panose="020B0604030504040204" pitchFamily="50" charset="-128"/>
                <a:ea typeface="メイリオ" panose="020B0604030504040204" pitchFamily="50" charset="-128"/>
              </a:rPr>
              <a:t>本人が被る権利利益の侵害の大きさを考慮し、リスクに応じた適切な安全管理措置を講じなければ、個人情報保護法違反と判断される可能性がありますので、事務対応ガイド指針を参考に体制の整備を図ってください。</a:t>
            </a:r>
          </a:p>
        </p:txBody>
      </p:sp>
      <p:pic>
        <p:nvPicPr>
          <p:cNvPr id="3" name="図 2">
            <a:extLst>
              <a:ext uri="{FF2B5EF4-FFF2-40B4-BE49-F238E27FC236}">
                <a16:creationId xmlns:a16="http://schemas.microsoft.com/office/drawing/2014/main" id="{4632FF65-BBC3-8A74-E95D-5C06CAA74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456" y="5757272"/>
            <a:ext cx="858628" cy="1100528"/>
          </a:xfrm>
          <a:prstGeom prst="rect">
            <a:avLst/>
          </a:prstGeom>
        </p:spPr>
      </p:pic>
      <p:sp>
        <p:nvSpPr>
          <p:cNvPr id="2" name="テキスト ボックス 1">
            <a:extLst>
              <a:ext uri="{FF2B5EF4-FFF2-40B4-BE49-F238E27FC236}">
                <a16:creationId xmlns:a16="http://schemas.microsoft.com/office/drawing/2014/main" id="{258E179B-79EB-B752-B76A-AD8B5AFDF18E}"/>
              </a:ext>
            </a:extLst>
          </p:cNvPr>
          <p:cNvSpPr txBox="1"/>
          <p:nvPr/>
        </p:nvSpPr>
        <p:spPr>
          <a:xfrm>
            <a:off x="4678051" y="2044085"/>
            <a:ext cx="5905068" cy="461665"/>
          </a:xfrm>
          <a:prstGeom prst="rect">
            <a:avLst/>
          </a:prstGeom>
          <a:noFill/>
        </p:spPr>
        <p:txBody>
          <a:bodyPr wrap="square" rtlCol="0">
            <a:spAutoFit/>
          </a:bodyPr>
          <a:lstStyle/>
          <a:p>
            <a:pPr marL="355600" indent="-355600"/>
            <a:r>
              <a:rPr kumimoji="1"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　</a:t>
            </a:r>
            <a:r>
              <a:rPr kumimoji="1" lang="ja-JP" altLang="en-US" sz="1200">
                <a:latin typeface="Meiryo UI" panose="020B0604030504040204" pitchFamily="50" charset="-128"/>
                <a:ea typeface="Meiryo UI" panose="020B0604030504040204" pitchFamily="50" charset="-128"/>
              </a:rPr>
              <a:t>行政機関等が取得し、又は取得しようとしている個人情報であって、保有個人情報として取り扱われることが予定されているものが含まれ</a:t>
            </a:r>
            <a:r>
              <a:rPr lang="ja-JP" altLang="en-US" sz="1200">
                <a:latin typeface="Meiryo UI" panose="020B0604030504040204" pitchFamily="50" charset="-128"/>
                <a:ea typeface="Meiryo UI" panose="020B0604030504040204" pitchFamily="50" charset="-128"/>
              </a:rPr>
              <a:t>る</a:t>
            </a:r>
            <a:r>
              <a:rPr kumimoji="1" lang="ja-JP" altLang="en-US" sz="120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61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139112" y="6386171"/>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31</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D9662AB5-DB21-9DFB-784A-513478CF3A16}"/>
              </a:ext>
            </a:extLst>
          </p:cNvPr>
          <p:cNvGrpSpPr/>
          <p:nvPr/>
        </p:nvGrpSpPr>
        <p:grpSpPr>
          <a:xfrm>
            <a:off x="1504124" y="2134032"/>
            <a:ext cx="9418056" cy="3223534"/>
            <a:chOff x="-125554" y="1693716"/>
            <a:chExt cx="8049687" cy="2151592"/>
          </a:xfrm>
        </p:grpSpPr>
        <p:sp>
          <p:nvSpPr>
            <p:cNvPr id="3" name="正方形/長方形 2">
              <a:extLst>
                <a:ext uri="{FF2B5EF4-FFF2-40B4-BE49-F238E27FC236}">
                  <a16:creationId xmlns:a16="http://schemas.microsoft.com/office/drawing/2014/main" id="{B2FCE715-E155-3F8E-5D2B-BC724FEB5A89}"/>
                </a:ext>
              </a:extLst>
            </p:cNvPr>
            <p:cNvSpPr/>
            <p:nvPr/>
          </p:nvSpPr>
          <p:spPr>
            <a:xfrm>
              <a:off x="157827" y="1852273"/>
              <a:ext cx="7766306" cy="1698343"/>
            </a:xfrm>
            <a:prstGeom prst="rect">
              <a:avLst/>
            </a:prstGeom>
            <a:noFill/>
            <a:ln w="12700" cap="flat" cmpd="sng" algn="ctr">
              <a:solidFill>
                <a:schemeClr val="accent1">
                  <a:lumMod val="75000"/>
                </a:schemeClr>
              </a:solidFill>
              <a:prstDash val="dash"/>
              <a:miter lim="800000"/>
            </a:ln>
            <a:effectLst/>
          </p:spPr>
          <p:txBody>
            <a:bodyPr rtlCol="0" anchor="ctr"/>
            <a:lstStyle/>
            <a:p>
              <a:pPr algn="ctr" defTabSz="1371600">
                <a:defRPr/>
              </a:pPr>
              <a:endParaRPr kumimoji="0" lang="ja-JP" altLang="en-US" sz="2195" kern="0">
                <a:solidFill>
                  <a:prstClr val="white"/>
                </a:solidFill>
                <a:latin typeface="Calibri" panose="020F0502020204030204"/>
                <a:ea typeface="Meiryo UI" panose="020B0604030504040204" pitchFamily="50" charset="-128"/>
              </a:endParaRPr>
            </a:p>
          </p:txBody>
        </p:sp>
        <p:grpSp>
          <p:nvGrpSpPr>
            <p:cNvPr id="5" name="グループ化 4">
              <a:extLst>
                <a:ext uri="{FF2B5EF4-FFF2-40B4-BE49-F238E27FC236}">
                  <a16:creationId xmlns:a16="http://schemas.microsoft.com/office/drawing/2014/main" id="{BBE9F9CA-15B4-6029-E7EF-4F6CB08162A1}"/>
                </a:ext>
              </a:extLst>
            </p:cNvPr>
            <p:cNvGrpSpPr/>
            <p:nvPr/>
          </p:nvGrpSpPr>
          <p:grpSpPr>
            <a:xfrm>
              <a:off x="-125554" y="1693716"/>
              <a:ext cx="7180974" cy="2151592"/>
              <a:chOff x="-125554" y="1693716"/>
              <a:chExt cx="7180974" cy="2151592"/>
            </a:xfrm>
          </p:grpSpPr>
          <p:sp>
            <p:nvSpPr>
              <p:cNvPr id="6" name="テキスト ボックス 20">
                <a:extLst>
                  <a:ext uri="{FF2B5EF4-FFF2-40B4-BE49-F238E27FC236}">
                    <a16:creationId xmlns:a16="http://schemas.microsoft.com/office/drawing/2014/main" id="{A2B6D9F9-A492-E83A-7CC3-87A6E79ABE7F}"/>
                  </a:ext>
                </a:extLst>
              </p:cNvPr>
              <p:cNvSpPr>
                <a:spLocks noChangeArrowheads="1"/>
              </p:cNvSpPr>
              <p:nvPr/>
            </p:nvSpPr>
            <p:spPr bwMode="auto">
              <a:xfrm>
                <a:off x="156070" y="1693716"/>
                <a:ext cx="2880000" cy="345525"/>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組織的安全管理措置</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7" name="コンテンツ プレースホルダー 2">
                <a:extLst>
                  <a:ext uri="{FF2B5EF4-FFF2-40B4-BE49-F238E27FC236}">
                    <a16:creationId xmlns:a16="http://schemas.microsoft.com/office/drawing/2014/main" id="{07FEFD72-D129-E831-4DA1-79BD9BB76B03}"/>
                  </a:ext>
                </a:extLst>
              </p:cNvPr>
              <p:cNvSpPr txBox="1">
                <a:spLocks/>
              </p:cNvSpPr>
              <p:nvPr/>
            </p:nvSpPr>
            <p:spPr bwMode="auto">
              <a:xfrm>
                <a:off x="-125554" y="1938342"/>
                <a:ext cx="7180974" cy="1906966"/>
              </a:xfrm>
              <a:prstGeom prst="rect">
                <a:avLst/>
              </a:prstGeom>
              <a:noFill/>
              <a:ln w="6350" cap="flat" cmpd="sng" algn="ctr">
                <a:noFill/>
                <a:prstDash val="solid"/>
                <a:miter lim="800000"/>
                <a:headEnd/>
                <a:tailEnd/>
              </a:ln>
              <a:effectLst/>
            </p:spPr>
            <p:txBody>
              <a:bodyPr vert="horz" wrap="square" lIns="43875" tIns="307125" rIns="43875" bIns="43875"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組織体制の整備</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個人情報の取扱いに係る規律に従った運用</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個人情報の取扱状況を確認する手段の整備</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漏えい等の事案に対応する体制の整備</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個人情報の取扱状況の把握及び安全管理措置の見直し</a:t>
                </a:r>
                <a:endParaRPr lang="en-US" altLang="ja-JP" sz="1800">
                  <a:solidFill>
                    <a:prstClr val="black"/>
                  </a:solidFill>
                  <a:latin typeface="Meiryo UI" panose="020B0604030504040204" pitchFamily="50" charset="-128"/>
                  <a:ea typeface="Meiryo UI" panose="020B0604030504040204" pitchFamily="50" charset="-128"/>
                </a:endParaRPr>
              </a:p>
            </p:txBody>
          </p:sp>
        </p:grpSp>
      </p:grpSp>
      <p:sp>
        <p:nvSpPr>
          <p:cNvPr id="8" name="テキスト ボックス 7">
            <a:extLst>
              <a:ext uri="{FF2B5EF4-FFF2-40B4-BE49-F238E27FC236}">
                <a16:creationId xmlns:a16="http://schemas.microsoft.com/office/drawing/2014/main" id="{8B64AAF7-202E-CC0F-AD7F-8A36AA6FD99C}"/>
              </a:ext>
            </a:extLst>
          </p:cNvPr>
          <p:cNvSpPr txBox="1"/>
          <p:nvPr/>
        </p:nvSpPr>
        <p:spPr>
          <a:xfrm>
            <a:off x="7915814" y="2798479"/>
            <a:ext cx="2159566" cy="251795"/>
          </a:xfrm>
          <a:prstGeom prst="rect">
            <a:avLst/>
          </a:prstGeom>
          <a:noFill/>
          <a:ln>
            <a:solidFill>
              <a:schemeClr val="accent1"/>
            </a:solidFill>
          </a:ln>
        </p:spPr>
        <p:txBody>
          <a:bodyPr wrap="squar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4-8-2</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F6BD9B33-A007-7CEA-0E6D-3B927035CCAA}"/>
              </a:ext>
            </a:extLst>
          </p:cNvPr>
          <p:cNvSpPr txBox="1"/>
          <p:nvPr/>
        </p:nvSpPr>
        <p:spPr>
          <a:xfrm>
            <a:off x="7901503" y="3181204"/>
            <a:ext cx="2787943" cy="251795"/>
          </a:xfrm>
          <a:prstGeom prst="rect">
            <a:avLst/>
          </a:prstGeom>
          <a:noFill/>
          <a:ln>
            <a:solidFill>
              <a:schemeClr val="accent1"/>
            </a:solidFill>
          </a:ln>
        </p:spPr>
        <p:txBody>
          <a:bodyPr wrap="non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4-8-5(1)</a:t>
            </a:r>
            <a:r>
              <a:rPr lang="ja-JP" altLang="en-US" sz="1400" b="1" u="sng">
                <a:solidFill>
                  <a:srgbClr val="4472C4"/>
                </a:solidFill>
                <a:latin typeface="ＭＳ ゴシック" panose="020B0609070205080204" pitchFamily="49" charset="-128"/>
                <a:ea typeface="ＭＳ ゴシック" panose="020B0609070205080204" pitchFamily="49" charset="-128"/>
              </a:rPr>
              <a:t>～</a:t>
            </a:r>
            <a:r>
              <a:rPr lang="en-US" altLang="ja-JP" sz="1400" b="1" u="sng">
                <a:solidFill>
                  <a:srgbClr val="4472C4"/>
                </a:solidFill>
                <a:latin typeface="ＭＳ ゴシック" panose="020B0609070205080204" pitchFamily="49" charset="-128"/>
                <a:ea typeface="ＭＳ ゴシック" panose="020B0609070205080204" pitchFamily="49" charset="-128"/>
              </a:rPr>
              <a:t>(3)</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89DB20B2-6EA5-C13F-65A9-C7481DB27832}"/>
              </a:ext>
            </a:extLst>
          </p:cNvPr>
          <p:cNvSpPr txBox="1"/>
          <p:nvPr/>
        </p:nvSpPr>
        <p:spPr>
          <a:xfrm>
            <a:off x="7903414" y="3562654"/>
            <a:ext cx="3018767" cy="251795"/>
          </a:xfrm>
          <a:prstGeom prst="rect">
            <a:avLst/>
          </a:prstGeom>
          <a:noFill/>
          <a:ln>
            <a:solidFill>
              <a:schemeClr val="accent1"/>
            </a:solidFill>
          </a:ln>
        </p:spPr>
        <p:txBody>
          <a:bodyPr wrap="squar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300" b="1" u="sng">
                <a:solidFill>
                  <a:srgbClr val="4472C4"/>
                </a:solidFill>
                <a:latin typeface="ＭＳ ゴシック" panose="020B0609070205080204" pitchFamily="49" charset="-128"/>
                <a:ea typeface="ＭＳ ゴシック" panose="020B0609070205080204" pitchFamily="49" charset="-128"/>
              </a:rPr>
              <a:t>4-8-5(9),4-8-6(3)</a:t>
            </a:r>
            <a:endParaRPr lang="ja-JP" altLang="en-US" sz="13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655664A9-22E9-30FB-5B99-E0FF37568B41}"/>
              </a:ext>
            </a:extLst>
          </p:cNvPr>
          <p:cNvSpPr txBox="1"/>
          <p:nvPr/>
        </p:nvSpPr>
        <p:spPr>
          <a:xfrm>
            <a:off x="7915814" y="3953338"/>
            <a:ext cx="2159566" cy="251795"/>
          </a:xfrm>
          <a:prstGeom prst="rect">
            <a:avLst/>
          </a:prstGeom>
          <a:noFill/>
          <a:ln>
            <a:solidFill>
              <a:schemeClr val="accent1"/>
            </a:solidFill>
          </a:ln>
        </p:spPr>
        <p:txBody>
          <a:bodyPr wrap="non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4-8-11</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A8BC6726-E9F4-8A26-283D-5F2033AC5F08}"/>
              </a:ext>
            </a:extLst>
          </p:cNvPr>
          <p:cNvSpPr txBox="1"/>
          <p:nvPr/>
        </p:nvSpPr>
        <p:spPr>
          <a:xfrm>
            <a:off x="7915814" y="4322793"/>
            <a:ext cx="2159566" cy="251795"/>
          </a:xfrm>
          <a:prstGeom prst="rect">
            <a:avLst/>
          </a:prstGeom>
          <a:noFill/>
          <a:ln>
            <a:solidFill>
              <a:schemeClr val="accent1"/>
            </a:solidFill>
          </a:ln>
        </p:spPr>
        <p:txBody>
          <a:bodyPr wrap="non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4-8-12</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4151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36677" y="635635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93D94788-101F-E902-9352-777100695E7D}"/>
              </a:ext>
            </a:extLst>
          </p:cNvPr>
          <p:cNvGraphicFramePr>
            <a:graphicFrameLocks noGrp="1"/>
          </p:cNvGraphicFramePr>
          <p:nvPr/>
        </p:nvGraphicFramePr>
        <p:xfrm>
          <a:off x="1845365" y="1524003"/>
          <a:ext cx="8865704" cy="3911419"/>
        </p:xfrm>
        <a:graphic>
          <a:graphicData uri="http://schemas.openxmlformats.org/drawingml/2006/table">
            <a:tbl>
              <a:tblPr firstRow="1" bandRow="1">
                <a:tableStyleId>{5C22544A-7EE6-4342-B048-85BDC9FD1C3A}</a:tableStyleId>
              </a:tblPr>
              <a:tblGrid>
                <a:gridCol w="4432852">
                  <a:extLst>
                    <a:ext uri="{9D8B030D-6E8A-4147-A177-3AD203B41FA5}">
                      <a16:colId xmlns:a16="http://schemas.microsoft.com/office/drawing/2014/main" val="1886542048"/>
                    </a:ext>
                  </a:extLst>
                </a:gridCol>
                <a:gridCol w="4432852">
                  <a:extLst>
                    <a:ext uri="{9D8B030D-6E8A-4147-A177-3AD203B41FA5}">
                      <a16:colId xmlns:a16="http://schemas.microsoft.com/office/drawing/2014/main" val="703079359"/>
                    </a:ext>
                  </a:extLst>
                </a:gridCol>
              </a:tblGrid>
              <a:tr h="452057">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459362">
                <a:tc>
                  <a:txBody>
                    <a:bodyPr/>
                    <a:lstStyle/>
                    <a:p>
                      <a:endParaRPr kumimoji="1" lang="ja-JP" altLang="en-US" sz="1800">
                        <a:latin typeface="HG丸ｺﾞｼｯｸM-PRO" panose="020F0600000000000000" pitchFamily="50" charset="-128"/>
                        <a:ea typeface="HG丸ｺﾞｼｯｸM-PRO" panose="020F0600000000000000"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HG丸ｺﾞｼｯｸM-PRO" panose="020F0600000000000000" pitchFamily="50" charset="-128"/>
                        <a:ea typeface="HG丸ｺﾞｼｯｸM-PRO" panose="020F0600000000000000"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10" name="テキスト ボックス 9">
            <a:extLst>
              <a:ext uri="{FF2B5EF4-FFF2-40B4-BE49-F238E27FC236}">
                <a16:creationId xmlns:a16="http://schemas.microsoft.com/office/drawing/2014/main" id="{93D07F75-D256-EC39-B26A-72975F353123}"/>
              </a:ext>
            </a:extLst>
          </p:cNvPr>
          <p:cNvSpPr txBox="1"/>
          <p:nvPr/>
        </p:nvSpPr>
        <p:spPr>
          <a:xfrm>
            <a:off x="1845365" y="2069006"/>
            <a:ext cx="4386943" cy="1754326"/>
          </a:xfrm>
          <a:prstGeom prst="rect">
            <a:avLst/>
          </a:prstGeom>
          <a:noFill/>
        </p:spPr>
        <p:txBody>
          <a:bodyPr wrap="square" rtlCol="0">
            <a:spAutoFit/>
          </a:bodyPr>
          <a:lstStyle/>
          <a:p>
            <a:pPr defTabSz="457200"/>
            <a:r>
              <a:rPr lang="ja-JP" altLang="en-US" sz="2000" b="1">
                <a:solidFill>
                  <a:prstClr val="black"/>
                </a:solidFill>
                <a:latin typeface="Meiryo UI" panose="020B0604030504040204" pitchFamily="50" charset="-128"/>
                <a:ea typeface="Meiryo UI" panose="020B0604030504040204" pitchFamily="50" charset="-128"/>
              </a:rPr>
              <a:t>（１）</a:t>
            </a:r>
            <a:r>
              <a:rPr lang="ja-JP" altLang="en-US" sz="2000" b="1" u="sng">
                <a:solidFill>
                  <a:prstClr val="black"/>
                </a:solidFill>
                <a:latin typeface="Meiryo UI" panose="020B0604030504040204" pitchFamily="50" charset="-128"/>
                <a:ea typeface="Meiryo UI" panose="020B0604030504040204" pitchFamily="50" charset="-128"/>
              </a:rPr>
              <a:t>組織体制の整備</a:t>
            </a:r>
            <a:endParaRPr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a:solidFill>
                <a:prstClr val="black"/>
              </a:solidFill>
              <a:latin typeface="Meiryo UI" panose="020B0604030504040204" pitchFamily="50" charset="-128"/>
              <a:ea typeface="Meiryo UI" panose="020B0604030504040204" pitchFamily="50" charset="-128"/>
            </a:endParaRPr>
          </a:p>
          <a:p>
            <a:pPr marL="92075" indent="-92075" defTabSz="457200"/>
            <a:r>
              <a:rPr lang="ja-JP" altLang="en-US">
                <a:solidFill>
                  <a:prstClr val="black"/>
                </a:solidFill>
                <a:latin typeface="Meiryo UI" panose="020B0604030504040204" pitchFamily="50" charset="-128"/>
                <a:ea typeface="Meiryo UI" panose="020B0604030504040204" pitchFamily="50" charset="-128"/>
              </a:rPr>
              <a:t>・　組織体制の整備のため、総括保護管理者、保護管理者、保護担当者、監査責任者を設置する。</a:t>
            </a:r>
            <a:endParaRPr lang="en-US" altLang="ja-JP">
              <a:solidFill>
                <a:prstClr val="black"/>
              </a:solidFill>
              <a:latin typeface="Meiryo UI" panose="020B0604030504040204" pitchFamily="50" charset="-128"/>
              <a:ea typeface="Meiryo UI" panose="020B0604030504040204" pitchFamily="50" charset="-128"/>
            </a:endParaRPr>
          </a:p>
          <a:p>
            <a:pPr defTabSz="457200"/>
            <a:endParaRPr kumimoji="0" lang="en-US" altLang="ja-JP" sz="1600" b="1">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31DD365-B7BE-4B1A-3226-3EDFF9A602E1}"/>
              </a:ext>
            </a:extLst>
          </p:cNvPr>
          <p:cNvSpPr txBox="1"/>
          <p:nvPr/>
        </p:nvSpPr>
        <p:spPr>
          <a:xfrm>
            <a:off x="6258811" y="2058579"/>
            <a:ext cx="4499782" cy="1815882"/>
          </a:xfrm>
          <a:prstGeom prst="rect">
            <a:avLst/>
          </a:prstGeom>
          <a:noFill/>
        </p:spPr>
        <p:txBody>
          <a:bodyPr wrap="square" rtlCol="0">
            <a:spAutoFit/>
          </a:bodyPr>
          <a:lstStyle/>
          <a:p>
            <a:pPr marL="354013" indent="-354013" defTabSz="457200">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rPr>
              <a:t>総括保護管理者、保護管理者、監査責任者の設置は、個人情報取扱規程等に規定する。</a:t>
            </a:r>
            <a:endParaRPr lang="en-US" altLang="ja-JP" sz="1600">
              <a:solidFill>
                <a:prstClr val="black"/>
              </a:solidFill>
              <a:latin typeface="Meiryo UI" panose="020B0604030504040204" pitchFamily="50" charset="-128"/>
              <a:ea typeface="Meiryo UI" panose="020B0604030504040204" pitchFamily="50" charset="-128"/>
            </a:endParaRPr>
          </a:p>
          <a:p>
            <a:pPr marL="457200" indent="-457200" defTabSz="457200">
              <a:buFont typeface="Wingdings" panose="05000000000000000000" pitchFamily="2" charset="2"/>
              <a:buChar char="Ø"/>
            </a:pPr>
            <a:endParaRPr lang="en-US" altLang="ja-JP" sz="1600">
              <a:solidFill>
                <a:prstClr val="black"/>
              </a:solidFill>
              <a:latin typeface="Meiryo UI" panose="020B0604030504040204" pitchFamily="50" charset="-128"/>
              <a:ea typeface="Meiryo UI" panose="020B0604030504040204" pitchFamily="50" charset="-128"/>
            </a:endParaRPr>
          </a:p>
          <a:p>
            <a:pPr marL="354013" indent="-354013" defTabSz="457200">
              <a:buFont typeface="Wingdings" panose="05000000000000000000" pitchFamily="2" charset="2"/>
              <a:buChar char="Ø"/>
            </a:pPr>
            <a:r>
              <a:rPr lang="ja-JP" altLang="en-US" sz="1600">
                <a:solidFill>
                  <a:prstClr val="black"/>
                </a:solidFill>
                <a:latin typeface="Meiryo UI" panose="020B0604030504040204" pitchFamily="50" charset="-128"/>
                <a:ea typeface="Meiryo UI" panose="020B0604030504040204" pitchFamily="50" charset="-128"/>
              </a:rPr>
              <a:t>保有個人情報を取り扱う各課室等の保護管理者は、保護担当者を指定する。特に保護担当者が人事異動や退職等で保護担当者でなくなった場合は、速やかに指定を解除する必要がある。</a:t>
            </a:r>
          </a:p>
        </p:txBody>
      </p:sp>
      <p:grpSp>
        <p:nvGrpSpPr>
          <p:cNvPr id="12" name="グループ化 11">
            <a:extLst>
              <a:ext uri="{FF2B5EF4-FFF2-40B4-BE49-F238E27FC236}">
                <a16:creationId xmlns:a16="http://schemas.microsoft.com/office/drawing/2014/main" id="{37B273D3-B887-F6A5-DADC-6A9FF2D6B06D}"/>
              </a:ext>
            </a:extLst>
          </p:cNvPr>
          <p:cNvGrpSpPr/>
          <p:nvPr/>
        </p:nvGrpSpPr>
        <p:grpSpPr>
          <a:xfrm>
            <a:off x="6258811" y="4062315"/>
            <a:ext cx="4350812" cy="1230652"/>
            <a:chOff x="10127948" y="6098340"/>
            <a:chExt cx="6899707" cy="1580575"/>
          </a:xfrm>
        </p:grpSpPr>
        <p:sp>
          <p:nvSpPr>
            <p:cNvPr id="20" name="四角形: 角を丸くする 6">
              <a:extLst>
                <a:ext uri="{FF2B5EF4-FFF2-40B4-BE49-F238E27FC236}">
                  <a16:creationId xmlns:a16="http://schemas.microsoft.com/office/drawing/2014/main" id="{1C70F44D-9579-9C84-4C52-6CBE0E887C62}"/>
                </a:ext>
              </a:extLst>
            </p:cNvPr>
            <p:cNvSpPr/>
            <p:nvPr/>
          </p:nvSpPr>
          <p:spPr>
            <a:xfrm>
              <a:off x="10375900" y="6098340"/>
              <a:ext cx="6651755" cy="1580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3283B146-D9C7-39AB-6ED3-2DAB34FAD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4022" y="6507898"/>
              <a:ext cx="753963" cy="1095213"/>
            </a:xfrm>
            <a:prstGeom prst="rect">
              <a:avLst/>
            </a:prstGeom>
          </p:spPr>
        </p:pic>
        <p:pic>
          <p:nvPicPr>
            <p:cNvPr id="22" name="図 21">
              <a:extLst>
                <a:ext uri="{FF2B5EF4-FFF2-40B4-BE49-F238E27FC236}">
                  <a16:creationId xmlns:a16="http://schemas.microsoft.com/office/drawing/2014/main" id="{3D420F05-E42D-99F1-9F35-8BE820E27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9605" y="6507897"/>
              <a:ext cx="801978" cy="1095213"/>
            </a:xfrm>
            <a:prstGeom prst="rect">
              <a:avLst/>
            </a:prstGeom>
          </p:spPr>
        </p:pic>
        <p:pic>
          <p:nvPicPr>
            <p:cNvPr id="23" name="図 22">
              <a:extLst>
                <a:ext uri="{FF2B5EF4-FFF2-40B4-BE49-F238E27FC236}">
                  <a16:creationId xmlns:a16="http://schemas.microsoft.com/office/drawing/2014/main" id="{B918F9AD-10B5-99D3-2447-2E8E95AAD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2201" y="6574903"/>
              <a:ext cx="654419" cy="1037007"/>
            </a:xfrm>
            <a:prstGeom prst="rect">
              <a:avLst/>
            </a:prstGeom>
          </p:spPr>
        </p:pic>
        <p:sp>
          <p:nvSpPr>
            <p:cNvPr id="24" name="テキスト ボックス 23">
              <a:extLst>
                <a:ext uri="{FF2B5EF4-FFF2-40B4-BE49-F238E27FC236}">
                  <a16:creationId xmlns:a16="http://schemas.microsoft.com/office/drawing/2014/main" id="{6C8F6E3F-397E-4424-0248-F2111A7FF797}"/>
                </a:ext>
              </a:extLst>
            </p:cNvPr>
            <p:cNvSpPr txBox="1"/>
            <p:nvPr/>
          </p:nvSpPr>
          <p:spPr>
            <a:xfrm>
              <a:off x="14404665" y="6140947"/>
              <a:ext cx="2622990" cy="395290"/>
            </a:xfrm>
            <a:prstGeom prst="rect">
              <a:avLst/>
            </a:prstGeom>
            <a:noFill/>
          </p:spPr>
          <p:txBody>
            <a:bodyPr wrap="square" rtlCol="0">
              <a:spAutoFit/>
            </a:bodyPr>
            <a:lstStyle/>
            <a:p>
              <a:pPr algn="ctr" defTabSz="457200"/>
              <a:r>
                <a:rPr lang="ja-JP" altLang="en-US" sz="1400">
                  <a:solidFill>
                    <a:srgbClr val="034197"/>
                  </a:solidFill>
                  <a:latin typeface="HG丸ｺﾞｼｯｸM-PRO" panose="020F0600000000000000" pitchFamily="50" charset="-128"/>
                  <a:ea typeface="HG丸ｺﾞｼｯｸM-PRO" panose="020F0600000000000000" pitchFamily="50" charset="-128"/>
                </a:rPr>
                <a:t>保護担当者</a:t>
              </a:r>
            </a:p>
          </p:txBody>
        </p:sp>
        <p:sp>
          <p:nvSpPr>
            <p:cNvPr id="25" name="テキスト ボックス 24">
              <a:extLst>
                <a:ext uri="{FF2B5EF4-FFF2-40B4-BE49-F238E27FC236}">
                  <a16:creationId xmlns:a16="http://schemas.microsoft.com/office/drawing/2014/main" id="{FC0D8ADB-B44A-8758-B0D1-086255AB9BBA}"/>
                </a:ext>
              </a:extLst>
            </p:cNvPr>
            <p:cNvSpPr txBox="1"/>
            <p:nvPr/>
          </p:nvSpPr>
          <p:spPr>
            <a:xfrm>
              <a:off x="10127948" y="6157567"/>
              <a:ext cx="2622990" cy="395290"/>
            </a:xfrm>
            <a:prstGeom prst="rect">
              <a:avLst/>
            </a:prstGeom>
            <a:noFill/>
          </p:spPr>
          <p:txBody>
            <a:bodyPr wrap="square" rtlCol="0">
              <a:spAutoFit/>
            </a:bodyPr>
            <a:lstStyle/>
            <a:p>
              <a:pPr algn="ctr" defTabSz="457200"/>
              <a:r>
                <a:rPr lang="ja-JP" altLang="en-US" sz="1400">
                  <a:solidFill>
                    <a:srgbClr val="034197"/>
                  </a:solidFill>
                  <a:latin typeface="HG丸ｺﾞｼｯｸM-PRO" panose="020F0600000000000000" pitchFamily="50" charset="-128"/>
                  <a:ea typeface="HG丸ｺﾞｼｯｸM-PRO" panose="020F0600000000000000" pitchFamily="50" charset="-128"/>
                </a:rPr>
                <a:t>保護管理者</a:t>
              </a:r>
            </a:p>
          </p:txBody>
        </p:sp>
        <p:sp>
          <p:nvSpPr>
            <p:cNvPr id="26" name="右矢印 17">
              <a:extLst>
                <a:ext uri="{FF2B5EF4-FFF2-40B4-BE49-F238E27FC236}">
                  <a16:creationId xmlns:a16="http://schemas.microsoft.com/office/drawing/2014/main" id="{726ED53A-448B-64B2-5B59-0C6B3F6A7D90}"/>
                </a:ext>
              </a:extLst>
            </p:cNvPr>
            <p:cNvSpPr/>
            <p:nvPr/>
          </p:nvSpPr>
          <p:spPr>
            <a:xfrm>
              <a:off x="12562486" y="6423772"/>
              <a:ext cx="1278493" cy="3967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C8F20945-DB39-9FAB-325F-984CFB76AB25}"/>
                </a:ext>
              </a:extLst>
            </p:cNvPr>
            <p:cNvSpPr txBox="1"/>
            <p:nvPr/>
          </p:nvSpPr>
          <p:spPr>
            <a:xfrm>
              <a:off x="11122201" y="6869082"/>
              <a:ext cx="3929002" cy="592935"/>
            </a:xfrm>
            <a:prstGeom prst="rect">
              <a:avLst/>
            </a:prstGeom>
            <a:noFill/>
          </p:spPr>
          <p:txBody>
            <a:bodyPr wrap="square" rtlCol="0">
              <a:spAutoFit/>
            </a:bodyPr>
            <a:lstStyle/>
            <a:p>
              <a:pPr algn="ct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担当者名簿等を</a:t>
              </a:r>
              <a:endParaRPr kumimoji="0" lang="en-US" altLang="ja-JP" sz="1200">
                <a:solidFill>
                  <a:srgbClr val="FF0000"/>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適切に管理をする</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2740CF54-AD8F-D248-9280-36B9135587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77937" y="6705500"/>
              <a:ext cx="889818" cy="881855"/>
            </a:xfrm>
            <a:prstGeom prst="rect">
              <a:avLst/>
            </a:prstGeom>
          </p:spPr>
        </p:pic>
      </p:grpSp>
      <p:sp>
        <p:nvSpPr>
          <p:cNvPr id="29" name="角丸四角形吹き出し 16">
            <a:extLst>
              <a:ext uri="{FF2B5EF4-FFF2-40B4-BE49-F238E27FC236}">
                <a16:creationId xmlns:a16="http://schemas.microsoft.com/office/drawing/2014/main" id="{C88BB622-6CE2-68B0-BB35-69008F70C9F3}"/>
              </a:ext>
            </a:extLst>
          </p:cNvPr>
          <p:cNvSpPr/>
          <p:nvPr/>
        </p:nvSpPr>
        <p:spPr>
          <a:xfrm>
            <a:off x="3424966" y="5653601"/>
            <a:ext cx="6678836" cy="910350"/>
          </a:xfrm>
          <a:prstGeom prst="wedgeRoundRectCallout">
            <a:avLst>
              <a:gd name="adj1" fmla="val -54821"/>
              <a:gd name="adj2" fmla="val -457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spc="-110">
                <a:solidFill>
                  <a:prstClr val="black"/>
                </a:solidFill>
                <a:latin typeface="メイリオ" panose="020B0604030504040204" pitchFamily="50" charset="-128"/>
                <a:ea typeface="メイリオ" panose="020B0604030504040204" pitchFamily="50" charset="-128"/>
              </a:rPr>
              <a:t>組織体制の整備は、安全管理措置の運用する上で、非常に重要な事項となりますので、確実に整備することが求められます。</a:t>
            </a:r>
            <a:endParaRPr kumimoji="0" lang="ja-JP" altLang="en-US" b="1">
              <a:solidFill>
                <a:prstClr val="black"/>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C047DC04-AE94-A628-8464-AD1533BEBE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8199" y="5589140"/>
            <a:ext cx="917807" cy="1161165"/>
          </a:xfrm>
          <a:prstGeom prst="rect">
            <a:avLst/>
          </a:prstGeom>
        </p:spPr>
      </p:pic>
    </p:spTree>
    <p:extLst>
      <p:ext uri="{BB962C8B-B14F-4D97-AF65-F5344CB8AC3E}">
        <p14:creationId xmlns:p14="http://schemas.microsoft.com/office/powerpoint/2010/main" val="2628741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21628"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33</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0DF872D7-7E5E-DF35-41B5-5F8813E15A40}"/>
              </a:ext>
            </a:extLst>
          </p:cNvPr>
          <p:cNvGraphicFramePr>
            <a:graphicFrameLocks noGrp="1"/>
          </p:cNvGraphicFramePr>
          <p:nvPr/>
        </p:nvGraphicFramePr>
        <p:xfrm>
          <a:off x="1858108" y="1518451"/>
          <a:ext cx="8892370" cy="3968118"/>
        </p:xfrm>
        <a:graphic>
          <a:graphicData uri="http://schemas.openxmlformats.org/drawingml/2006/table">
            <a:tbl>
              <a:tblPr firstRow="1" bandRow="1">
                <a:tableStyleId>{5C22544A-7EE6-4342-B048-85BDC9FD1C3A}</a:tableStyleId>
              </a:tblPr>
              <a:tblGrid>
                <a:gridCol w="4446185">
                  <a:extLst>
                    <a:ext uri="{9D8B030D-6E8A-4147-A177-3AD203B41FA5}">
                      <a16:colId xmlns:a16="http://schemas.microsoft.com/office/drawing/2014/main" val="1886542048"/>
                    </a:ext>
                  </a:extLst>
                </a:gridCol>
                <a:gridCol w="4446185">
                  <a:extLst>
                    <a:ext uri="{9D8B030D-6E8A-4147-A177-3AD203B41FA5}">
                      <a16:colId xmlns:a16="http://schemas.microsoft.com/office/drawing/2014/main" val="703079359"/>
                    </a:ext>
                  </a:extLst>
                </a:gridCol>
              </a:tblGrid>
              <a:tr h="458609">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09509">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3B1F0D31-EFD6-6B9C-C219-44A6EFC5D863}"/>
              </a:ext>
            </a:extLst>
          </p:cNvPr>
          <p:cNvSpPr txBox="1"/>
          <p:nvPr/>
        </p:nvSpPr>
        <p:spPr>
          <a:xfrm>
            <a:off x="1824038" y="2028867"/>
            <a:ext cx="4434301" cy="3308598"/>
          </a:xfrm>
          <a:prstGeom prst="rect">
            <a:avLst/>
          </a:prstGeom>
          <a:noFill/>
        </p:spPr>
        <p:txBody>
          <a:bodyPr wrap="square" rtlCol="0">
            <a:spAutoFit/>
          </a:bodyPr>
          <a:lstStyle/>
          <a:p>
            <a:pPr marL="715963" indent="-715963" defTabSz="457200"/>
            <a:r>
              <a:rPr lang="ja-JP" altLang="en-US" sz="2000" b="1">
                <a:solidFill>
                  <a:prstClr val="black"/>
                </a:solidFill>
                <a:latin typeface="Meiryo UI" panose="020B0604030504040204" pitchFamily="50" charset="-128"/>
                <a:ea typeface="Meiryo UI" panose="020B0604030504040204" pitchFamily="50" charset="-128"/>
              </a:rPr>
              <a:t>（２）</a:t>
            </a:r>
            <a:r>
              <a:rPr lang="ja-JP" altLang="en-US" sz="2000" b="1" u="sng">
                <a:solidFill>
                  <a:prstClr val="black"/>
                </a:solidFill>
                <a:latin typeface="Meiryo UI" panose="020B0604030504040204" pitchFamily="50" charset="-128"/>
                <a:ea typeface="Meiryo UI" panose="020B0604030504040204" pitchFamily="50" charset="-128"/>
              </a:rPr>
              <a:t>個人情報の取扱一覧に係る</a:t>
            </a:r>
            <a:r>
              <a:rPr kumimoji="0" lang="ja-JP" altLang="en-US" sz="2000" b="1" u="sng">
                <a:solidFill>
                  <a:prstClr val="black"/>
                </a:solidFill>
                <a:latin typeface="Meiryo UI" panose="020B0604030504040204" pitchFamily="50" charset="-128"/>
                <a:ea typeface="Meiryo UI" panose="020B0604030504040204" pitchFamily="50" charset="-128"/>
              </a:rPr>
              <a:t>規律に従った運用</a:t>
            </a:r>
            <a:endParaRPr kumimoji="0"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sz="800" b="1">
              <a:solidFill>
                <a:prstClr val="black"/>
              </a:solidFill>
              <a:latin typeface="Meiryo UI" panose="020B0604030504040204" pitchFamily="50" charset="-128"/>
              <a:ea typeface="Meiryo UI" panose="020B0604030504040204" pitchFamily="50" charset="-128"/>
            </a:endParaRPr>
          </a:p>
          <a:p>
            <a:pPr indent="93663" defTabSz="457200"/>
            <a:r>
              <a:rPr lang="ja-JP" altLang="en-US">
                <a:solidFill>
                  <a:prstClr val="black"/>
                </a:solidFill>
                <a:latin typeface="Meiryo UI" panose="020B0604030504040204" pitchFamily="50" charset="-128"/>
                <a:ea typeface="Meiryo UI" panose="020B0604030504040204" pitchFamily="50" charset="-128"/>
              </a:rPr>
              <a:t>○ アクセス制限</a:t>
            </a:r>
            <a:endParaRPr lang="en-US" altLang="ja-JP">
              <a:solidFill>
                <a:prstClr val="black"/>
              </a:solidFill>
              <a:latin typeface="Meiryo UI" panose="020B0604030504040204" pitchFamily="50" charset="-128"/>
              <a:ea typeface="Meiryo UI" panose="020B0604030504040204" pitchFamily="50" charset="-128"/>
            </a:endParaRPr>
          </a:p>
          <a:p>
            <a:pPr marL="174625" indent="-80963" defTabSz="457200"/>
            <a:r>
              <a:rPr lang="ja-JP" altLang="en-US">
                <a:solidFill>
                  <a:prstClr val="black"/>
                </a:solidFill>
                <a:latin typeface="Meiryo UI" panose="020B0604030504040204" pitchFamily="50" charset="-128"/>
                <a:ea typeface="Meiryo UI" panose="020B0604030504040204" pitchFamily="50" charset="-128"/>
              </a:rPr>
              <a:t>    保護管理者は、保有個人情報の秘匿性等その内容</a:t>
            </a:r>
            <a:r>
              <a:rPr lang="en-US" altLang="ja-JP" sz="1000">
                <a:solidFill>
                  <a:srgbClr val="FF0000"/>
                </a:solidFill>
                <a:latin typeface="Meiryo UI" panose="020B0604030504040204" pitchFamily="50" charset="-128"/>
                <a:ea typeface="Meiryo UI" panose="020B0604030504040204" pitchFamily="50" charset="-128"/>
              </a:rPr>
              <a:t>(</a:t>
            </a:r>
            <a:r>
              <a:rPr lang="ja-JP" altLang="en-US" sz="1000">
                <a:solidFill>
                  <a:srgbClr val="FF0000"/>
                </a:solidFill>
                <a:latin typeface="Meiryo UI" panose="020B0604030504040204" pitchFamily="50" charset="-128"/>
                <a:ea typeface="Meiryo UI" panose="020B0604030504040204" pitchFamily="50" charset="-128"/>
              </a:rPr>
              <a:t>注</a:t>
            </a:r>
            <a:r>
              <a:rPr lang="en-US" altLang="ja-JP" sz="1000">
                <a:solidFill>
                  <a:srgbClr val="FF0000"/>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に応じて、保有個人情報にアクセスする権限を有する職員の範囲と権限の内容を、当該職員が業務を行う上で必要最小限の範囲に限る。</a:t>
            </a:r>
            <a:endParaRPr lang="en-US" altLang="ja-JP">
              <a:solidFill>
                <a:prstClr val="black"/>
              </a:solidFill>
              <a:latin typeface="Meiryo UI" panose="020B0604030504040204" pitchFamily="50" charset="-128"/>
              <a:ea typeface="Meiryo UI" panose="020B0604030504040204" pitchFamily="50" charset="-128"/>
            </a:endParaRPr>
          </a:p>
          <a:p>
            <a:pPr marL="446088" indent="-446088" defTabSz="457200">
              <a:spcBef>
                <a:spcPts val="600"/>
              </a:spcBef>
            </a:pPr>
            <a:r>
              <a:rPr lang="ja-JP" altLang="en-US" sz="1600">
                <a:solidFill>
                  <a:srgbClr val="FF0000"/>
                </a:solidFill>
                <a:latin typeface="Meiryo UI" panose="020B0604030504040204" pitchFamily="50" charset="-128"/>
                <a:ea typeface="Meiryo UI" panose="020B0604030504040204" pitchFamily="50" charset="-128"/>
              </a:rPr>
              <a:t>（注）特定の個人の識別の容易性の程度、要配慮個人情報の有無、漏えい等が発生した場合に生じ得る被害の性質・程度を考慮する。</a:t>
            </a:r>
          </a:p>
        </p:txBody>
      </p:sp>
      <p:sp>
        <p:nvSpPr>
          <p:cNvPr id="5" name="テキスト ボックス 4">
            <a:extLst>
              <a:ext uri="{FF2B5EF4-FFF2-40B4-BE49-F238E27FC236}">
                <a16:creationId xmlns:a16="http://schemas.microsoft.com/office/drawing/2014/main" id="{CCB55ACB-4C76-71C4-0750-4520B2A2F51F}"/>
              </a:ext>
            </a:extLst>
          </p:cNvPr>
          <p:cNvSpPr txBox="1"/>
          <p:nvPr/>
        </p:nvSpPr>
        <p:spPr>
          <a:xfrm>
            <a:off x="6304293" y="2042515"/>
            <a:ext cx="4434301" cy="3067506"/>
          </a:xfrm>
          <a:prstGeom prst="rect">
            <a:avLst/>
          </a:prstGeom>
          <a:noFill/>
        </p:spPr>
        <p:txBody>
          <a:bodyPr wrap="square" rtlCol="0">
            <a:spAutoFit/>
          </a:bodyPr>
          <a:lstStyle/>
          <a:p>
            <a:pPr marL="354013" indent="-354013" defTabSz="457200">
              <a:spcBef>
                <a:spcPts val="8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保護管理者は、職員のアクセス権限が業務上適切なものとなっているか、業務に必要がない権限が付与されていないか等を確認する。</a:t>
            </a:r>
            <a:endParaRPr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8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職員の異動や配置転換等によりアクセス権限が不要となった場合には、アクセス権限の削除・無効化の措置を講じる。</a:t>
            </a:r>
            <a:endParaRPr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8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職員が長期間にわたり休職している場合には、休職期間を考慮し、アクセス権限の削除・無効化の措置を講じる。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吹き出し 4">
            <a:extLst>
              <a:ext uri="{FF2B5EF4-FFF2-40B4-BE49-F238E27FC236}">
                <a16:creationId xmlns:a16="http://schemas.microsoft.com/office/drawing/2014/main" id="{64634EB7-0FFD-608A-8501-BB0B07A6BD17}"/>
              </a:ext>
            </a:extLst>
          </p:cNvPr>
          <p:cNvSpPr/>
          <p:nvPr/>
        </p:nvSpPr>
        <p:spPr>
          <a:xfrm>
            <a:off x="3272052" y="5646840"/>
            <a:ext cx="7014949" cy="973347"/>
          </a:xfrm>
          <a:prstGeom prst="wedgeRoundRectCallout">
            <a:avLst>
              <a:gd name="adj1" fmla="val -54821"/>
              <a:gd name="adj2" fmla="val -6995"/>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a:solidFill>
                  <a:prstClr val="black"/>
                </a:solidFill>
                <a:latin typeface="メイリオ" panose="020B0604030504040204" pitchFamily="50" charset="-128"/>
                <a:ea typeface="メイリオ" panose="020B0604030504040204" pitchFamily="50" charset="-128"/>
              </a:rPr>
              <a:t>保護管理者には、アクセス権限を有する職員の異動等の状況を把握し、職員に与えられたアクセス権限を適切に管理していくことが求められます！</a:t>
            </a:r>
          </a:p>
        </p:txBody>
      </p:sp>
      <p:pic>
        <p:nvPicPr>
          <p:cNvPr id="9" name="図 8" descr="アイコン が含まれている画像&#10;&#10;自動的に生成された説明">
            <a:extLst>
              <a:ext uri="{FF2B5EF4-FFF2-40B4-BE49-F238E27FC236}">
                <a16:creationId xmlns:a16="http://schemas.microsoft.com/office/drawing/2014/main" id="{851CDADC-368A-7BD8-D213-75155EC4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899" y="5499820"/>
            <a:ext cx="992027" cy="1271510"/>
          </a:xfrm>
          <a:prstGeom prst="rect">
            <a:avLst/>
          </a:prstGeom>
        </p:spPr>
      </p:pic>
    </p:spTree>
    <p:extLst>
      <p:ext uri="{BB962C8B-B14F-4D97-AF65-F5344CB8AC3E}">
        <p14:creationId xmlns:p14="http://schemas.microsoft.com/office/powerpoint/2010/main" val="272395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49930" y="635635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34</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E78E9C54-B28D-9198-2D88-FC27EB9F1676}"/>
              </a:ext>
            </a:extLst>
          </p:cNvPr>
          <p:cNvGraphicFramePr>
            <a:graphicFrameLocks noGrp="1"/>
          </p:cNvGraphicFramePr>
          <p:nvPr/>
        </p:nvGraphicFramePr>
        <p:xfrm>
          <a:off x="1824037" y="1524000"/>
          <a:ext cx="9002226" cy="3737111"/>
        </p:xfrm>
        <a:graphic>
          <a:graphicData uri="http://schemas.openxmlformats.org/drawingml/2006/table">
            <a:tbl>
              <a:tblPr firstRow="1" bandRow="1">
                <a:tableStyleId>{5C22544A-7EE6-4342-B048-85BDC9FD1C3A}</a:tableStyleId>
              </a:tblPr>
              <a:tblGrid>
                <a:gridCol w="4501113">
                  <a:extLst>
                    <a:ext uri="{9D8B030D-6E8A-4147-A177-3AD203B41FA5}">
                      <a16:colId xmlns:a16="http://schemas.microsoft.com/office/drawing/2014/main" val="1886542048"/>
                    </a:ext>
                  </a:extLst>
                </a:gridCol>
                <a:gridCol w="4501113">
                  <a:extLst>
                    <a:ext uri="{9D8B030D-6E8A-4147-A177-3AD203B41FA5}">
                      <a16:colId xmlns:a16="http://schemas.microsoft.com/office/drawing/2014/main" val="703079359"/>
                    </a:ext>
                  </a:extLst>
                </a:gridCol>
              </a:tblGrid>
              <a:tr h="459560">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277551">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6F18576E-FD84-CDE7-AA62-866AFDB04100}"/>
              </a:ext>
            </a:extLst>
          </p:cNvPr>
          <p:cNvSpPr txBox="1"/>
          <p:nvPr/>
        </p:nvSpPr>
        <p:spPr>
          <a:xfrm>
            <a:off x="1821924" y="2008482"/>
            <a:ext cx="4462920" cy="2646878"/>
          </a:xfrm>
          <a:prstGeom prst="rect">
            <a:avLst/>
          </a:prstGeom>
          <a:noFill/>
        </p:spPr>
        <p:txBody>
          <a:bodyPr wrap="square" rtlCol="0">
            <a:spAutoFit/>
          </a:bodyPr>
          <a:lstStyle/>
          <a:p>
            <a:pPr marL="715963" indent="-715963" defTabSz="457200"/>
            <a:r>
              <a:rPr lang="ja-JP" altLang="en-US" sz="2000" b="1">
                <a:solidFill>
                  <a:prstClr val="black"/>
                </a:solidFill>
                <a:latin typeface="Meiryo UI" panose="020B0604030504040204" pitchFamily="50" charset="-128"/>
                <a:ea typeface="Meiryo UI" panose="020B0604030504040204" pitchFamily="50" charset="-128"/>
              </a:rPr>
              <a:t>（３）</a:t>
            </a:r>
            <a:r>
              <a:rPr lang="ja-JP" altLang="en-US" sz="2000" b="1" u="sng">
                <a:solidFill>
                  <a:prstClr val="black"/>
                </a:solidFill>
                <a:latin typeface="Meiryo UI" panose="020B0604030504040204" pitchFamily="50" charset="-128"/>
                <a:ea typeface="Meiryo UI" panose="020B0604030504040204" pitchFamily="50" charset="-128"/>
              </a:rPr>
              <a:t>個人情報の取扱状況を確認する手段の整備</a:t>
            </a:r>
            <a:endParaRPr kumimoji="0"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b="1">
              <a:solidFill>
                <a:prstClr val="black"/>
              </a:solidFill>
              <a:latin typeface="Meiryo UI" panose="020B0604030504040204" pitchFamily="50" charset="-128"/>
              <a:ea typeface="Meiryo UI" panose="020B0604030504040204" pitchFamily="50" charset="-128"/>
            </a:endParaRPr>
          </a:p>
          <a:p>
            <a:pPr marL="450850" indent="-355600" defTabSz="457200">
              <a:buFontTx/>
              <a:buAutoNum type="circleNumDbPlain"/>
            </a:pPr>
            <a:r>
              <a:rPr lang="ja-JP" altLang="en-US">
                <a:solidFill>
                  <a:prstClr val="black"/>
                </a:solidFill>
                <a:latin typeface="Meiryo UI" panose="020B0604030504040204" pitchFamily="50" charset="-128"/>
                <a:ea typeface="Meiryo UI" panose="020B0604030504040204" pitchFamily="50" charset="-128"/>
              </a:rPr>
              <a:t>保有個人情報の取扱状況の記録</a:t>
            </a:r>
            <a:endParaRPr lang="en-US" altLang="ja-JP">
              <a:solidFill>
                <a:prstClr val="black"/>
              </a:solidFill>
              <a:latin typeface="Meiryo UI" panose="020B0604030504040204" pitchFamily="50" charset="-128"/>
              <a:ea typeface="Meiryo UI" panose="020B0604030504040204" pitchFamily="50" charset="-128"/>
            </a:endParaRPr>
          </a:p>
          <a:p>
            <a:pPr marL="273050" indent="177800" defTabSz="457200"/>
            <a:r>
              <a:rPr lang="ja-JP" altLang="en-US">
                <a:solidFill>
                  <a:prstClr val="black"/>
                </a:solidFill>
                <a:latin typeface="Meiryo UI" panose="020B0604030504040204" pitchFamily="50" charset="-128"/>
                <a:ea typeface="Meiryo UI" panose="020B0604030504040204" pitchFamily="50" charset="-128"/>
              </a:rPr>
              <a:t>保護管理者は、保有個人情報の秘匿性等に応じて、台帳等を整備して、当該保有個人情報の利用及び保管等の取扱状況について記録する。</a:t>
            </a:r>
            <a:endParaRPr lang="en-US" altLang="ja-JP">
              <a:solidFill>
                <a:prstClr val="black"/>
              </a:solidFill>
              <a:latin typeface="Meiryo UI" panose="020B0604030504040204" pitchFamily="50" charset="-128"/>
              <a:ea typeface="Meiryo UI" panose="020B0604030504040204" pitchFamily="50" charset="-128"/>
            </a:endParaRPr>
          </a:p>
          <a:p>
            <a:pPr defTabSz="457200"/>
            <a:r>
              <a:rPr lang="ja-JP" altLang="en-US" b="1">
                <a:solidFill>
                  <a:prstClr val="black"/>
                </a:solidFill>
                <a:latin typeface="Meiryo UI" panose="020B0604030504040204" pitchFamily="50" charset="-128"/>
                <a:ea typeface="Meiryo UI" panose="020B0604030504040204" pitchFamily="50" charset="-128"/>
              </a:rPr>
              <a:t>  </a:t>
            </a:r>
          </a:p>
        </p:txBody>
      </p:sp>
      <p:sp>
        <p:nvSpPr>
          <p:cNvPr id="5" name="テキスト ボックス 4">
            <a:extLst>
              <a:ext uri="{FF2B5EF4-FFF2-40B4-BE49-F238E27FC236}">
                <a16:creationId xmlns:a16="http://schemas.microsoft.com/office/drawing/2014/main" id="{1DB5E68C-F918-4900-8620-9858822EA9E5}"/>
              </a:ext>
            </a:extLst>
          </p:cNvPr>
          <p:cNvSpPr txBox="1"/>
          <p:nvPr/>
        </p:nvSpPr>
        <p:spPr>
          <a:xfrm>
            <a:off x="6351660" y="1970764"/>
            <a:ext cx="4393993" cy="1908215"/>
          </a:xfrm>
          <a:prstGeom prst="rect">
            <a:avLst/>
          </a:prstGeom>
          <a:noFill/>
        </p:spPr>
        <p:txBody>
          <a:bodyPr wrap="square" rtlCol="0">
            <a:spAutoFit/>
          </a:bodyPr>
          <a:lstStyle/>
          <a:p>
            <a:pPr marL="354013" indent="-354013" defTabSz="457200">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個人情報が記録された電子媒体等を外部に持ち出す場合や利用する場合は、その状況を記録することが求められる。</a:t>
            </a:r>
            <a:endParaRPr kumimoji="0"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8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要配慮個人情報を含むような秘匿性の高い媒体等を廃棄する場合には、その廃棄記録を残すことも有効である。</a:t>
            </a:r>
            <a:endParaRPr lang="en-US" altLang="ja-JP">
              <a:solidFill>
                <a:prstClr val="black"/>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0798944-8087-6AC0-395C-EC58C1B8BAD1}"/>
              </a:ext>
            </a:extLst>
          </p:cNvPr>
          <p:cNvGrpSpPr/>
          <p:nvPr/>
        </p:nvGrpSpPr>
        <p:grpSpPr>
          <a:xfrm>
            <a:off x="6211592" y="3780431"/>
            <a:ext cx="4534060" cy="1408625"/>
            <a:chOff x="8838960" y="5741475"/>
            <a:chExt cx="8686816" cy="2386899"/>
          </a:xfrm>
        </p:grpSpPr>
        <p:sp>
          <p:nvSpPr>
            <p:cNvPr id="7" name="四角形: 角を丸くする 6">
              <a:extLst>
                <a:ext uri="{FF2B5EF4-FFF2-40B4-BE49-F238E27FC236}">
                  <a16:creationId xmlns:a16="http://schemas.microsoft.com/office/drawing/2014/main" id="{70915263-A7D5-A067-0C2C-FABAF5242723}"/>
                </a:ext>
              </a:extLst>
            </p:cNvPr>
            <p:cNvSpPr/>
            <p:nvPr/>
          </p:nvSpPr>
          <p:spPr>
            <a:xfrm>
              <a:off x="9173777" y="5741475"/>
              <a:ext cx="8351999" cy="23868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56CD6A54-FB4D-F647-D283-43EFCACDB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8873" y="6401077"/>
              <a:ext cx="832634" cy="1283643"/>
            </a:xfrm>
            <a:prstGeom prst="rect">
              <a:avLst/>
            </a:prstGeom>
          </p:spPr>
        </p:pic>
        <p:pic>
          <p:nvPicPr>
            <p:cNvPr id="9" name="図 8">
              <a:extLst>
                <a:ext uri="{FF2B5EF4-FFF2-40B4-BE49-F238E27FC236}">
                  <a16:creationId xmlns:a16="http://schemas.microsoft.com/office/drawing/2014/main" id="{BCF3F6D6-DC2A-5A59-C8CC-80C03DFF0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9610" y="7267505"/>
              <a:ext cx="794453" cy="827693"/>
            </a:xfrm>
            <a:prstGeom prst="rect">
              <a:avLst/>
            </a:prstGeom>
          </p:spPr>
        </p:pic>
        <p:sp>
          <p:nvSpPr>
            <p:cNvPr id="10" name="右矢印 17">
              <a:extLst>
                <a:ext uri="{FF2B5EF4-FFF2-40B4-BE49-F238E27FC236}">
                  <a16:creationId xmlns:a16="http://schemas.microsoft.com/office/drawing/2014/main" id="{18BA99DE-2619-C1F8-A6CF-2B48DA974330}"/>
                </a:ext>
              </a:extLst>
            </p:cNvPr>
            <p:cNvSpPr/>
            <p:nvPr/>
          </p:nvSpPr>
          <p:spPr>
            <a:xfrm>
              <a:off x="10617290" y="6969229"/>
              <a:ext cx="4708270" cy="390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11" name="楕円 10">
              <a:extLst>
                <a:ext uri="{FF2B5EF4-FFF2-40B4-BE49-F238E27FC236}">
                  <a16:creationId xmlns:a16="http://schemas.microsoft.com/office/drawing/2014/main" id="{41E00126-2417-D0C3-7D34-5DDBC28C7E44}"/>
                </a:ext>
              </a:extLst>
            </p:cNvPr>
            <p:cNvSpPr/>
            <p:nvPr/>
          </p:nvSpPr>
          <p:spPr>
            <a:xfrm>
              <a:off x="15238742" y="6531314"/>
              <a:ext cx="1378721" cy="7306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a:solidFill>
                    <a:prstClr val="white"/>
                  </a:solidFill>
                  <a:latin typeface="HG丸ｺﾞｼｯｸM-PRO" panose="020F0600000000000000" pitchFamily="50" charset="-128"/>
                  <a:ea typeface="HG丸ｺﾞｼｯｸM-PRO" panose="020F0600000000000000" pitchFamily="50" charset="-128"/>
                </a:rPr>
                <a:t>記録</a:t>
              </a:r>
            </a:p>
          </p:txBody>
        </p:sp>
        <p:pic>
          <p:nvPicPr>
            <p:cNvPr id="12" name="図 11">
              <a:extLst>
                <a:ext uri="{FF2B5EF4-FFF2-40B4-BE49-F238E27FC236}">
                  <a16:creationId xmlns:a16="http://schemas.microsoft.com/office/drawing/2014/main" id="{B07CD84A-406B-34AA-25B1-CF41BA86A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5374" y="6228779"/>
              <a:ext cx="826243" cy="1307855"/>
            </a:xfrm>
            <a:prstGeom prst="rect">
              <a:avLst/>
            </a:prstGeom>
          </p:spPr>
        </p:pic>
        <p:sp>
          <p:nvSpPr>
            <p:cNvPr id="20" name="テキスト ボックス 19">
              <a:extLst>
                <a:ext uri="{FF2B5EF4-FFF2-40B4-BE49-F238E27FC236}">
                  <a16:creationId xmlns:a16="http://schemas.microsoft.com/office/drawing/2014/main" id="{A73C7BB1-0191-43B4-8179-75DB006729C4}"/>
                </a:ext>
              </a:extLst>
            </p:cNvPr>
            <p:cNvSpPr txBox="1"/>
            <p:nvPr/>
          </p:nvSpPr>
          <p:spPr>
            <a:xfrm>
              <a:off x="8838960" y="7523687"/>
              <a:ext cx="2622989" cy="469372"/>
            </a:xfrm>
            <a:prstGeom prst="rect">
              <a:avLst/>
            </a:prstGeom>
            <a:noFill/>
          </p:spPr>
          <p:txBody>
            <a:bodyPr wrap="square" rtlCol="0">
              <a:spAutoFit/>
            </a:bodyPr>
            <a:lstStyle/>
            <a:p>
              <a:pPr algn="ctr" defTabSz="457200"/>
              <a:r>
                <a:rPr lang="ja-JP" altLang="en-US" sz="1200">
                  <a:solidFill>
                    <a:srgbClr val="034197"/>
                  </a:solidFill>
                  <a:latin typeface="Meiryo UI" panose="020B0604030504040204" pitchFamily="50" charset="-128"/>
                  <a:ea typeface="Meiryo UI" panose="020B0604030504040204" pitchFamily="50" charset="-128"/>
                </a:rPr>
                <a:t>保護管理者</a:t>
              </a:r>
            </a:p>
          </p:txBody>
        </p:sp>
        <p:sp>
          <p:nvSpPr>
            <p:cNvPr id="21" name="角丸四角形吹き出し 22">
              <a:extLst>
                <a:ext uri="{FF2B5EF4-FFF2-40B4-BE49-F238E27FC236}">
                  <a16:creationId xmlns:a16="http://schemas.microsoft.com/office/drawing/2014/main" id="{53825D34-4E36-477E-2367-93249E73EEE8}"/>
                </a:ext>
              </a:extLst>
            </p:cNvPr>
            <p:cNvSpPr/>
            <p:nvPr/>
          </p:nvSpPr>
          <p:spPr>
            <a:xfrm>
              <a:off x="10617234" y="6200142"/>
              <a:ext cx="4673275" cy="695951"/>
            </a:xfrm>
            <a:prstGeom prst="wedgeRoundRectCallout">
              <a:avLst>
                <a:gd name="adj1" fmla="val 58498"/>
                <a:gd name="adj2" fmla="val 30134"/>
                <a:gd name="adj3" fmla="val 16667"/>
              </a:avLst>
            </a:prstGeom>
            <a:solidFill>
              <a:schemeClr val="bg1"/>
            </a:solidFill>
            <a:ln w="28575">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0" lang="ja-JP" altLang="en-US" sz="1200">
                  <a:solidFill>
                    <a:srgbClr val="034197"/>
                  </a:solidFill>
                  <a:latin typeface="Meiryo UI" panose="020B0604030504040204" pitchFamily="50" charset="-128"/>
                  <a:ea typeface="Meiryo UI" panose="020B0604030504040204" pitchFamily="50" charset="-128"/>
                </a:rPr>
                <a:t>保有個人情報が保存された</a:t>
              </a:r>
              <a:r>
                <a:rPr kumimoji="0" lang="en-US" altLang="ja-JP" sz="1200">
                  <a:solidFill>
                    <a:srgbClr val="034197"/>
                  </a:solidFill>
                  <a:latin typeface="Meiryo UI" panose="020B0604030504040204" pitchFamily="50" charset="-128"/>
                  <a:ea typeface="Meiryo UI" panose="020B0604030504040204" pitchFamily="50" charset="-128"/>
                </a:rPr>
                <a:t>USB</a:t>
              </a:r>
              <a:r>
                <a:rPr kumimoji="0" lang="ja-JP" altLang="en-US" sz="1200">
                  <a:solidFill>
                    <a:srgbClr val="034197"/>
                  </a:solidFill>
                  <a:latin typeface="Meiryo UI" panose="020B0604030504040204" pitchFamily="50" charset="-128"/>
                  <a:ea typeface="Meiryo UI" panose="020B0604030504040204" pitchFamily="50" charset="-128"/>
                </a:rPr>
                <a:t>を</a:t>
              </a:r>
              <a:endParaRPr kumimoji="0" lang="en-US" altLang="ja-JP" sz="1200">
                <a:solidFill>
                  <a:srgbClr val="034197"/>
                </a:solidFill>
                <a:latin typeface="Meiryo UI" panose="020B0604030504040204" pitchFamily="50" charset="-128"/>
                <a:ea typeface="Meiryo UI" panose="020B0604030504040204" pitchFamily="50" charset="-128"/>
              </a:endParaRPr>
            </a:p>
            <a:p>
              <a:pPr algn="ctr" defTabSz="457200"/>
              <a:r>
                <a:rPr kumimoji="0" lang="ja-JP" altLang="en-US" sz="1200">
                  <a:solidFill>
                    <a:srgbClr val="034197"/>
                  </a:solidFill>
                  <a:latin typeface="Meiryo UI" panose="020B0604030504040204" pitchFamily="50" charset="-128"/>
                  <a:ea typeface="Meiryo UI" panose="020B0604030504040204" pitchFamily="50" charset="-128"/>
                </a:rPr>
                <a:t>持ち出す際には管理簿に記録</a:t>
              </a:r>
              <a:endParaRPr lang="ja-JP" altLang="en-US" sz="1200">
                <a:solidFill>
                  <a:srgbClr val="034197"/>
                </a:solidFill>
                <a:latin typeface="Meiryo UI" panose="020B0604030504040204" pitchFamily="50" charset="-128"/>
                <a:ea typeface="Meiryo UI" panose="020B0604030504040204" pitchFamily="50" charset="-128"/>
              </a:endParaRPr>
            </a:p>
          </p:txBody>
        </p:sp>
        <p:sp>
          <p:nvSpPr>
            <p:cNvPr id="22" name="角丸四角形 23">
              <a:extLst>
                <a:ext uri="{FF2B5EF4-FFF2-40B4-BE49-F238E27FC236}">
                  <a16:creationId xmlns:a16="http://schemas.microsoft.com/office/drawing/2014/main" id="{2D447A4C-EBAF-528F-2973-BE06043D4BB6}"/>
                </a:ext>
              </a:extLst>
            </p:cNvPr>
            <p:cNvSpPr/>
            <p:nvPr/>
          </p:nvSpPr>
          <p:spPr>
            <a:xfrm>
              <a:off x="10575947" y="5741475"/>
              <a:ext cx="1360842" cy="376657"/>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a:solidFill>
                    <a:prstClr val="white"/>
                  </a:solidFill>
                  <a:latin typeface="Meiryo UI" panose="020B0604030504040204" pitchFamily="50" charset="-128"/>
                  <a:ea typeface="Meiryo UI" panose="020B0604030504040204" pitchFamily="50" charset="-128"/>
                </a:rPr>
                <a:t>ルール</a:t>
              </a:r>
            </a:p>
          </p:txBody>
        </p:sp>
        <p:sp>
          <p:nvSpPr>
            <p:cNvPr id="23" name="テキスト ボックス 22">
              <a:extLst>
                <a:ext uri="{FF2B5EF4-FFF2-40B4-BE49-F238E27FC236}">
                  <a16:creationId xmlns:a16="http://schemas.microsoft.com/office/drawing/2014/main" id="{AFB5B290-40AC-867D-7B95-9929023A9957}"/>
                </a:ext>
              </a:extLst>
            </p:cNvPr>
            <p:cNvSpPr txBox="1"/>
            <p:nvPr/>
          </p:nvSpPr>
          <p:spPr>
            <a:xfrm>
              <a:off x="11027085" y="7267731"/>
              <a:ext cx="3929002" cy="782286"/>
            </a:xfrm>
            <a:prstGeom prst="rect">
              <a:avLst/>
            </a:prstGeom>
            <a:noFill/>
          </p:spPr>
          <p:txBody>
            <a:bodyPr wrap="square" rtlCol="0">
              <a:spAutoFit/>
            </a:bodyPr>
            <a:lstStyle/>
            <a:p>
              <a:pPr algn="ctr" defTabSz="457200"/>
              <a:r>
                <a:rPr kumimoji="0" lang="ja-JP" altLang="en-US" sz="1200">
                  <a:solidFill>
                    <a:srgbClr val="FF0000"/>
                  </a:solidFill>
                  <a:latin typeface="Meiryo UI" panose="020B0604030504040204" pitchFamily="50" charset="-128"/>
                  <a:ea typeface="Meiryo UI" panose="020B0604030504040204" pitchFamily="50" charset="-128"/>
                </a:rPr>
                <a:t>ルールに従って</a:t>
              </a:r>
              <a:endParaRPr kumimoji="0" lang="en-US" altLang="ja-JP" sz="1200">
                <a:solidFill>
                  <a:srgbClr val="FF0000"/>
                </a:solidFill>
                <a:latin typeface="Meiryo UI" panose="020B0604030504040204" pitchFamily="50" charset="-128"/>
                <a:ea typeface="Meiryo UI" panose="020B0604030504040204" pitchFamily="50" charset="-128"/>
              </a:endParaRPr>
            </a:p>
            <a:p>
              <a:pPr algn="ctr" defTabSz="457200"/>
              <a:r>
                <a:rPr kumimoji="0" lang="ja-JP" altLang="en-US" sz="1200">
                  <a:solidFill>
                    <a:srgbClr val="FF0000"/>
                  </a:solidFill>
                  <a:latin typeface="Meiryo UI" panose="020B0604030504040204" pitchFamily="50" charset="-128"/>
                  <a:ea typeface="Meiryo UI" panose="020B0604030504040204" pitchFamily="50" charset="-128"/>
                </a:rPr>
                <a:t>取り扱われているか確認</a:t>
              </a:r>
              <a:endParaRPr lang="ja-JP" altLang="en-US" sz="1200">
                <a:solidFill>
                  <a:srgbClr val="FF0000"/>
                </a:solidFill>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4CF85987-434F-524D-39A0-E9D9E5D3C1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44993" y="6017800"/>
              <a:ext cx="592969" cy="421828"/>
            </a:xfrm>
            <a:prstGeom prst="rect">
              <a:avLst/>
            </a:prstGeom>
          </p:spPr>
        </p:pic>
      </p:grpSp>
      <p:sp>
        <p:nvSpPr>
          <p:cNvPr id="25" name="角丸四角形吹き出し 4">
            <a:extLst>
              <a:ext uri="{FF2B5EF4-FFF2-40B4-BE49-F238E27FC236}">
                <a16:creationId xmlns:a16="http://schemas.microsoft.com/office/drawing/2014/main" id="{9337D315-746B-776A-192B-33766F9EF972}"/>
              </a:ext>
            </a:extLst>
          </p:cNvPr>
          <p:cNvSpPr/>
          <p:nvPr/>
        </p:nvSpPr>
        <p:spPr>
          <a:xfrm>
            <a:off x="3323347" y="5456551"/>
            <a:ext cx="7104179" cy="1010511"/>
          </a:xfrm>
          <a:prstGeom prst="wedgeRoundRectCallout">
            <a:avLst>
              <a:gd name="adj1" fmla="val -55381"/>
              <a:gd name="adj2" fmla="val -1575"/>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a:solidFill>
                  <a:prstClr val="black"/>
                </a:solidFill>
                <a:latin typeface="メイリオ" panose="020B0604030504040204" pitchFamily="50" charset="-128"/>
                <a:ea typeface="メイリオ" panose="020B0604030504040204" pitchFamily="50" charset="-128"/>
              </a:rPr>
              <a:t>個人情報の取扱いは複数の部署で行われますので、組織全体のルールの策定、台帳や取扱記録簿の様式を定め、組織全体で統一的に運用を行うことが重要です！</a:t>
            </a:r>
          </a:p>
        </p:txBody>
      </p:sp>
      <p:pic>
        <p:nvPicPr>
          <p:cNvPr id="28" name="図 27" descr="アイコン が含まれている画像&#10;&#10;自動的に生成された説明">
            <a:extLst>
              <a:ext uri="{FF2B5EF4-FFF2-40B4-BE49-F238E27FC236}">
                <a16:creationId xmlns:a16="http://schemas.microsoft.com/office/drawing/2014/main" id="{8BCA6A4F-947F-58DC-34F3-164A2852D5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14162" y="5382519"/>
            <a:ext cx="1057927" cy="1355977"/>
          </a:xfrm>
          <a:prstGeom prst="rect">
            <a:avLst/>
          </a:prstGeom>
        </p:spPr>
      </p:pic>
    </p:spTree>
    <p:extLst>
      <p:ext uri="{BB962C8B-B14F-4D97-AF65-F5344CB8AC3E}">
        <p14:creationId xmlns:p14="http://schemas.microsoft.com/office/powerpoint/2010/main" val="1796328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77129" y="6438541"/>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35</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6EE584B1-1DCF-4A38-CF89-B74B65F32CC5}"/>
              </a:ext>
            </a:extLst>
          </p:cNvPr>
          <p:cNvGraphicFramePr>
            <a:graphicFrameLocks noGrp="1"/>
          </p:cNvGraphicFramePr>
          <p:nvPr/>
        </p:nvGraphicFramePr>
        <p:xfrm>
          <a:off x="1777435" y="1444642"/>
          <a:ext cx="9086912" cy="3276512"/>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68331">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2808181">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5" name="テキスト ボックス 4">
            <a:extLst>
              <a:ext uri="{FF2B5EF4-FFF2-40B4-BE49-F238E27FC236}">
                <a16:creationId xmlns:a16="http://schemas.microsoft.com/office/drawing/2014/main" id="{8BFE60D5-377C-74AA-13FF-117BFA047AB0}"/>
              </a:ext>
            </a:extLst>
          </p:cNvPr>
          <p:cNvSpPr txBox="1"/>
          <p:nvPr/>
        </p:nvSpPr>
        <p:spPr>
          <a:xfrm>
            <a:off x="1672897" y="1948972"/>
            <a:ext cx="4625004" cy="2539157"/>
          </a:xfrm>
          <a:prstGeom prst="rect">
            <a:avLst/>
          </a:prstGeom>
          <a:noFill/>
        </p:spPr>
        <p:txBody>
          <a:bodyPr wrap="square" rtlCol="0">
            <a:spAutoFit/>
          </a:bodyPr>
          <a:lstStyle/>
          <a:p>
            <a:pPr marL="715963" indent="-715963" defTabSz="457200"/>
            <a:r>
              <a:rPr lang="ja-JP" altLang="en-US" sz="2000" b="1">
                <a:solidFill>
                  <a:prstClr val="black"/>
                </a:solidFill>
                <a:latin typeface="Meiryo UI" panose="020B0604030504040204" pitchFamily="50" charset="-128"/>
                <a:ea typeface="Meiryo UI" panose="020B0604030504040204" pitchFamily="50" charset="-128"/>
              </a:rPr>
              <a:t>（３）</a:t>
            </a:r>
            <a:r>
              <a:rPr lang="ja-JP" altLang="en-US" sz="2000" b="1" u="sng">
                <a:solidFill>
                  <a:prstClr val="black"/>
                </a:solidFill>
                <a:latin typeface="Meiryo UI" panose="020B0604030504040204" pitchFamily="50" charset="-128"/>
                <a:ea typeface="Meiryo UI" panose="020B0604030504040204" pitchFamily="50" charset="-128"/>
              </a:rPr>
              <a:t>個人情報の取扱状況を確認する手段の整備</a:t>
            </a:r>
            <a:endParaRPr kumimoji="0"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sz="1100">
              <a:solidFill>
                <a:prstClr val="black"/>
              </a:solidFill>
              <a:latin typeface="Meiryo UI" panose="020B0604030504040204" pitchFamily="50" charset="-128"/>
              <a:ea typeface="Meiryo UI" panose="020B0604030504040204" pitchFamily="50" charset="-128"/>
            </a:endParaRPr>
          </a:p>
          <a:p>
            <a:pPr indent="93663" defTabSz="457200"/>
            <a:r>
              <a:rPr lang="ja-JP" altLang="en-US">
                <a:solidFill>
                  <a:prstClr val="black"/>
                </a:solidFill>
                <a:latin typeface="Meiryo UI" panose="020B0604030504040204" pitchFamily="50" charset="-128"/>
                <a:ea typeface="Meiryo UI" panose="020B0604030504040204" pitchFamily="50" charset="-128"/>
              </a:rPr>
              <a:t>②　アクセス状況の記録・分析</a:t>
            </a:r>
            <a:endParaRPr lang="en-US" altLang="ja-JP">
              <a:solidFill>
                <a:prstClr val="black"/>
              </a:solidFill>
              <a:latin typeface="Meiryo UI" panose="020B0604030504040204" pitchFamily="50" charset="-128"/>
              <a:ea typeface="Meiryo UI" panose="020B0604030504040204" pitchFamily="50" charset="-128"/>
            </a:endParaRPr>
          </a:p>
          <a:p>
            <a:pPr marL="268288" indent="-93663" defTabSz="457200"/>
            <a:r>
              <a:rPr kumimoji="0" lang="ja-JP" altLang="en-US">
                <a:solidFill>
                  <a:prstClr val="black"/>
                </a:solidFill>
                <a:latin typeface="Meiryo UI" panose="020B0604030504040204" pitchFamily="50" charset="-128"/>
                <a:ea typeface="Meiryo UI" panose="020B0604030504040204" pitchFamily="50" charset="-128"/>
              </a:rPr>
              <a:t>　　保護管理者は、保有個人情報の秘匿性等その内容に応じて、当該保有個人情報へのアクセス状況を記録し、その記録を一定の期間保存し、及びアクセス記録を定期的に分析するために必要な措置を講ずる。</a:t>
            </a:r>
            <a:endParaRPr lang="ja-JP" altLang="en-US">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1AA708F-80B9-0A74-D887-67BADA90551C}"/>
              </a:ext>
            </a:extLst>
          </p:cNvPr>
          <p:cNvSpPr txBox="1"/>
          <p:nvPr/>
        </p:nvSpPr>
        <p:spPr>
          <a:xfrm>
            <a:off x="6311349" y="1963100"/>
            <a:ext cx="4488411" cy="2739211"/>
          </a:xfrm>
          <a:prstGeom prst="rect">
            <a:avLst/>
          </a:prstGeom>
          <a:noFill/>
        </p:spPr>
        <p:txBody>
          <a:bodyPr wrap="square" rtlCol="0">
            <a:spAutoFit/>
          </a:bodyPr>
          <a:lstStyle/>
          <a:p>
            <a:pPr marL="354013" indent="-354013" defTabSz="457200">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アクセス記録（ログ）の分析を行うためのマニュアルや手順書等を定める。</a:t>
            </a:r>
            <a:endParaRPr kumimoji="0"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600"/>
              </a:spcBef>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ログの分析は、職員が業務には関係がない特定の人物の個人情報の閲覧やデータの書き出し等をしていないか、深夜帯や休日などの時間帯に不正なアクセスをしていないか等の観点で分析を行う。</a:t>
            </a:r>
            <a:endParaRPr kumimoji="0"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600"/>
              </a:spcBef>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ログ分析の頻度は、毎月または隔月といった短い頻度で実施する。</a:t>
            </a:r>
            <a:endParaRPr kumimoji="0" lang="en-US" altLang="ja-JP">
              <a:solidFill>
                <a:prstClr val="black"/>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DB213836-A5E7-6E9C-5A17-1176893A10A9}"/>
              </a:ext>
            </a:extLst>
          </p:cNvPr>
          <p:cNvGrpSpPr/>
          <p:nvPr/>
        </p:nvGrpSpPr>
        <p:grpSpPr>
          <a:xfrm>
            <a:off x="2566987" y="4714836"/>
            <a:ext cx="7507811" cy="2121020"/>
            <a:chOff x="9196651" y="5564397"/>
            <a:chExt cx="8537188" cy="2474588"/>
          </a:xfrm>
        </p:grpSpPr>
        <p:sp>
          <p:nvSpPr>
            <p:cNvPr id="8" name="四角形: 角を丸くする 6">
              <a:extLst>
                <a:ext uri="{FF2B5EF4-FFF2-40B4-BE49-F238E27FC236}">
                  <a16:creationId xmlns:a16="http://schemas.microsoft.com/office/drawing/2014/main" id="{3910C6CA-1476-4030-EC36-F145DBE9F2D2}"/>
                </a:ext>
              </a:extLst>
            </p:cNvPr>
            <p:cNvSpPr/>
            <p:nvPr/>
          </p:nvSpPr>
          <p:spPr>
            <a:xfrm>
              <a:off x="9196651" y="5698985"/>
              <a:ext cx="8537188" cy="234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5106760C-4E16-F788-8B35-45A4676DAFB4}"/>
                </a:ext>
              </a:extLst>
            </p:cNvPr>
            <p:cNvGrpSpPr/>
            <p:nvPr/>
          </p:nvGrpSpPr>
          <p:grpSpPr>
            <a:xfrm>
              <a:off x="9396944" y="5963052"/>
              <a:ext cx="8045635" cy="2015954"/>
              <a:chOff x="982179" y="3346773"/>
              <a:chExt cx="8312154" cy="3300280"/>
            </a:xfrm>
          </p:grpSpPr>
          <p:sp>
            <p:nvSpPr>
              <p:cNvPr id="25" name="角丸四角形 20">
                <a:extLst>
                  <a:ext uri="{FF2B5EF4-FFF2-40B4-BE49-F238E27FC236}">
                    <a16:creationId xmlns:a16="http://schemas.microsoft.com/office/drawing/2014/main" id="{09D41EA9-5B37-3A65-B8F4-D28902ED7490}"/>
                  </a:ext>
                </a:extLst>
              </p:cNvPr>
              <p:cNvSpPr/>
              <p:nvPr/>
            </p:nvSpPr>
            <p:spPr>
              <a:xfrm>
                <a:off x="4000571" y="3427573"/>
                <a:ext cx="2959316" cy="31461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6" name="角丸四角形 28">
                <a:extLst>
                  <a:ext uri="{FF2B5EF4-FFF2-40B4-BE49-F238E27FC236}">
                    <a16:creationId xmlns:a16="http://schemas.microsoft.com/office/drawing/2014/main" id="{3930FA17-6298-C841-68D5-AC2ECEED4B35}"/>
                  </a:ext>
                </a:extLst>
              </p:cNvPr>
              <p:cNvSpPr/>
              <p:nvPr/>
            </p:nvSpPr>
            <p:spPr>
              <a:xfrm>
                <a:off x="982179" y="3382764"/>
                <a:ext cx="2720329" cy="32145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256E3BB0-8647-2C19-A044-F886CF059296}"/>
                  </a:ext>
                </a:extLst>
              </p:cNvPr>
              <p:cNvSpPr txBox="1"/>
              <p:nvPr/>
            </p:nvSpPr>
            <p:spPr>
              <a:xfrm>
                <a:off x="1418385" y="3346773"/>
                <a:ext cx="1859249" cy="529062"/>
              </a:xfrm>
              <a:prstGeom prst="rect">
                <a:avLst/>
              </a:prstGeom>
              <a:noFill/>
            </p:spPr>
            <p:txBody>
              <a:bodyPr wrap="square" rtlCol="0">
                <a:spAutoFit/>
              </a:bodyPr>
              <a:lstStyle/>
              <a:p>
                <a:pPr defTabSz="457200"/>
                <a:r>
                  <a:rPr lang="ja-JP" altLang="en-US" sz="1200" b="1">
                    <a:solidFill>
                      <a:prstClr val="black"/>
                    </a:solidFill>
                    <a:latin typeface="HG丸ｺﾞｼｯｸM-PRO" panose="020F0600000000000000" pitchFamily="50" charset="-128"/>
                    <a:ea typeface="HG丸ｺﾞｼｯｸM-PRO" panose="020F0600000000000000" pitchFamily="50" charset="-128"/>
                  </a:rPr>
                  <a:t>情報システム担当課</a:t>
                </a:r>
              </a:p>
            </p:txBody>
          </p:sp>
          <p:pic>
            <p:nvPicPr>
              <p:cNvPr id="28" name="Picture 23988">
                <a:extLst>
                  <a:ext uri="{FF2B5EF4-FFF2-40B4-BE49-F238E27FC236}">
                    <a16:creationId xmlns:a16="http://schemas.microsoft.com/office/drawing/2014/main" id="{E8F1F5DF-3C47-ED4A-C352-5C699C29B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427" y="5711146"/>
                <a:ext cx="445440" cy="51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a:extLst>
                  <a:ext uri="{FF2B5EF4-FFF2-40B4-BE49-F238E27FC236}">
                    <a16:creationId xmlns:a16="http://schemas.microsoft.com/office/drawing/2014/main" id="{2FB6A73F-BEAD-3976-85DB-7C6AF012060C}"/>
                  </a:ext>
                </a:extLst>
              </p:cNvPr>
              <p:cNvSpPr txBox="1"/>
              <p:nvPr/>
            </p:nvSpPr>
            <p:spPr>
              <a:xfrm>
                <a:off x="1015707" y="5122531"/>
                <a:ext cx="1083568" cy="470277"/>
              </a:xfrm>
              <a:prstGeom prst="rect">
                <a:avLst/>
              </a:prstGeom>
              <a:noFill/>
            </p:spPr>
            <p:txBody>
              <a:bodyPr wrap="square" rtlCol="0">
                <a:spAutoFit/>
              </a:bodyPr>
              <a:lstStyle/>
              <a:p>
                <a:pPr defTabSz="457200"/>
                <a:r>
                  <a:rPr lang="ja-JP" altLang="en-US" sz="1000" b="1">
                    <a:solidFill>
                      <a:prstClr val="black"/>
                    </a:solidFill>
                    <a:latin typeface="HG丸ｺﾞｼｯｸM-PRO" panose="020F0600000000000000" pitchFamily="50" charset="-128"/>
                    <a:ea typeface="HG丸ｺﾞｼｯｸM-PRO" panose="020F0600000000000000" pitchFamily="50" charset="-128"/>
                  </a:rPr>
                  <a:t>①ログ出力</a:t>
                </a:r>
                <a:endParaRPr lang="en-US" altLang="ja-JP" sz="1000" b="1">
                  <a:solidFill>
                    <a:prstClr val="black"/>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CD00F1AE-9D36-0379-D0AE-986C620429C6}"/>
                  </a:ext>
                </a:extLst>
              </p:cNvPr>
              <p:cNvSpPr txBox="1"/>
              <p:nvPr/>
            </p:nvSpPr>
            <p:spPr>
              <a:xfrm>
                <a:off x="4921897" y="3360723"/>
                <a:ext cx="1251319" cy="529062"/>
              </a:xfrm>
              <a:prstGeom prst="rect">
                <a:avLst/>
              </a:prstGeom>
              <a:noFill/>
            </p:spPr>
            <p:txBody>
              <a:bodyPr wrap="square" rtlCol="0">
                <a:spAutoFit/>
              </a:bodyPr>
              <a:lstStyle/>
              <a:p>
                <a:pPr defTabSz="457200"/>
                <a:r>
                  <a:rPr kumimoji="0" lang="ja-JP" altLang="en-US" sz="1200" b="1">
                    <a:solidFill>
                      <a:prstClr val="black"/>
                    </a:solidFill>
                    <a:latin typeface="HG丸ｺﾞｼｯｸM-PRO" panose="020F0600000000000000" pitchFamily="50" charset="-128"/>
                    <a:ea typeface="HG丸ｺﾞｼｯｸM-PRO" panose="020F0600000000000000" pitchFamily="50" charset="-128"/>
                  </a:rPr>
                  <a:t>業務</a:t>
                </a:r>
                <a:r>
                  <a:rPr lang="ja-JP" altLang="en-US" sz="1200" b="1">
                    <a:solidFill>
                      <a:prstClr val="black"/>
                    </a:solidFill>
                    <a:latin typeface="HG丸ｺﾞｼｯｸM-PRO" panose="020F0600000000000000" pitchFamily="50" charset="-128"/>
                    <a:ea typeface="HG丸ｺﾞｼｯｸM-PRO" panose="020F0600000000000000" pitchFamily="50" charset="-128"/>
                  </a:rPr>
                  <a:t>担当課</a:t>
                </a:r>
              </a:p>
            </p:txBody>
          </p:sp>
          <p:cxnSp>
            <p:nvCxnSpPr>
              <p:cNvPr id="31" name="直線矢印コネクタ 30">
                <a:extLst>
                  <a:ext uri="{FF2B5EF4-FFF2-40B4-BE49-F238E27FC236}">
                    <a16:creationId xmlns:a16="http://schemas.microsoft.com/office/drawing/2014/main" id="{51BCF87A-8A23-005D-A955-EFA328774A1A}"/>
                  </a:ext>
                </a:extLst>
              </p:cNvPr>
              <p:cNvCxnSpPr>
                <a:cxnSpLocks/>
              </p:cNvCxnSpPr>
              <p:nvPr/>
            </p:nvCxnSpPr>
            <p:spPr>
              <a:xfrm flipV="1">
                <a:off x="2200701" y="4732288"/>
                <a:ext cx="2902546" cy="1132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7DFCED4-52C8-94FA-F8CB-2672E11E5919}"/>
                  </a:ext>
                </a:extLst>
              </p:cNvPr>
              <p:cNvSpPr txBox="1"/>
              <p:nvPr/>
            </p:nvSpPr>
            <p:spPr>
              <a:xfrm>
                <a:off x="5018079" y="3758807"/>
                <a:ext cx="993396" cy="470277"/>
              </a:xfrm>
              <a:prstGeom prst="rect">
                <a:avLst/>
              </a:prstGeom>
              <a:noFill/>
            </p:spPr>
            <p:txBody>
              <a:bodyPr wrap="square" rtlCol="0">
                <a:spAutoFit/>
              </a:bodyPr>
              <a:lstStyle/>
              <a:p>
                <a:pPr defTabSz="457200"/>
                <a:r>
                  <a:rPr kumimoji="0" lang="ja-JP" altLang="en-US" sz="1000" b="1">
                    <a:solidFill>
                      <a:prstClr val="black"/>
                    </a:solidFill>
                    <a:latin typeface="HG丸ｺﾞｼｯｸM-PRO" panose="020F0600000000000000" pitchFamily="50" charset="-128"/>
                    <a:ea typeface="HG丸ｺﾞｼｯｸM-PRO" panose="020F0600000000000000" pitchFamily="50" charset="-128"/>
                  </a:rPr>
                  <a:t>保護管理者</a:t>
                </a:r>
                <a:endParaRPr lang="ja-JP" altLang="en-US" sz="1000" b="1">
                  <a:solidFill>
                    <a:prstClr val="black"/>
                  </a:solidFill>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FA91BDC3-FE4F-3514-DA7E-16DD4326FC1D}"/>
                  </a:ext>
                </a:extLst>
              </p:cNvPr>
              <p:cNvSpPr txBox="1"/>
              <p:nvPr/>
            </p:nvSpPr>
            <p:spPr>
              <a:xfrm>
                <a:off x="5185246" y="6166182"/>
                <a:ext cx="707896" cy="470277"/>
              </a:xfrm>
              <a:prstGeom prst="rect">
                <a:avLst/>
              </a:prstGeom>
              <a:noFill/>
            </p:spPr>
            <p:txBody>
              <a:bodyPr wrap="square" rtlCol="0">
                <a:spAutoFit/>
              </a:bodyPr>
              <a:lstStyle/>
              <a:p>
                <a:pPr defTabSz="457200"/>
                <a:r>
                  <a:rPr kumimoji="0" lang="ja-JP" altLang="en-US" sz="1000">
                    <a:solidFill>
                      <a:prstClr val="black"/>
                    </a:solidFill>
                    <a:latin typeface="HG丸ｺﾞｼｯｸM-PRO" panose="020F0600000000000000" pitchFamily="50" charset="-128"/>
                    <a:ea typeface="HG丸ｺﾞｼｯｸM-PRO" panose="020F0600000000000000" pitchFamily="50" charset="-128"/>
                  </a:rPr>
                  <a:t>担当者</a:t>
                </a:r>
                <a:endParaRPr lang="ja-JP" altLang="en-US" sz="1000">
                  <a:solidFill>
                    <a:prstClr val="black"/>
                  </a:solidFill>
                  <a:latin typeface="HG丸ｺﾞｼｯｸM-PRO" panose="020F0600000000000000" pitchFamily="50" charset="-128"/>
                  <a:ea typeface="HG丸ｺﾞｼｯｸM-PRO" panose="020F0600000000000000" pitchFamily="50" charset="-128"/>
                </a:endParaRPr>
              </a:p>
            </p:txBody>
          </p:sp>
          <p:cxnSp>
            <p:nvCxnSpPr>
              <p:cNvPr id="34" name="直線矢印コネクタ 33">
                <a:extLst>
                  <a:ext uri="{FF2B5EF4-FFF2-40B4-BE49-F238E27FC236}">
                    <a16:creationId xmlns:a16="http://schemas.microsoft.com/office/drawing/2014/main" id="{8FD821EA-0B23-C9A1-10DE-C09332B0779D}"/>
                  </a:ext>
                </a:extLst>
              </p:cNvPr>
              <p:cNvCxnSpPr>
                <a:cxnSpLocks/>
              </p:cNvCxnSpPr>
              <p:nvPr/>
            </p:nvCxnSpPr>
            <p:spPr>
              <a:xfrm>
                <a:off x="5463840" y="5192696"/>
                <a:ext cx="0" cy="518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375EE316-D31E-D6B1-C399-B769BB53C3EE}"/>
                  </a:ext>
                </a:extLst>
              </p:cNvPr>
              <p:cNvSpPr txBox="1"/>
              <p:nvPr/>
            </p:nvSpPr>
            <p:spPr>
              <a:xfrm>
                <a:off x="5883070" y="5214512"/>
                <a:ext cx="1134456" cy="1352047"/>
              </a:xfrm>
              <a:prstGeom prst="rect">
                <a:avLst/>
              </a:prstGeom>
              <a:noFill/>
            </p:spPr>
            <p:txBody>
              <a:bodyPr wrap="square" rtlCol="0">
                <a:spAutoFit/>
              </a:bodyPr>
              <a:lstStyle/>
              <a:p>
                <a:pPr defTabSz="457200"/>
                <a:r>
                  <a:rPr kumimoji="0" lang="ja-JP" altLang="en-US" sz="1000" b="1">
                    <a:solidFill>
                      <a:prstClr val="black"/>
                    </a:solidFill>
                    <a:latin typeface="HG丸ｺﾞｼｯｸM-PRO" panose="020F0600000000000000" pitchFamily="50" charset="-128"/>
                    <a:ea typeface="HG丸ｺﾞｼｯｸM-PRO" panose="020F0600000000000000" pitchFamily="50" charset="-128"/>
                  </a:rPr>
                  <a:t>④不適切なアクセスがあった場合は該当者へ確認</a:t>
                </a:r>
                <a:endParaRPr lang="ja-JP" altLang="en-US" sz="1000" b="1">
                  <a:solidFill>
                    <a:prstClr val="black"/>
                  </a:solidFill>
                  <a:latin typeface="HG丸ｺﾞｼｯｸM-PRO" panose="020F0600000000000000" pitchFamily="50" charset="-128"/>
                  <a:ea typeface="HG丸ｺﾞｼｯｸM-PRO" panose="020F0600000000000000" pitchFamily="50" charset="-128"/>
                </a:endParaRPr>
              </a:p>
            </p:txBody>
          </p:sp>
          <p:sp>
            <p:nvSpPr>
              <p:cNvPr id="36" name="テキスト ボックス 35">
                <a:extLst>
                  <a:ext uri="{FF2B5EF4-FFF2-40B4-BE49-F238E27FC236}">
                    <a16:creationId xmlns:a16="http://schemas.microsoft.com/office/drawing/2014/main" id="{8B099C57-1DD2-C79F-9EF6-32465217CE2B}"/>
                  </a:ext>
                </a:extLst>
              </p:cNvPr>
              <p:cNvSpPr txBox="1"/>
              <p:nvPr/>
            </p:nvSpPr>
            <p:spPr>
              <a:xfrm>
                <a:off x="3044499" y="4816339"/>
                <a:ext cx="744905" cy="470277"/>
              </a:xfrm>
              <a:prstGeom prst="rect">
                <a:avLst/>
              </a:prstGeom>
              <a:noFill/>
            </p:spPr>
            <p:txBody>
              <a:bodyPr wrap="square" rtlCol="0">
                <a:spAutoFit/>
              </a:bodyPr>
              <a:lstStyle/>
              <a:p>
                <a:pPr defTabSz="457200"/>
                <a:r>
                  <a:rPr lang="ja-JP" altLang="en-US" sz="1000" b="1">
                    <a:solidFill>
                      <a:prstClr val="black"/>
                    </a:solidFill>
                    <a:latin typeface="HG丸ｺﾞｼｯｸM-PRO" panose="020F0600000000000000" pitchFamily="50" charset="-128"/>
                    <a:ea typeface="HG丸ｺﾞｼｯｸM-PRO" panose="020F0600000000000000" pitchFamily="50" charset="-128"/>
                  </a:rPr>
                  <a:t>②</a:t>
                </a:r>
                <a:r>
                  <a:rPr kumimoji="0" lang="ja-JP" altLang="en-US" sz="1000" b="1">
                    <a:solidFill>
                      <a:prstClr val="black"/>
                    </a:solidFill>
                    <a:latin typeface="HG丸ｺﾞｼｯｸM-PRO" panose="020F0600000000000000" pitchFamily="50" charset="-128"/>
                    <a:ea typeface="HG丸ｺﾞｼｯｸM-PRO" panose="020F0600000000000000" pitchFamily="50" charset="-128"/>
                  </a:rPr>
                  <a:t>送付</a:t>
                </a:r>
                <a:endParaRPr lang="en-US" altLang="ja-JP" sz="1000" b="1">
                  <a:solidFill>
                    <a:prstClr val="black"/>
                  </a:solidFill>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D3EDDA37-CA3F-6522-E4D7-130DB491C3E5}"/>
                  </a:ext>
                </a:extLst>
              </p:cNvPr>
              <p:cNvSpPr txBox="1"/>
              <p:nvPr/>
            </p:nvSpPr>
            <p:spPr>
              <a:xfrm>
                <a:off x="1380541" y="6176776"/>
                <a:ext cx="1500290" cy="470277"/>
              </a:xfrm>
              <a:prstGeom prst="rect">
                <a:avLst/>
              </a:prstGeom>
              <a:noFill/>
            </p:spPr>
            <p:txBody>
              <a:bodyPr wrap="square" rtlCol="0">
                <a:spAutoFit/>
              </a:bodyPr>
              <a:lstStyle/>
              <a:p>
                <a:pPr defTabSz="457200"/>
                <a:r>
                  <a:rPr kumimoji="0" lang="ja-JP" altLang="en-US" sz="1000" b="1">
                    <a:solidFill>
                      <a:prstClr val="black"/>
                    </a:solidFill>
                    <a:latin typeface="HG丸ｺﾞｼｯｸM-PRO" panose="020F0600000000000000" pitchFamily="50" charset="-128"/>
                    <a:ea typeface="HG丸ｺﾞｼｯｸM-PRO" panose="020F0600000000000000" pitchFamily="50" charset="-128"/>
                  </a:rPr>
                  <a:t>（</a:t>
                </a:r>
                <a:r>
                  <a:rPr lang="ja-JP" altLang="en-US" sz="1000" b="1">
                    <a:solidFill>
                      <a:prstClr val="black"/>
                    </a:solidFill>
                    <a:latin typeface="HG丸ｺﾞｼｯｸM-PRO" panose="020F0600000000000000" pitchFamily="50" charset="-128"/>
                    <a:ea typeface="HG丸ｺﾞｼｯｸM-PRO" panose="020F0600000000000000" pitchFamily="50" charset="-128"/>
                  </a:rPr>
                  <a:t>ログのデータ）</a:t>
                </a:r>
                <a:endParaRPr lang="en-US" altLang="ja-JP" sz="1000" b="1">
                  <a:solidFill>
                    <a:prstClr val="black"/>
                  </a:solidFill>
                  <a:latin typeface="HG丸ｺﾞｼｯｸM-PRO" panose="020F0600000000000000" pitchFamily="50" charset="-128"/>
                  <a:ea typeface="HG丸ｺﾞｼｯｸM-PRO" panose="020F0600000000000000" pitchFamily="50" charset="-128"/>
                </a:endParaRPr>
              </a:p>
            </p:txBody>
          </p:sp>
          <p:cxnSp>
            <p:nvCxnSpPr>
              <p:cNvPr id="38" name="直線矢印コネクタ 37">
                <a:extLst>
                  <a:ext uri="{FF2B5EF4-FFF2-40B4-BE49-F238E27FC236}">
                    <a16:creationId xmlns:a16="http://schemas.microsoft.com/office/drawing/2014/main" id="{BF03B327-CD5A-4480-4C63-03BA8A854500}"/>
                  </a:ext>
                </a:extLst>
              </p:cNvPr>
              <p:cNvCxnSpPr>
                <a:cxnSpLocks/>
                <a:endCxn id="28" idx="0"/>
              </p:cNvCxnSpPr>
              <p:nvPr/>
            </p:nvCxnSpPr>
            <p:spPr>
              <a:xfrm flipH="1">
                <a:off x="1897147" y="5096903"/>
                <a:ext cx="106738" cy="614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角丸四角形 38">
                <a:extLst>
                  <a:ext uri="{FF2B5EF4-FFF2-40B4-BE49-F238E27FC236}">
                    <a16:creationId xmlns:a16="http://schemas.microsoft.com/office/drawing/2014/main" id="{FAC77122-90C6-8027-529E-A8FE09F12AEB}"/>
                  </a:ext>
                </a:extLst>
              </p:cNvPr>
              <p:cNvSpPr/>
              <p:nvPr/>
            </p:nvSpPr>
            <p:spPr>
              <a:xfrm>
                <a:off x="7374153" y="3505605"/>
                <a:ext cx="1920180" cy="30917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E4B88C62-B8AF-5FCF-3E1C-F694C1FFFC86}"/>
                  </a:ext>
                </a:extLst>
              </p:cNvPr>
              <p:cNvSpPr txBox="1"/>
              <p:nvPr/>
            </p:nvSpPr>
            <p:spPr>
              <a:xfrm>
                <a:off x="7742616" y="3505949"/>
                <a:ext cx="1154657" cy="881770"/>
              </a:xfrm>
              <a:prstGeom prst="rect">
                <a:avLst/>
              </a:prstGeom>
              <a:noFill/>
            </p:spPr>
            <p:txBody>
              <a:bodyPr wrap="square" rtlCol="0">
                <a:spAutoFit/>
              </a:bodyPr>
              <a:lstStyle/>
              <a:p>
                <a:pPr algn="ctr" defTabSz="457200"/>
                <a:r>
                  <a:rPr kumimoji="0" lang="ja-JP" altLang="en-US" sz="1200" b="1">
                    <a:solidFill>
                      <a:prstClr val="black"/>
                    </a:solidFill>
                    <a:latin typeface="HG丸ｺﾞｼｯｸM-PRO" panose="020F0600000000000000" pitchFamily="50" charset="-128"/>
                    <a:ea typeface="HG丸ｺﾞｼｯｸM-PRO" panose="020F0600000000000000" pitchFamily="50" charset="-128"/>
                  </a:rPr>
                  <a:t>総括保護</a:t>
                </a:r>
                <a:endParaRPr kumimoji="0" lang="en-US" altLang="ja-JP" sz="1200" b="1">
                  <a:solidFill>
                    <a:prstClr val="black"/>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200" b="1">
                    <a:solidFill>
                      <a:prstClr val="black"/>
                    </a:solidFill>
                    <a:latin typeface="HG丸ｺﾞｼｯｸM-PRO" panose="020F0600000000000000" pitchFamily="50" charset="-128"/>
                    <a:ea typeface="HG丸ｺﾞｼｯｸM-PRO" panose="020F0600000000000000" pitchFamily="50" charset="-128"/>
                  </a:rPr>
                  <a:t>管理者</a:t>
                </a:r>
                <a:endParaRPr lang="ja-JP" altLang="en-US" sz="1200" b="1">
                  <a:solidFill>
                    <a:prstClr val="black"/>
                  </a:solidFill>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AA5670DF-597B-39CF-9B5B-2E99022C9295}"/>
                  </a:ext>
                </a:extLst>
              </p:cNvPr>
              <p:cNvSpPr txBox="1"/>
              <p:nvPr/>
            </p:nvSpPr>
            <p:spPr>
              <a:xfrm>
                <a:off x="6577755" y="4559556"/>
                <a:ext cx="1409297" cy="470277"/>
              </a:xfrm>
              <a:prstGeom prst="rect">
                <a:avLst/>
              </a:prstGeom>
              <a:noFill/>
            </p:spPr>
            <p:txBody>
              <a:bodyPr wrap="square" rtlCol="0">
                <a:spAutoFit/>
              </a:bodyPr>
              <a:lstStyle/>
              <a:p>
                <a:pPr defTabSz="457200"/>
                <a:r>
                  <a:rPr kumimoji="0" lang="ja-JP" altLang="en-US" sz="1000" b="1">
                    <a:solidFill>
                      <a:prstClr val="black"/>
                    </a:solidFill>
                    <a:latin typeface="HG丸ｺﾞｼｯｸM-PRO" panose="020F0600000000000000" pitchFamily="50" charset="-128"/>
                    <a:ea typeface="HG丸ｺﾞｼｯｸM-PRO" panose="020F0600000000000000" pitchFamily="50" charset="-128"/>
                  </a:rPr>
                  <a:t>⑤確認結果報告</a:t>
                </a:r>
                <a:endParaRPr lang="ja-JP" altLang="en-US" sz="1000" b="1">
                  <a:solidFill>
                    <a:prstClr val="black"/>
                  </a:solidFill>
                  <a:latin typeface="HG丸ｺﾞｼｯｸM-PRO" panose="020F0600000000000000" pitchFamily="50" charset="-128"/>
                  <a:ea typeface="HG丸ｺﾞｼｯｸM-PRO" panose="020F0600000000000000" pitchFamily="50" charset="-128"/>
                </a:endParaRPr>
              </a:p>
            </p:txBody>
          </p:sp>
        </p:grpSp>
        <p:sp>
          <p:nvSpPr>
            <p:cNvPr id="10" name="テキスト ボックス 9">
              <a:extLst>
                <a:ext uri="{FF2B5EF4-FFF2-40B4-BE49-F238E27FC236}">
                  <a16:creationId xmlns:a16="http://schemas.microsoft.com/office/drawing/2014/main" id="{55D8CFE6-0937-B739-7A0A-33D4C0D7CB99}"/>
                </a:ext>
              </a:extLst>
            </p:cNvPr>
            <p:cNvSpPr txBox="1"/>
            <p:nvPr/>
          </p:nvSpPr>
          <p:spPr>
            <a:xfrm>
              <a:off x="12409433" y="6463653"/>
              <a:ext cx="1088133" cy="287265"/>
            </a:xfrm>
            <a:prstGeom prst="rect">
              <a:avLst/>
            </a:prstGeom>
            <a:noFill/>
          </p:spPr>
          <p:txBody>
            <a:bodyPr wrap="square" rtlCol="0">
              <a:spAutoFit/>
            </a:bodyPr>
            <a:lstStyle/>
            <a:p>
              <a:pPr defTabSz="457200"/>
              <a:r>
                <a:rPr kumimoji="0" lang="ja-JP" altLang="en-US" sz="1000" b="1">
                  <a:solidFill>
                    <a:prstClr val="black"/>
                  </a:solidFill>
                  <a:latin typeface="HG丸ｺﾞｼｯｸM-PRO" panose="020F0600000000000000" pitchFamily="50" charset="-128"/>
                  <a:ea typeface="HG丸ｺﾞｼｯｸM-PRO" panose="020F0600000000000000" pitchFamily="50" charset="-128"/>
                </a:rPr>
                <a:t>③ログの確認</a:t>
              </a:r>
              <a:endParaRPr lang="en-US" altLang="ja-JP" sz="1000" b="1">
                <a:solidFill>
                  <a:prstClr val="black"/>
                </a:solidFill>
                <a:latin typeface="HG丸ｺﾞｼｯｸM-PRO" panose="020F0600000000000000" pitchFamily="50" charset="-128"/>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18EEC6F1-2511-6D6B-99F6-ED5A019E8CED}"/>
                </a:ext>
              </a:extLst>
            </p:cNvPr>
            <p:cNvCxnSpPr>
              <a:cxnSpLocks/>
            </p:cNvCxnSpPr>
            <p:nvPr/>
          </p:nvCxnSpPr>
          <p:spPr>
            <a:xfrm flipV="1">
              <a:off x="14421537" y="6668225"/>
              <a:ext cx="1755677" cy="4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3A9C587C-66D6-47EF-E066-BFB1E7A3B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8470" y="6463653"/>
              <a:ext cx="396857" cy="677829"/>
            </a:xfrm>
            <a:prstGeom prst="rect">
              <a:avLst/>
            </a:prstGeom>
          </p:spPr>
        </p:pic>
        <p:sp>
          <p:nvSpPr>
            <p:cNvPr id="20" name="角丸四角形 23">
              <a:extLst>
                <a:ext uri="{FF2B5EF4-FFF2-40B4-BE49-F238E27FC236}">
                  <a16:creationId xmlns:a16="http://schemas.microsoft.com/office/drawing/2014/main" id="{C2E5920B-1A75-A975-BD17-3297C17DA1BA}"/>
                </a:ext>
              </a:extLst>
            </p:cNvPr>
            <p:cNvSpPr/>
            <p:nvPr/>
          </p:nvSpPr>
          <p:spPr>
            <a:xfrm>
              <a:off x="9396944" y="5564397"/>
              <a:ext cx="2414557" cy="335860"/>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HG丸ｺﾞｼｯｸM-PRO" panose="020F0600000000000000" pitchFamily="50" charset="-128"/>
                  <a:ea typeface="HG丸ｺﾞｼｯｸM-PRO" panose="020F0600000000000000" pitchFamily="50" charset="-128"/>
                </a:rPr>
                <a:t>ログ分析の流れ</a:t>
              </a:r>
            </a:p>
          </p:txBody>
        </p:sp>
        <p:pic>
          <p:nvPicPr>
            <p:cNvPr id="21" name="図 20">
              <a:extLst>
                <a:ext uri="{FF2B5EF4-FFF2-40B4-BE49-F238E27FC236}">
                  <a16:creationId xmlns:a16="http://schemas.microsoft.com/office/drawing/2014/main" id="{8E66D950-CD02-67FA-599C-D9EA6E9E2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4735" y="7260515"/>
              <a:ext cx="317818" cy="461665"/>
            </a:xfrm>
            <a:prstGeom prst="rect">
              <a:avLst/>
            </a:prstGeom>
          </p:spPr>
        </p:pic>
        <p:pic>
          <p:nvPicPr>
            <p:cNvPr id="22" name="図 21">
              <a:extLst>
                <a:ext uri="{FF2B5EF4-FFF2-40B4-BE49-F238E27FC236}">
                  <a16:creationId xmlns:a16="http://schemas.microsoft.com/office/drawing/2014/main" id="{2AD24EDD-758E-08A6-F6E4-13D3971676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80111" y="7263263"/>
              <a:ext cx="399005" cy="451684"/>
            </a:xfrm>
            <a:prstGeom prst="rect">
              <a:avLst/>
            </a:prstGeom>
          </p:spPr>
        </p:pic>
        <p:pic>
          <p:nvPicPr>
            <p:cNvPr id="23" name="図 22">
              <a:extLst>
                <a:ext uri="{FF2B5EF4-FFF2-40B4-BE49-F238E27FC236}">
                  <a16:creationId xmlns:a16="http://schemas.microsoft.com/office/drawing/2014/main" id="{7A85FB6E-7178-53B5-C63F-E2D211BAA2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7365" y="6278366"/>
              <a:ext cx="604016" cy="841260"/>
            </a:xfrm>
            <a:prstGeom prst="rect">
              <a:avLst/>
            </a:prstGeom>
          </p:spPr>
        </p:pic>
        <p:pic>
          <p:nvPicPr>
            <p:cNvPr id="24" name="図 23">
              <a:extLst>
                <a:ext uri="{FF2B5EF4-FFF2-40B4-BE49-F238E27FC236}">
                  <a16:creationId xmlns:a16="http://schemas.microsoft.com/office/drawing/2014/main" id="{417F90F7-9E59-5FA4-A617-33DAF656F9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99456" y="6646160"/>
              <a:ext cx="633724" cy="1047780"/>
            </a:xfrm>
            <a:prstGeom prst="rect">
              <a:avLst/>
            </a:prstGeom>
          </p:spPr>
        </p:pic>
      </p:grpSp>
    </p:spTree>
    <p:extLst>
      <p:ext uri="{BB962C8B-B14F-4D97-AF65-F5344CB8AC3E}">
        <p14:creationId xmlns:p14="http://schemas.microsoft.com/office/powerpoint/2010/main" val="3548565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8095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46007" y="6535255"/>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36</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BBA7CD02-AB55-98A0-F341-78BB65A6B4D3}"/>
              </a:ext>
            </a:extLst>
          </p:cNvPr>
          <p:cNvGraphicFramePr>
            <a:graphicFrameLocks noGrp="1"/>
          </p:cNvGraphicFramePr>
          <p:nvPr/>
        </p:nvGraphicFramePr>
        <p:xfrm>
          <a:off x="1779107" y="1457740"/>
          <a:ext cx="9086912" cy="3929268"/>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83190">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446078">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A88BB755-AD9E-8302-13DE-DEAEDFD19C85}"/>
              </a:ext>
            </a:extLst>
          </p:cNvPr>
          <p:cNvSpPr txBox="1"/>
          <p:nvPr/>
        </p:nvSpPr>
        <p:spPr>
          <a:xfrm>
            <a:off x="1715884" y="1997060"/>
            <a:ext cx="4593477" cy="2092881"/>
          </a:xfrm>
          <a:prstGeom prst="rect">
            <a:avLst/>
          </a:prstGeom>
          <a:noFill/>
        </p:spPr>
        <p:txBody>
          <a:bodyPr wrap="square" rtlCol="0">
            <a:spAutoFit/>
          </a:bodyPr>
          <a:lstStyle/>
          <a:p>
            <a:pPr marL="720725" indent="-720725" defTabSz="457200"/>
            <a:r>
              <a:rPr kumimoji="0" lang="ja-JP" altLang="en-US" sz="2000" b="1">
                <a:solidFill>
                  <a:prstClr val="black"/>
                </a:solidFill>
                <a:latin typeface="Meiryo UI" panose="020B0604030504040204" pitchFamily="50" charset="-128"/>
                <a:ea typeface="Meiryo UI" panose="020B0604030504040204" pitchFamily="50" charset="-128"/>
              </a:rPr>
              <a:t>（４）</a:t>
            </a:r>
            <a:r>
              <a:rPr kumimoji="0" lang="ja-JP" altLang="en-US" sz="2000" b="1" u="sng">
                <a:solidFill>
                  <a:prstClr val="black"/>
                </a:solidFill>
                <a:latin typeface="Meiryo UI" panose="020B0604030504040204" pitchFamily="50" charset="-128"/>
                <a:ea typeface="Meiryo UI" panose="020B0604030504040204" pitchFamily="50" charset="-128"/>
              </a:rPr>
              <a:t>漏えい等事案に対応する体制の整備</a:t>
            </a:r>
            <a:endParaRPr kumimoji="0"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a:solidFill>
                <a:prstClr val="black"/>
              </a:solidFill>
              <a:latin typeface="Meiryo UI" panose="020B0604030504040204" pitchFamily="50" charset="-128"/>
              <a:ea typeface="Meiryo UI" panose="020B0604030504040204" pitchFamily="50" charset="-128"/>
            </a:endParaRPr>
          </a:p>
          <a:p>
            <a:pPr marL="182563" indent="-88900" defTabSz="457200"/>
            <a:r>
              <a:rPr kumimoji="0" lang="ja-JP" altLang="en-US">
                <a:solidFill>
                  <a:prstClr val="black"/>
                </a:solidFill>
                <a:latin typeface="Meiryo UI" panose="020B0604030504040204" pitchFamily="50" charset="-128"/>
                <a:ea typeface="Meiryo UI" panose="020B0604030504040204" pitchFamily="50" charset="-128"/>
              </a:rPr>
              <a:t>・　漏えい等事案の発生又は兆候を把握した場合に適切かつ迅速に対応するための体制を整備しなければならない。</a:t>
            </a:r>
          </a:p>
          <a:p>
            <a:pPr defTabSz="457200"/>
            <a:r>
              <a:rPr lang="ja-JP" altLang="en-US">
                <a:solidFill>
                  <a:prstClr val="black"/>
                </a:solidFill>
                <a:latin typeface="Meiryo UI" panose="020B0604030504040204" pitchFamily="50" charset="-128"/>
                <a:ea typeface="Meiryo UI" panose="020B0604030504040204" pitchFamily="50" charset="-128"/>
              </a:rPr>
              <a:t>  </a:t>
            </a:r>
          </a:p>
        </p:txBody>
      </p:sp>
      <p:sp>
        <p:nvSpPr>
          <p:cNvPr id="5" name="テキスト ボックス 4">
            <a:extLst>
              <a:ext uri="{FF2B5EF4-FFF2-40B4-BE49-F238E27FC236}">
                <a16:creationId xmlns:a16="http://schemas.microsoft.com/office/drawing/2014/main" id="{5AEF7C70-DF8C-092A-A477-A39988488902}"/>
              </a:ext>
            </a:extLst>
          </p:cNvPr>
          <p:cNvSpPr txBox="1"/>
          <p:nvPr/>
        </p:nvSpPr>
        <p:spPr>
          <a:xfrm>
            <a:off x="6266185" y="2024693"/>
            <a:ext cx="4599835" cy="923330"/>
          </a:xfrm>
          <a:prstGeom prst="rect">
            <a:avLst/>
          </a:prstGeom>
          <a:noFill/>
        </p:spPr>
        <p:txBody>
          <a:bodyPr wrap="square" rtlCol="0">
            <a:spAutoFit/>
          </a:bodyPr>
          <a:lstStyle/>
          <a:p>
            <a:pPr marL="354013" indent="-354013" defTabSz="457200">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漏えい等事案の発生に備え、漏えい等事案発生時の対応マニュアルや報告フロー図等を整備し、職員に周知する。</a:t>
            </a:r>
            <a:endParaRPr lang="en-US" altLang="ja-JP">
              <a:solidFill>
                <a:prstClr val="black"/>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42769BAA-A404-594E-E261-E7490C4DC022}"/>
              </a:ext>
            </a:extLst>
          </p:cNvPr>
          <p:cNvGrpSpPr/>
          <p:nvPr/>
        </p:nvGrpSpPr>
        <p:grpSpPr>
          <a:xfrm>
            <a:off x="6411443" y="3086045"/>
            <a:ext cx="2848275" cy="2226569"/>
            <a:chOff x="9396806" y="4268050"/>
            <a:chExt cx="5001293" cy="3703432"/>
          </a:xfrm>
        </p:grpSpPr>
        <p:grpSp>
          <p:nvGrpSpPr>
            <p:cNvPr id="7" name="グループ化 6">
              <a:extLst>
                <a:ext uri="{FF2B5EF4-FFF2-40B4-BE49-F238E27FC236}">
                  <a16:creationId xmlns:a16="http://schemas.microsoft.com/office/drawing/2014/main" id="{38D08E78-BC0B-933B-3914-07935F6BD680}"/>
                </a:ext>
              </a:extLst>
            </p:cNvPr>
            <p:cNvGrpSpPr/>
            <p:nvPr/>
          </p:nvGrpSpPr>
          <p:grpSpPr>
            <a:xfrm>
              <a:off x="9396806" y="4460528"/>
              <a:ext cx="4867916" cy="3510954"/>
              <a:chOff x="10866332" y="4315309"/>
              <a:chExt cx="4459680" cy="1872000"/>
            </a:xfrm>
          </p:grpSpPr>
          <p:sp>
            <p:nvSpPr>
              <p:cNvPr id="22" name="四角形: 角を丸くする 6">
                <a:extLst>
                  <a:ext uri="{FF2B5EF4-FFF2-40B4-BE49-F238E27FC236}">
                    <a16:creationId xmlns:a16="http://schemas.microsoft.com/office/drawing/2014/main" id="{5295C63E-F9D3-91FC-FCBB-F84428EBDD5A}"/>
                  </a:ext>
                </a:extLst>
              </p:cNvPr>
              <p:cNvSpPr/>
              <p:nvPr/>
            </p:nvSpPr>
            <p:spPr>
              <a:xfrm>
                <a:off x="10866332" y="4315309"/>
                <a:ext cx="4459680" cy="18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a:solidFill>
                    <a:prstClr val="white"/>
                  </a:solidFill>
                  <a:latin typeface="HG丸ｺﾞｼｯｸM-PRO" panose="020F0600000000000000" pitchFamily="50" charset="-128"/>
                  <a:ea typeface="HG丸ｺﾞｼｯｸM-PRO" panose="020F0600000000000000" pitchFamily="50" charset="-128"/>
                </a:endParaRPr>
              </a:p>
            </p:txBody>
          </p:sp>
          <p:pic>
            <p:nvPicPr>
              <p:cNvPr id="23" name="図 22">
                <a:extLst>
                  <a:ext uri="{FF2B5EF4-FFF2-40B4-BE49-F238E27FC236}">
                    <a16:creationId xmlns:a16="http://schemas.microsoft.com/office/drawing/2014/main" id="{1FC7A20A-317F-7AEA-B6CA-CEA4D1D81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811" y="4784349"/>
                <a:ext cx="695485" cy="486840"/>
              </a:xfrm>
              <a:prstGeom prst="rect">
                <a:avLst/>
              </a:prstGeom>
            </p:spPr>
          </p:pic>
          <p:sp>
            <p:nvSpPr>
              <p:cNvPr id="24" name="右矢印 12">
                <a:extLst>
                  <a:ext uri="{FF2B5EF4-FFF2-40B4-BE49-F238E27FC236}">
                    <a16:creationId xmlns:a16="http://schemas.microsoft.com/office/drawing/2014/main" id="{983E5CC7-CDAC-222E-5F42-73B861051091}"/>
                  </a:ext>
                </a:extLst>
              </p:cNvPr>
              <p:cNvSpPr/>
              <p:nvPr/>
            </p:nvSpPr>
            <p:spPr>
              <a:xfrm>
                <a:off x="11885094" y="4866850"/>
                <a:ext cx="748767" cy="2881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a:solidFill>
                    <a:prstClr val="white"/>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D0A30D5E-C468-AAF9-0ED0-C69734EA0519}"/>
                  </a:ext>
                </a:extLst>
              </p:cNvPr>
              <p:cNvSpPr txBox="1"/>
              <p:nvPr/>
            </p:nvSpPr>
            <p:spPr>
              <a:xfrm>
                <a:off x="11810028" y="5099676"/>
                <a:ext cx="839611" cy="245656"/>
              </a:xfrm>
              <a:prstGeom prst="rect">
                <a:avLst/>
              </a:prstGeom>
              <a:noFill/>
            </p:spPr>
            <p:txBody>
              <a:bodyPr wrap="square" rtlCol="0">
                <a:spAutoFit/>
              </a:bodyPr>
              <a:lstStyle/>
              <a:p>
                <a:pP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報告</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69859560-7BA8-B4C1-6957-6FC144B7256C}"/>
                  </a:ext>
                </a:extLst>
              </p:cNvPr>
              <p:cNvSpPr txBox="1"/>
              <p:nvPr/>
            </p:nvSpPr>
            <p:spPr>
              <a:xfrm>
                <a:off x="12238828" y="5289283"/>
                <a:ext cx="1552102" cy="232008"/>
              </a:xfrm>
              <a:prstGeom prst="rect">
                <a:avLst/>
              </a:prstGeom>
              <a:noFill/>
            </p:spPr>
            <p:txBody>
              <a:bodyPr wrap="square" rtlCol="0">
                <a:spAutoFit/>
              </a:bodyPr>
              <a:lstStyle/>
              <a:p>
                <a:pPr algn="ct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保護管理者</a:t>
                </a:r>
              </a:p>
            </p:txBody>
          </p:sp>
          <p:pic>
            <p:nvPicPr>
              <p:cNvPr id="27" name="図 26">
                <a:extLst>
                  <a:ext uri="{FF2B5EF4-FFF2-40B4-BE49-F238E27FC236}">
                    <a16:creationId xmlns:a16="http://schemas.microsoft.com/office/drawing/2014/main" id="{2CC0C187-076F-9BA8-66D2-3AE4F1828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6772" y="5655854"/>
                <a:ext cx="612527" cy="523220"/>
              </a:xfrm>
              <a:prstGeom prst="rect">
                <a:avLst/>
              </a:prstGeom>
            </p:spPr>
          </p:pic>
          <p:sp>
            <p:nvSpPr>
              <p:cNvPr id="28" name="テキスト ボックス 27">
                <a:extLst>
                  <a:ext uri="{FF2B5EF4-FFF2-40B4-BE49-F238E27FC236}">
                    <a16:creationId xmlns:a16="http://schemas.microsoft.com/office/drawing/2014/main" id="{D74404C0-8899-DBBE-C7A6-54CBD8F6F3DD}"/>
                  </a:ext>
                </a:extLst>
              </p:cNvPr>
              <p:cNvSpPr txBox="1"/>
              <p:nvPr/>
            </p:nvSpPr>
            <p:spPr>
              <a:xfrm>
                <a:off x="13454371" y="5083495"/>
                <a:ext cx="818219" cy="245656"/>
              </a:xfrm>
              <a:prstGeom prst="rect">
                <a:avLst/>
              </a:prstGeom>
              <a:noFill/>
            </p:spPr>
            <p:txBody>
              <a:bodyPr wrap="square" rtlCol="0">
                <a:spAutoFit/>
              </a:bodyPr>
              <a:lstStyle/>
              <a:p>
                <a:pP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報告</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E031F5DC-06AD-1BC3-504C-9D69067B12C0}"/>
                  </a:ext>
                </a:extLst>
              </p:cNvPr>
              <p:cNvSpPr txBox="1"/>
              <p:nvPr/>
            </p:nvSpPr>
            <p:spPr>
              <a:xfrm>
                <a:off x="13448208" y="5763945"/>
                <a:ext cx="1552102" cy="382131"/>
              </a:xfrm>
              <a:prstGeom prst="rect">
                <a:avLst/>
              </a:prstGeom>
              <a:noFill/>
            </p:spPr>
            <p:txBody>
              <a:bodyPr wrap="square" rtlCol="0">
                <a:spAutoFit/>
              </a:bodyPr>
              <a:lstStyle/>
              <a:p>
                <a:pPr algn="ctr" defTabSz="457200"/>
                <a:r>
                  <a:rPr kumimoji="0" lang="ja-JP" altLang="en-US" sz="1100">
                    <a:solidFill>
                      <a:srgbClr val="034197"/>
                    </a:solidFill>
                    <a:latin typeface="HG丸ｺﾞｼｯｸM-PRO" panose="020F0600000000000000" pitchFamily="50" charset="-128"/>
                    <a:ea typeface="HG丸ｺﾞｼｯｸM-PRO" panose="020F0600000000000000" pitchFamily="50" charset="-128"/>
                  </a:rPr>
                  <a:t>システム部</a:t>
                </a:r>
                <a:endParaRPr kumimoji="0" lang="en-US" altLang="ja-JP" sz="1100">
                  <a:solidFill>
                    <a:srgbClr val="034197"/>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100">
                    <a:solidFill>
                      <a:srgbClr val="034197"/>
                    </a:solidFill>
                    <a:latin typeface="HG丸ｺﾞｼｯｸM-PRO" panose="020F0600000000000000" pitchFamily="50" charset="-128"/>
                    <a:ea typeface="HG丸ｺﾞｼｯｸM-PRO" panose="020F0600000000000000" pitchFamily="50" charset="-128"/>
                  </a:rPr>
                  <a:t>担当者など</a:t>
                </a:r>
                <a:endParaRPr lang="ja-JP" altLang="en-US" sz="1100">
                  <a:solidFill>
                    <a:srgbClr val="034197"/>
                  </a:solidFill>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D0074272-26DC-C6B7-F2F6-D4D5DD8230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38388" y="4712211"/>
                <a:ext cx="506796" cy="555291"/>
              </a:xfrm>
              <a:prstGeom prst="rect">
                <a:avLst/>
              </a:prstGeom>
            </p:spPr>
          </p:pic>
        </p:grpSp>
        <p:sp>
          <p:nvSpPr>
            <p:cNvPr id="8" name="右矢印 12">
              <a:extLst>
                <a:ext uri="{FF2B5EF4-FFF2-40B4-BE49-F238E27FC236}">
                  <a16:creationId xmlns:a16="http://schemas.microsoft.com/office/drawing/2014/main" id="{CB545E7C-4C57-4D58-F254-20369540F720}"/>
                </a:ext>
              </a:extLst>
            </p:cNvPr>
            <p:cNvSpPr/>
            <p:nvPr/>
          </p:nvSpPr>
          <p:spPr>
            <a:xfrm>
              <a:off x="12168914" y="5488930"/>
              <a:ext cx="817309" cy="5015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a:solidFill>
                  <a:prstClr val="white"/>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A4D09572-5029-BCE2-0DC2-93CA35C6B1B8}"/>
                </a:ext>
              </a:extLst>
            </p:cNvPr>
            <p:cNvSpPr txBox="1"/>
            <p:nvPr/>
          </p:nvSpPr>
          <p:spPr>
            <a:xfrm>
              <a:off x="12703918" y="6223540"/>
              <a:ext cx="1694181" cy="716690"/>
            </a:xfrm>
            <a:prstGeom prst="rect">
              <a:avLst/>
            </a:prstGeom>
            <a:noFill/>
          </p:spPr>
          <p:txBody>
            <a:bodyPr wrap="square" rtlCol="0">
              <a:spAutoFit/>
            </a:bodyPr>
            <a:lstStyle/>
            <a:p>
              <a:pPr algn="ct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総括保護</a:t>
              </a:r>
              <a:endParaRPr lang="en-US" altLang="ja-JP" sz="1100">
                <a:solidFill>
                  <a:srgbClr val="034197"/>
                </a:solidFill>
                <a:latin typeface="HG丸ｺﾞｼｯｸM-PRO" panose="020F0600000000000000" pitchFamily="50" charset="-128"/>
                <a:ea typeface="HG丸ｺﾞｼｯｸM-PRO" panose="020F0600000000000000" pitchFamily="50" charset="-128"/>
              </a:endParaRPr>
            </a:p>
            <a:p>
              <a:pPr algn="ct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管理者</a:t>
              </a:r>
            </a:p>
          </p:txBody>
        </p:sp>
        <p:sp>
          <p:nvSpPr>
            <p:cNvPr id="10" name="右矢印 12">
              <a:extLst>
                <a:ext uri="{FF2B5EF4-FFF2-40B4-BE49-F238E27FC236}">
                  <a16:creationId xmlns:a16="http://schemas.microsoft.com/office/drawing/2014/main" id="{EC9B639C-C6C3-556E-1EE5-EFA75DE2BA49}"/>
                </a:ext>
              </a:extLst>
            </p:cNvPr>
            <p:cNvSpPr/>
            <p:nvPr/>
          </p:nvSpPr>
          <p:spPr>
            <a:xfrm rot="1414642">
              <a:off x="10819588" y="6666785"/>
              <a:ext cx="817309" cy="5015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a:solidFill>
                  <a:prstClr val="white"/>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C7E3853-352C-7B7D-EA15-A5A9063032AC}"/>
                </a:ext>
              </a:extLst>
            </p:cNvPr>
            <p:cNvSpPr txBox="1"/>
            <p:nvPr/>
          </p:nvSpPr>
          <p:spPr>
            <a:xfrm>
              <a:off x="10480675" y="7031279"/>
              <a:ext cx="959553" cy="460730"/>
            </a:xfrm>
            <a:prstGeom prst="rect">
              <a:avLst/>
            </a:prstGeom>
            <a:noFill/>
          </p:spPr>
          <p:txBody>
            <a:bodyPr wrap="square" rtlCol="0">
              <a:spAutoFit/>
            </a:bodyPr>
            <a:lstStyle/>
            <a:p>
              <a:pP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報告</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sp>
          <p:nvSpPr>
            <p:cNvPr id="12" name="角丸四角形 23">
              <a:extLst>
                <a:ext uri="{FF2B5EF4-FFF2-40B4-BE49-F238E27FC236}">
                  <a16:creationId xmlns:a16="http://schemas.microsoft.com/office/drawing/2014/main" id="{3B90B65E-775B-5BC7-64D0-8369D6433C06}"/>
                </a:ext>
              </a:extLst>
            </p:cNvPr>
            <p:cNvSpPr/>
            <p:nvPr/>
          </p:nvSpPr>
          <p:spPr>
            <a:xfrm>
              <a:off x="10080567" y="4268050"/>
              <a:ext cx="3686116" cy="508979"/>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a:solidFill>
                    <a:prstClr val="white"/>
                  </a:solidFill>
                  <a:latin typeface="HG丸ｺﾞｼｯｸM-PRO" panose="020F0600000000000000" pitchFamily="50" charset="-128"/>
                  <a:ea typeface="HG丸ｺﾞｼｯｸM-PRO" panose="020F0600000000000000" pitchFamily="50" charset="-128"/>
                </a:rPr>
                <a:t>組織内の報告体制の整備</a:t>
              </a:r>
            </a:p>
          </p:txBody>
        </p:sp>
        <p:sp>
          <p:nvSpPr>
            <p:cNvPr id="20" name="爆発 2 2">
              <a:extLst>
                <a:ext uri="{FF2B5EF4-FFF2-40B4-BE49-F238E27FC236}">
                  <a16:creationId xmlns:a16="http://schemas.microsoft.com/office/drawing/2014/main" id="{A6839DDA-0261-5B6C-EE87-18E7D308BD55}"/>
                </a:ext>
              </a:extLst>
            </p:cNvPr>
            <p:cNvSpPr/>
            <p:nvPr/>
          </p:nvSpPr>
          <p:spPr>
            <a:xfrm>
              <a:off x="9427738" y="6230734"/>
              <a:ext cx="1055914" cy="988675"/>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7200" b="1">
                  <a:ln>
                    <a:solidFill>
                      <a:prstClr val="white"/>
                    </a:solidFill>
                  </a:ln>
                  <a:solidFill>
                    <a:srgbClr val="FFFF00"/>
                  </a:solidFill>
                  <a:latin typeface="HG丸ｺﾞｼｯｸM-PRO" panose="020F0600000000000000" pitchFamily="50" charset="-128"/>
                  <a:ea typeface="HG丸ｺﾞｼｯｸM-PRO" panose="020F0600000000000000" pitchFamily="50" charset="-128"/>
                </a:rPr>
                <a:t>！</a:t>
              </a:r>
            </a:p>
          </p:txBody>
        </p:sp>
        <p:pic>
          <p:nvPicPr>
            <p:cNvPr id="21" name="図 20">
              <a:extLst>
                <a:ext uri="{FF2B5EF4-FFF2-40B4-BE49-F238E27FC236}">
                  <a16:creationId xmlns:a16="http://schemas.microsoft.com/office/drawing/2014/main" id="{35606EF4-FB2D-0F44-2EE6-418ADD588E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4109" y="5196340"/>
              <a:ext cx="592574" cy="1055116"/>
            </a:xfrm>
            <a:prstGeom prst="rect">
              <a:avLst/>
            </a:prstGeom>
          </p:spPr>
        </p:pic>
      </p:grpSp>
      <p:grpSp>
        <p:nvGrpSpPr>
          <p:cNvPr id="31" name="グループ化 30">
            <a:extLst>
              <a:ext uri="{FF2B5EF4-FFF2-40B4-BE49-F238E27FC236}">
                <a16:creationId xmlns:a16="http://schemas.microsoft.com/office/drawing/2014/main" id="{485C6918-216A-864F-0787-139BCFD7EFFA}"/>
              </a:ext>
            </a:extLst>
          </p:cNvPr>
          <p:cNvGrpSpPr/>
          <p:nvPr/>
        </p:nvGrpSpPr>
        <p:grpSpPr>
          <a:xfrm>
            <a:off x="9223722" y="3086044"/>
            <a:ext cx="1612481" cy="2220507"/>
            <a:chOff x="14852271" y="4247642"/>
            <a:chExt cx="2881568" cy="3662237"/>
          </a:xfrm>
        </p:grpSpPr>
        <p:sp>
          <p:nvSpPr>
            <p:cNvPr id="32" name="四角形: 角を丸くする 6">
              <a:extLst>
                <a:ext uri="{FF2B5EF4-FFF2-40B4-BE49-F238E27FC236}">
                  <a16:creationId xmlns:a16="http://schemas.microsoft.com/office/drawing/2014/main" id="{499E8046-9E3E-12B4-9FD3-DE6D1EA1A6DC}"/>
                </a:ext>
              </a:extLst>
            </p:cNvPr>
            <p:cNvSpPr/>
            <p:nvPr/>
          </p:nvSpPr>
          <p:spPr>
            <a:xfrm>
              <a:off x="14852271" y="4398925"/>
              <a:ext cx="2881568" cy="35109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a:solidFill>
                  <a:prstClr val="white"/>
                </a:solidFill>
                <a:latin typeface="HG丸ｺﾞｼｯｸM-PRO" panose="020F0600000000000000" pitchFamily="50" charset="-128"/>
                <a:ea typeface="HG丸ｺﾞｼｯｸM-PRO" panose="020F0600000000000000" pitchFamily="50" charset="-128"/>
              </a:endParaRPr>
            </a:p>
          </p:txBody>
        </p:sp>
        <p:sp>
          <p:nvSpPr>
            <p:cNvPr id="33" name="角丸四角形 23">
              <a:extLst>
                <a:ext uri="{FF2B5EF4-FFF2-40B4-BE49-F238E27FC236}">
                  <a16:creationId xmlns:a16="http://schemas.microsoft.com/office/drawing/2014/main" id="{13A767D4-A431-B9B1-BFE2-B2FA0AB7DBCF}"/>
                </a:ext>
              </a:extLst>
            </p:cNvPr>
            <p:cNvSpPr/>
            <p:nvPr/>
          </p:nvSpPr>
          <p:spPr>
            <a:xfrm>
              <a:off x="15201029" y="4247642"/>
              <a:ext cx="2137897" cy="707886"/>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000" b="1">
                  <a:solidFill>
                    <a:prstClr val="white"/>
                  </a:solidFill>
                  <a:latin typeface="HG丸ｺﾞｼｯｸM-PRO" panose="020F0600000000000000" pitchFamily="50" charset="-128"/>
                  <a:ea typeface="HG丸ｺﾞｼｯｸM-PRO" panose="020F0600000000000000" pitchFamily="50" charset="-128"/>
                </a:rPr>
                <a:t>外部等への対応手順の整備</a:t>
              </a:r>
              <a:endParaRPr lang="en-US" altLang="ja-JP" sz="1000" b="1">
                <a:solidFill>
                  <a:prstClr val="white"/>
                </a:solidFill>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19192A1B-C4F9-2027-FB64-0B44DD651921}"/>
                </a:ext>
              </a:extLst>
            </p:cNvPr>
            <p:cNvSpPr txBox="1"/>
            <p:nvPr/>
          </p:nvSpPr>
          <p:spPr>
            <a:xfrm>
              <a:off x="14934125" y="5338921"/>
              <a:ext cx="2799714" cy="989838"/>
            </a:xfrm>
            <a:prstGeom prst="rect">
              <a:avLst/>
            </a:prstGeom>
            <a:noFill/>
          </p:spPr>
          <p:txBody>
            <a:bodyPr wrap="square" rtlCol="0">
              <a:spAutoFit/>
            </a:bodyPr>
            <a:lstStyle/>
            <a:p>
              <a:pP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・本人への通知</a:t>
              </a:r>
              <a:endParaRPr lang="en-US" altLang="ja-JP" sz="1100">
                <a:solidFill>
                  <a:srgbClr val="034197"/>
                </a:solidFill>
                <a:latin typeface="HG丸ｺﾞｼｯｸM-PRO" panose="020F0600000000000000" pitchFamily="50" charset="-128"/>
                <a:ea typeface="HG丸ｺﾞｼｯｸM-PRO" panose="020F0600000000000000" pitchFamily="50" charset="-128"/>
              </a:endParaRPr>
            </a:p>
            <a:p>
              <a:pP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・関係機関への報告</a:t>
              </a:r>
              <a:endParaRPr kumimoji="0" lang="en-US" altLang="ja-JP" sz="1100">
                <a:solidFill>
                  <a:srgbClr val="034197"/>
                </a:solidFill>
                <a:latin typeface="HG丸ｺﾞｼｯｸM-PRO" panose="020F0600000000000000" pitchFamily="50" charset="-128"/>
                <a:ea typeface="HG丸ｺﾞｼｯｸM-PRO" panose="020F0600000000000000" pitchFamily="50" charset="-128"/>
              </a:endParaRPr>
            </a:p>
            <a:p>
              <a:pPr defTabSz="457200"/>
              <a:r>
                <a:rPr lang="ja-JP" altLang="en-US" sz="1100">
                  <a:solidFill>
                    <a:srgbClr val="034197"/>
                  </a:solidFill>
                  <a:latin typeface="HG丸ｺﾞｼｯｸM-PRO" panose="020F0600000000000000" pitchFamily="50" charset="-128"/>
                  <a:ea typeface="HG丸ｺﾞｼｯｸM-PRO" panose="020F0600000000000000" pitchFamily="50" charset="-128"/>
                </a:rPr>
                <a:t>・事案の公表　等</a:t>
              </a:r>
            </a:p>
          </p:txBody>
        </p:sp>
        <p:pic>
          <p:nvPicPr>
            <p:cNvPr id="35" name="図 34">
              <a:extLst>
                <a:ext uri="{FF2B5EF4-FFF2-40B4-BE49-F238E27FC236}">
                  <a16:creationId xmlns:a16="http://schemas.microsoft.com/office/drawing/2014/main" id="{0F22189F-D4A8-A463-1229-820C40612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2304" y="6612910"/>
              <a:ext cx="1269177" cy="1193407"/>
            </a:xfrm>
            <a:prstGeom prst="rect">
              <a:avLst/>
            </a:prstGeom>
          </p:spPr>
        </p:pic>
      </p:grpSp>
      <p:sp>
        <p:nvSpPr>
          <p:cNvPr id="36" name="角丸四角形吹き出し 4">
            <a:extLst>
              <a:ext uri="{FF2B5EF4-FFF2-40B4-BE49-F238E27FC236}">
                <a16:creationId xmlns:a16="http://schemas.microsoft.com/office/drawing/2014/main" id="{C860C234-53C5-4D4B-A94D-AF81BEBA8254}"/>
              </a:ext>
            </a:extLst>
          </p:cNvPr>
          <p:cNvSpPr/>
          <p:nvPr/>
        </p:nvSpPr>
        <p:spPr>
          <a:xfrm>
            <a:off x="3154525" y="5677157"/>
            <a:ext cx="7428594" cy="853629"/>
          </a:xfrm>
          <a:prstGeom prst="wedgeRoundRectCallout">
            <a:avLst>
              <a:gd name="adj1" fmla="val -53082"/>
              <a:gd name="adj2" fmla="val -1723"/>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a:solidFill>
                  <a:prstClr val="black"/>
                </a:solidFill>
                <a:latin typeface="メイリオ" panose="020B0604030504040204" pitchFamily="50" charset="-128"/>
                <a:ea typeface="メイリオ" panose="020B0604030504040204" pitchFamily="50" charset="-128"/>
              </a:rPr>
              <a:t>職員は異動等により頻繁に交代しますので、定期的に対応マニュアルの周知や、インシデント時の対応訓練などを行うことが重要です！</a:t>
            </a:r>
          </a:p>
        </p:txBody>
      </p:sp>
      <p:pic>
        <p:nvPicPr>
          <p:cNvPr id="38" name="図 37" descr="アイコン が含まれている画像&#10;&#10;自動的に生成された説明">
            <a:extLst>
              <a:ext uri="{FF2B5EF4-FFF2-40B4-BE49-F238E27FC236}">
                <a16:creationId xmlns:a16="http://schemas.microsoft.com/office/drawing/2014/main" id="{82204CC5-5F3E-1BAD-9C40-A3A3594CCE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4899" y="5499820"/>
            <a:ext cx="992027" cy="1271510"/>
          </a:xfrm>
          <a:prstGeom prst="rect">
            <a:avLst/>
          </a:prstGeom>
        </p:spPr>
      </p:pic>
    </p:spTree>
    <p:extLst>
      <p:ext uri="{BB962C8B-B14F-4D97-AF65-F5344CB8AC3E}">
        <p14:creationId xmlns:p14="http://schemas.microsoft.com/office/powerpoint/2010/main" val="55655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１．</a:t>
            </a:r>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endParaRPr lang="ja-JP" altLang="en-US"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76323" y="6562093"/>
            <a:ext cx="2228850" cy="273048"/>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37</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BC5884F5-8F8D-5995-DEE6-CCF181D373C8}"/>
              </a:ext>
            </a:extLst>
          </p:cNvPr>
          <p:cNvGraphicFramePr>
            <a:graphicFrameLocks noGrp="1"/>
          </p:cNvGraphicFramePr>
          <p:nvPr/>
        </p:nvGraphicFramePr>
        <p:xfrm>
          <a:off x="1779107" y="1457739"/>
          <a:ext cx="9086912" cy="5046164"/>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74155">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4572009">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2B268436-50FC-9AB7-227D-B7EFE7D8A138}"/>
              </a:ext>
            </a:extLst>
          </p:cNvPr>
          <p:cNvSpPr txBox="1"/>
          <p:nvPr/>
        </p:nvSpPr>
        <p:spPr>
          <a:xfrm>
            <a:off x="1766449" y="1980686"/>
            <a:ext cx="4553113" cy="4016484"/>
          </a:xfrm>
          <a:prstGeom prst="rect">
            <a:avLst/>
          </a:prstGeom>
          <a:noFill/>
        </p:spPr>
        <p:txBody>
          <a:bodyPr wrap="square" rtlCol="0">
            <a:spAutoFit/>
          </a:bodyPr>
          <a:lstStyle/>
          <a:p>
            <a:pPr marL="720725" indent="-720725" defTabSz="457200"/>
            <a:r>
              <a:rPr lang="ja-JP" altLang="en-US" sz="2000" b="1">
                <a:solidFill>
                  <a:prstClr val="black"/>
                </a:solidFill>
                <a:latin typeface="Meiryo UI" panose="020B0604030504040204" pitchFamily="50" charset="-128"/>
                <a:ea typeface="Meiryo UI" panose="020B0604030504040204" pitchFamily="50" charset="-128"/>
              </a:rPr>
              <a:t>（５）</a:t>
            </a:r>
            <a:r>
              <a:rPr lang="ja-JP" altLang="en-US" sz="2000" b="1" u="sng">
                <a:solidFill>
                  <a:prstClr val="black"/>
                </a:solidFill>
                <a:latin typeface="Meiryo UI" panose="020B0604030504040204" pitchFamily="50" charset="-128"/>
                <a:ea typeface="Meiryo UI" panose="020B0604030504040204" pitchFamily="50" charset="-128"/>
              </a:rPr>
              <a:t>取扱状況の把握及び安全管理措置の</a:t>
            </a:r>
            <a:r>
              <a:rPr kumimoji="0" lang="ja-JP" altLang="en-US" sz="2000" b="1" u="sng">
                <a:solidFill>
                  <a:prstClr val="black"/>
                </a:solidFill>
                <a:latin typeface="Meiryo UI" panose="020B0604030504040204" pitchFamily="50" charset="-128"/>
                <a:ea typeface="Meiryo UI" panose="020B0604030504040204" pitchFamily="50" charset="-128"/>
              </a:rPr>
              <a:t>見直し</a:t>
            </a:r>
            <a:endParaRPr kumimoji="0"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sz="900">
              <a:solidFill>
                <a:prstClr val="black"/>
              </a:solidFill>
              <a:latin typeface="Meiryo UI" panose="020B0604030504040204" pitchFamily="50" charset="-128"/>
              <a:ea typeface="Meiryo UI" panose="020B0604030504040204" pitchFamily="50" charset="-128"/>
            </a:endParaRPr>
          </a:p>
          <a:p>
            <a:pPr defTabSz="457200"/>
            <a:r>
              <a:rPr lang="ja-JP" altLang="en-US">
                <a:solidFill>
                  <a:prstClr val="black"/>
                </a:solidFill>
                <a:latin typeface="Meiryo UI" panose="020B0604030504040204" pitchFamily="50" charset="-128"/>
                <a:ea typeface="Meiryo UI" panose="020B0604030504040204" pitchFamily="50" charset="-128"/>
              </a:rPr>
              <a:t>①　監査の実施</a:t>
            </a:r>
            <a:endParaRPr lang="en-US" altLang="ja-JP">
              <a:solidFill>
                <a:prstClr val="black"/>
              </a:solidFill>
              <a:latin typeface="Meiryo UI" panose="020B0604030504040204" pitchFamily="50" charset="-128"/>
              <a:ea typeface="Meiryo UI" panose="020B0604030504040204" pitchFamily="50" charset="-128"/>
            </a:endParaRPr>
          </a:p>
          <a:p>
            <a:pPr marL="174625" indent="188913" defTabSz="457200"/>
            <a:r>
              <a:rPr kumimoji="0" lang="ja-JP" altLang="en-US">
                <a:solidFill>
                  <a:prstClr val="black"/>
                </a:solidFill>
                <a:latin typeface="Meiryo UI" panose="020B0604030504040204" pitchFamily="50" charset="-128"/>
                <a:ea typeface="Meiryo UI" panose="020B0604030504040204" pitchFamily="50" charset="-128"/>
              </a:rPr>
              <a:t>監査責任者は、定期的に監査を行い、その結果を総括保護管理者へ報告する。</a:t>
            </a:r>
            <a:endParaRPr kumimoji="0" lang="en-US" altLang="ja-JP">
              <a:solidFill>
                <a:prstClr val="black"/>
              </a:solidFill>
              <a:latin typeface="Meiryo UI" panose="020B0604030504040204" pitchFamily="50" charset="-128"/>
              <a:ea typeface="Meiryo UI" panose="020B0604030504040204" pitchFamily="50" charset="-128"/>
            </a:endParaRPr>
          </a:p>
          <a:p>
            <a:pPr defTabSz="457200"/>
            <a:endParaRPr kumimoji="0" lang="en-US" altLang="ja-JP" sz="800">
              <a:solidFill>
                <a:prstClr val="black"/>
              </a:solidFill>
              <a:latin typeface="Meiryo UI" panose="020B0604030504040204" pitchFamily="50" charset="-128"/>
              <a:ea typeface="Meiryo UI" panose="020B0604030504040204" pitchFamily="50" charset="-128"/>
            </a:endParaRPr>
          </a:p>
          <a:p>
            <a:pPr defTabSz="457200"/>
            <a:r>
              <a:rPr kumimoji="0" lang="ja-JP" altLang="en-US">
                <a:solidFill>
                  <a:prstClr val="black"/>
                </a:solidFill>
                <a:latin typeface="Meiryo UI" panose="020B0604030504040204" pitchFamily="50" charset="-128"/>
                <a:ea typeface="Meiryo UI" panose="020B0604030504040204" pitchFamily="50" charset="-128"/>
              </a:rPr>
              <a:t>②　点検の実施</a:t>
            </a:r>
            <a:endParaRPr kumimoji="0" lang="en-US" altLang="ja-JP">
              <a:solidFill>
                <a:prstClr val="black"/>
              </a:solidFill>
              <a:latin typeface="Meiryo UI" panose="020B0604030504040204" pitchFamily="50" charset="-128"/>
              <a:ea typeface="Meiryo UI" panose="020B0604030504040204" pitchFamily="50" charset="-128"/>
            </a:endParaRPr>
          </a:p>
          <a:p>
            <a:pPr marL="174625" indent="188913" defTabSz="457200"/>
            <a:r>
              <a:rPr kumimoji="0" lang="ja-JP" altLang="en-US">
                <a:solidFill>
                  <a:prstClr val="black"/>
                </a:solidFill>
                <a:latin typeface="Meiryo UI" panose="020B0604030504040204" pitchFamily="50" charset="-128"/>
                <a:ea typeface="Meiryo UI" panose="020B0604030504040204" pitchFamily="50" charset="-128"/>
              </a:rPr>
              <a:t>保護管理者は、保有個人情報の記録媒体や保管方法等について、定期に点検を行う。</a:t>
            </a:r>
            <a:endParaRPr lang="en-US" altLang="ja-JP">
              <a:solidFill>
                <a:prstClr val="black"/>
              </a:solidFill>
              <a:latin typeface="Meiryo UI" panose="020B0604030504040204" pitchFamily="50" charset="-128"/>
              <a:ea typeface="Meiryo UI" panose="020B0604030504040204" pitchFamily="50" charset="-128"/>
            </a:endParaRPr>
          </a:p>
          <a:p>
            <a:pPr defTabSz="457200"/>
            <a:endParaRPr lang="en-US" altLang="ja-JP" sz="800">
              <a:solidFill>
                <a:prstClr val="black"/>
              </a:solidFill>
              <a:latin typeface="Meiryo UI" panose="020B0604030504040204" pitchFamily="50" charset="-128"/>
              <a:ea typeface="Meiryo UI" panose="020B0604030504040204" pitchFamily="50" charset="-128"/>
            </a:endParaRPr>
          </a:p>
          <a:p>
            <a:pPr defTabSz="457200"/>
            <a:r>
              <a:rPr lang="ja-JP" altLang="en-US">
                <a:solidFill>
                  <a:prstClr val="black"/>
                </a:solidFill>
                <a:latin typeface="Meiryo UI" panose="020B0604030504040204" pitchFamily="50" charset="-128"/>
                <a:ea typeface="Meiryo UI" panose="020B0604030504040204" pitchFamily="50" charset="-128"/>
              </a:rPr>
              <a:t>③　監査等の結果を踏まえた見直し</a:t>
            </a:r>
            <a:endParaRPr lang="en-US" altLang="ja-JP">
              <a:solidFill>
                <a:prstClr val="black"/>
              </a:solidFill>
              <a:latin typeface="Meiryo UI" panose="020B0604030504040204" pitchFamily="50" charset="-128"/>
              <a:ea typeface="Meiryo UI" panose="020B0604030504040204" pitchFamily="50" charset="-128"/>
            </a:endParaRPr>
          </a:p>
          <a:p>
            <a:pPr marL="174625" indent="188913" defTabSz="457200"/>
            <a:r>
              <a:rPr lang="ja-JP" altLang="en-US">
                <a:solidFill>
                  <a:prstClr val="black"/>
                </a:solidFill>
                <a:latin typeface="Meiryo UI" panose="020B0604030504040204" pitchFamily="50" charset="-128"/>
                <a:ea typeface="Meiryo UI" panose="020B0604030504040204" pitchFamily="50" charset="-128"/>
              </a:rPr>
              <a:t>総括保護管理者等は監査等の結果を踏まえ、必要があると認めるときは、見直しの措置を講ずる。</a:t>
            </a:r>
          </a:p>
        </p:txBody>
      </p:sp>
      <p:sp>
        <p:nvSpPr>
          <p:cNvPr id="5" name="テキスト ボックス 4">
            <a:extLst>
              <a:ext uri="{FF2B5EF4-FFF2-40B4-BE49-F238E27FC236}">
                <a16:creationId xmlns:a16="http://schemas.microsoft.com/office/drawing/2014/main" id="{32C378AC-9073-AA35-8E96-8F5081F179D0}"/>
              </a:ext>
            </a:extLst>
          </p:cNvPr>
          <p:cNvSpPr txBox="1"/>
          <p:nvPr/>
        </p:nvSpPr>
        <p:spPr>
          <a:xfrm>
            <a:off x="6301477" y="2080920"/>
            <a:ext cx="4553113" cy="2462213"/>
          </a:xfrm>
          <a:prstGeom prst="rect">
            <a:avLst/>
          </a:prstGeom>
          <a:noFill/>
        </p:spPr>
        <p:txBody>
          <a:bodyPr wrap="square" rtlCol="0">
            <a:spAutoFit/>
          </a:bodyPr>
          <a:lstStyle/>
          <a:p>
            <a:pPr marL="354013" indent="-354013" defTabSz="457200">
              <a:spcBef>
                <a:spcPts val="6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保有個人情報を取り扱う課室は多いことから、中期的な期間（</a:t>
            </a:r>
            <a:r>
              <a:rPr lang="en-US" altLang="ja-JP">
                <a:solidFill>
                  <a:prstClr val="black"/>
                </a:solidFill>
                <a:latin typeface="Meiryo UI" panose="020B0604030504040204" pitchFamily="50" charset="-128"/>
                <a:ea typeface="Meiryo UI" panose="020B0604030504040204" pitchFamily="50" charset="-128"/>
              </a:rPr>
              <a:t>5</a:t>
            </a:r>
            <a:r>
              <a:rPr lang="ja-JP" altLang="en-US">
                <a:solidFill>
                  <a:prstClr val="black"/>
                </a:solidFill>
                <a:latin typeface="Meiryo UI" panose="020B0604030504040204" pitchFamily="50" charset="-128"/>
                <a:ea typeface="Meiryo UI" panose="020B0604030504040204" pitchFamily="50" charset="-128"/>
              </a:rPr>
              <a:t>年程度）の監査実施計画をたて、計画的に監査を実施する。</a:t>
            </a:r>
            <a:endParaRPr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6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監査を実施する際は、監査責任者等が現場で監査事項のチェックリスト等を活用し、取扱い状況等の確認を行う。</a:t>
            </a:r>
            <a:endParaRPr lang="en-US" altLang="ja-JP">
              <a:solidFill>
                <a:prstClr val="black"/>
              </a:solidFill>
              <a:latin typeface="Meiryo UI" panose="020B0604030504040204" pitchFamily="50" charset="-128"/>
              <a:ea typeface="Meiryo UI" panose="020B0604030504040204" pitchFamily="50" charset="-128"/>
            </a:endParaRPr>
          </a:p>
          <a:p>
            <a:pPr marL="354013" indent="-354013" defTabSz="457200">
              <a:spcBef>
                <a:spcPts val="600"/>
              </a:spcBef>
              <a:buFont typeface="Wingdings" panose="05000000000000000000" pitchFamily="2" charset="2"/>
              <a:buChar char="Ø"/>
            </a:pPr>
            <a:r>
              <a:rPr lang="ja-JP" altLang="en-US">
                <a:solidFill>
                  <a:prstClr val="black"/>
                </a:solidFill>
                <a:latin typeface="Meiryo UI" panose="020B0604030504040204" pitchFamily="50" charset="-128"/>
                <a:ea typeface="Meiryo UI" panose="020B0604030504040204" pitchFamily="50" charset="-128"/>
              </a:rPr>
              <a:t>監査の結果、不備事項が認められた場合には、その後の改善状況をフォローアップする。</a:t>
            </a:r>
          </a:p>
        </p:txBody>
      </p:sp>
      <p:grpSp>
        <p:nvGrpSpPr>
          <p:cNvPr id="6" name="グループ化 5">
            <a:extLst>
              <a:ext uri="{FF2B5EF4-FFF2-40B4-BE49-F238E27FC236}">
                <a16:creationId xmlns:a16="http://schemas.microsoft.com/office/drawing/2014/main" id="{BD5992F7-A704-399D-1CD0-350A25F38922}"/>
              </a:ext>
            </a:extLst>
          </p:cNvPr>
          <p:cNvGrpSpPr/>
          <p:nvPr/>
        </p:nvGrpSpPr>
        <p:grpSpPr>
          <a:xfrm>
            <a:off x="6374546" y="4666394"/>
            <a:ext cx="2209384" cy="1783672"/>
            <a:chOff x="9172821" y="6905696"/>
            <a:chExt cx="3580297" cy="2845945"/>
          </a:xfrm>
        </p:grpSpPr>
        <p:sp>
          <p:nvSpPr>
            <p:cNvPr id="7" name="四角形: 角を丸くする 6">
              <a:extLst>
                <a:ext uri="{FF2B5EF4-FFF2-40B4-BE49-F238E27FC236}">
                  <a16:creationId xmlns:a16="http://schemas.microsoft.com/office/drawing/2014/main" id="{C4A2DAD6-7317-FDD2-6CE6-C09A741641AF}"/>
                </a:ext>
              </a:extLst>
            </p:cNvPr>
            <p:cNvSpPr/>
            <p:nvPr/>
          </p:nvSpPr>
          <p:spPr>
            <a:xfrm>
              <a:off x="9172821" y="6905696"/>
              <a:ext cx="3580297" cy="28349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8FFAFB2A-B37F-127F-179C-4B0F996805EB}"/>
                </a:ext>
              </a:extLst>
            </p:cNvPr>
            <p:cNvSpPr txBox="1"/>
            <p:nvPr/>
          </p:nvSpPr>
          <p:spPr>
            <a:xfrm>
              <a:off x="9188209" y="6921406"/>
              <a:ext cx="1552103" cy="736611"/>
            </a:xfrm>
            <a:prstGeom prst="rect">
              <a:avLst/>
            </a:prstGeom>
            <a:noFill/>
          </p:spPr>
          <p:txBody>
            <a:bodyPr wrap="square" rtlCol="0">
              <a:spAutoFit/>
            </a:bodyPr>
            <a:lstStyle/>
            <a:p>
              <a:pPr algn="ctr" defTabSz="457200"/>
              <a:r>
                <a:rPr lang="ja-JP" altLang="en-US" sz="1200">
                  <a:solidFill>
                    <a:srgbClr val="034197"/>
                  </a:solidFill>
                  <a:latin typeface="HG丸ｺﾞｼｯｸM-PRO" panose="020F0600000000000000" pitchFamily="50" charset="-128"/>
                  <a:ea typeface="HG丸ｺﾞｼｯｸM-PRO" panose="020F0600000000000000" pitchFamily="50" charset="-128"/>
                </a:rPr>
                <a:t>監査</a:t>
              </a:r>
              <a:endParaRPr lang="en-US" altLang="ja-JP" sz="1200">
                <a:solidFill>
                  <a:srgbClr val="034197"/>
                </a:solidFill>
                <a:latin typeface="HG丸ｺﾞｼｯｸM-PRO" panose="020F0600000000000000" pitchFamily="50" charset="-128"/>
                <a:ea typeface="HG丸ｺﾞｼｯｸM-PRO" panose="020F0600000000000000" pitchFamily="50" charset="-128"/>
              </a:endParaRPr>
            </a:p>
            <a:p>
              <a:pPr algn="ctr" defTabSz="457200"/>
              <a:r>
                <a:rPr lang="ja-JP" altLang="en-US" sz="1200">
                  <a:solidFill>
                    <a:srgbClr val="034197"/>
                  </a:solidFill>
                  <a:latin typeface="HG丸ｺﾞｼｯｸM-PRO" panose="020F0600000000000000" pitchFamily="50" charset="-128"/>
                  <a:ea typeface="HG丸ｺﾞｼｯｸM-PRO" panose="020F0600000000000000" pitchFamily="50" charset="-128"/>
                </a:rPr>
                <a:t>責任者等</a:t>
              </a:r>
            </a:p>
          </p:txBody>
        </p:sp>
        <p:pic>
          <p:nvPicPr>
            <p:cNvPr id="9" name="図 8">
              <a:extLst>
                <a:ext uri="{FF2B5EF4-FFF2-40B4-BE49-F238E27FC236}">
                  <a16:creationId xmlns:a16="http://schemas.microsoft.com/office/drawing/2014/main" id="{2A26F492-14DD-93D2-233A-8B4E23BFB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091" y="6951890"/>
              <a:ext cx="567290" cy="878281"/>
            </a:xfrm>
            <a:prstGeom prst="rect">
              <a:avLst/>
            </a:prstGeom>
          </p:spPr>
        </p:pic>
        <p:pic>
          <p:nvPicPr>
            <p:cNvPr id="10" name="図 9">
              <a:extLst>
                <a:ext uri="{FF2B5EF4-FFF2-40B4-BE49-F238E27FC236}">
                  <a16:creationId xmlns:a16="http://schemas.microsoft.com/office/drawing/2014/main" id="{623789F0-BB5D-7B1A-0552-FE9F35742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5868" y="7334113"/>
              <a:ext cx="829532" cy="829532"/>
            </a:xfrm>
            <a:prstGeom prst="rect">
              <a:avLst/>
            </a:prstGeom>
          </p:spPr>
        </p:pic>
        <p:pic>
          <p:nvPicPr>
            <p:cNvPr id="11" name="図 10">
              <a:extLst>
                <a:ext uri="{FF2B5EF4-FFF2-40B4-BE49-F238E27FC236}">
                  <a16:creationId xmlns:a16="http://schemas.microsoft.com/office/drawing/2014/main" id="{FF587F31-56DE-F9FB-9A36-BC11BBC19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7513" y="8754790"/>
              <a:ext cx="545061" cy="773467"/>
            </a:xfrm>
            <a:prstGeom prst="rect">
              <a:avLst/>
            </a:prstGeom>
          </p:spPr>
        </p:pic>
        <p:pic>
          <p:nvPicPr>
            <p:cNvPr id="12" name="図 11">
              <a:extLst>
                <a:ext uri="{FF2B5EF4-FFF2-40B4-BE49-F238E27FC236}">
                  <a16:creationId xmlns:a16="http://schemas.microsoft.com/office/drawing/2014/main" id="{9D4F1AC4-56FC-EA27-1386-D81667991A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0933" y="8915417"/>
              <a:ext cx="752448" cy="601354"/>
            </a:xfrm>
            <a:prstGeom prst="rect">
              <a:avLst/>
            </a:prstGeom>
          </p:spPr>
        </p:pic>
        <p:pic>
          <p:nvPicPr>
            <p:cNvPr id="20" name="図 19">
              <a:extLst>
                <a:ext uri="{FF2B5EF4-FFF2-40B4-BE49-F238E27FC236}">
                  <a16:creationId xmlns:a16="http://schemas.microsoft.com/office/drawing/2014/main" id="{BFC9ADA1-96AC-B02E-068B-E5B5D9FECE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6091" y="8590794"/>
              <a:ext cx="267974" cy="420295"/>
            </a:xfrm>
            <a:prstGeom prst="rect">
              <a:avLst/>
            </a:prstGeom>
          </p:spPr>
        </p:pic>
        <p:pic>
          <p:nvPicPr>
            <p:cNvPr id="21" name="図 20">
              <a:extLst>
                <a:ext uri="{FF2B5EF4-FFF2-40B4-BE49-F238E27FC236}">
                  <a16:creationId xmlns:a16="http://schemas.microsoft.com/office/drawing/2014/main" id="{21F29D13-0A66-367A-8AA4-25F770C29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9513" y="8620414"/>
              <a:ext cx="246461" cy="386554"/>
            </a:xfrm>
            <a:prstGeom prst="rect">
              <a:avLst/>
            </a:prstGeom>
          </p:spPr>
        </p:pic>
        <p:pic>
          <p:nvPicPr>
            <p:cNvPr id="22" name="図 21">
              <a:extLst>
                <a:ext uri="{FF2B5EF4-FFF2-40B4-BE49-F238E27FC236}">
                  <a16:creationId xmlns:a16="http://schemas.microsoft.com/office/drawing/2014/main" id="{E6BBA1A8-D3E7-0B01-B3A4-E3E258ABC5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54846" y="8746393"/>
              <a:ext cx="789449" cy="751857"/>
            </a:xfrm>
            <a:prstGeom prst="rect">
              <a:avLst/>
            </a:prstGeom>
          </p:spPr>
        </p:pic>
        <p:pic>
          <p:nvPicPr>
            <p:cNvPr id="23" name="図 22">
              <a:extLst>
                <a:ext uri="{FF2B5EF4-FFF2-40B4-BE49-F238E27FC236}">
                  <a16:creationId xmlns:a16="http://schemas.microsoft.com/office/drawing/2014/main" id="{8ED6E02F-F4A7-2447-9EB4-F966B92F59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98708" y="8901025"/>
              <a:ext cx="611098" cy="563597"/>
            </a:xfrm>
            <a:prstGeom prst="rect">
              <a:avLst/>
            </a:prstGeom>
          </p:spPr>
        </p:pic>
        <p:sp>
          <p:nvSpPr>
            <p:cNvPr id="24" name="右矢印 30">
              <a:extLst>
                <a:ext uri="{FF2B5EF4-FFF2-40B4-BE49-F238E27FC236}">
                  <a16:creationId xmlns:a16="http://schemas.microsoft.com/office/drawing/2014/main" id="{9D28A621-2343-1496-19A0-17FE8A01EB58}"/>
                </a:ext>
              </a:extLst>
            </p:cNvPr>
            <p:cNvSpPr/>
            <p:nvPr/>
          </p:nvSpPr>
          <p:spPr>
            <a:xfrm rot="5400000" flipV="1">
              <a:off x="10557704" y="8051924"/>
              <a:ext cx="703737" cy="374002"/>
            </a:xfrm>
            <a:prstGeom prst="rightArrow">
              <a:avLst>
                <a:gd name="adj1" fmla="val 3476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sp>
          <p:nvSpPr>
            <p:cNvPr id="25" name="十字形 24">
              <a:extLst>
                <a:ext uri="{FF2B5EF4-FFF2-40B4-BE49-F238E27FC236}">
                  <a16:creationId xmlns:a16="http://schemas.microsoft.com/office/drawing/2014/main" id="{2727C5CF-AF23-63A0-7E9E-EC1F2A7D8111}"/>
                </a:ext>
              </a:extLst>
            </p:cNvPr>
            <p:cNvSpPr/>
            <p:nvPr/>
          </p:nvSpPr>
          <p:spPr>
            <a:xfrm rot="18690436">
              <a:off x="10536145" y="9001414"/>
              <a:ext cx="720096" cy="780357"/>
            </a:xfrm>
            <a:prstGeom prst="plus">
              <a:avLst>
                <a:gd name="adj" fmla="val 42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6" name="楕円 25">
              <a:extLst>
                <a:ext uri="{FF2B5EF4-FFF2-40B4-BE49-F238E27FC236}">
                  <a16:creationId xmlns:a16="http://schemas.microsoft.com/office/drawing/2014/main" id="{7A213666-51F4-3C4F-79FE-8A7B514CAC08}"/>
                </a:ext>
              </a:extLst>
            </p:cNvPr>
            <p:cNvSpPr/>
            <p:nvPr/>
          </p:nvSpPr>
          <p:spPr>
            <a:xfrm>
              <a:off x="9567741" y="9118573"/>
              <a:ext cx="503828" cy="503828"/>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7" name="楕円 26">
              <a:extLst>
                <a:ext uri="{FF2B5EF4-FFF2-40B4-BE49-F238E27FC236}">
                  <a16:creationId xmlns:a16="http://schemas.microsoft.com/office/drawing/2014/main" id="{2F8D85C3-2C7A-4FD7-D248-C746575CFE13}"/>
                </a:ext>
              </a:extLst>
            </p:cNvPr>
            <p:cNvSpPr/>
            <p:nvPr/>
          </p:nvSpPr>
          <p:spPr>
            <a:xfrm>
              <a:off x="11706804" y="9109874"/>
              <a:ext cx="503828" cy="503828"/>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pic>
          <p:nvPicPr>
            <p:cNvPr id="28" name="図 27">
              <a:extLst>
                <a:ext uri="{FF2B5EF4-FFF2-40B4-BE49-F238E27FC236}">
                  <a16:creationId xmlns:a16="http://schemas.microsoft.com/office/drawing/2014/main" id="{5022B403-78AC-7166-F140-DBC5A01C3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9845" y="7411279"/>
              <a:ext cx="829532" cy="829532"/>
            </a:xfrm>
            <a:prstGeom prst="rect">
              <a:avLst/>
            </a:prstGeom>
          </p:spPr>
        </p:pic>
      </p:grpSp>
      <p:grpSp>
        <p:nvGrpSpPr>
          <p:cNvPr id="29" name="グループ化 28">
            <a:extLst>
              <a:ext uri="{FF2B5EF4-FFF2-40B4-BE49-F238E27FC236}">
                <a16:creationId xmlns:a16="http://schemas.microsoft.com/office/drawing/2014/main" id="{D257030C-048D-9FED-628E-6A615498AEC9}"/>
              </a:ext>
            </a:extLst>
          </p:cNvPr>
          <p:cNvGrpSpPr/>
          <p:nvPr/>
        </p:nvGrpSpPr>
        <p:grpSpPr>
          <a:xfrm>
            <a:off x="8945007" y="4666394"/>
            <a:ext cx="1865615" cy="1776806"/>
            <a:chOff x="14068936" y="6838366"/>
            <a:chExt cx="3571822" cy="2834989"/>
          </a:xfrm>
        </p:grpSpPr>
        <p:sp>
          <p:nvSpPr>
            <p:cNvPr id="30" name="四角形: 角を丸くする 6">
              <a:extLst>
                <a:ext uri="{FF2B5EF4-FFF2-40B4-BE49-F238E27FC236}">
                  <a16:creationId xmlns:a16="http://schemas.microsoft.com/office/drawing/2014/main" id="{22A49B74-BD46-105B-7BB7-5B31E511F7AD}"/>
                </a:ext>
              </a:extLst>
            </p:cNvPr>
            <p:cNvSpPr/>
            <p:nvPr/>
          </p:nvSpPr>
          <p:spPr>
            <a:xfrm>
              <a:off x="14091380" y="6838366"/>
              <a:ext cx="3549378" cy="283498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F86D9444-AB60-4E9B-7071-924FBDFCACB7}"/>
                </a:ext>
              </a:extLst>
            </p:cNvPr>
            <p:cNvSpPr txBox="1"/>
            <p:nvPr/>
          </p:nvSpPr>
          <p:spPr>
            <a:xfrm>
              <a:off x="14562656" y="6888612"/>
              <a:ext cx="2501004" cy="441967"/>
            </a:xfrm>
            <a:prstGeom prst="rect">
              <a:avLst/>
            </a:prstGeom>
            <a:noFill/>
          </p:spPr>
          <p:txBody>
            <a:bodyPr wrap="square" rtlCol="0">
              <a:spAutoFit/>
            </a:bodyPr>
            <a:lstStyle/>
            <a:p>
              <a:pPr algn="ctr" defTabSz="457200"/>
              <a:r>
                <a:rPr lang="ja-JP" altLang="en-US" sz="1200">
                  <a:solidFill>
                    <a:srgbClr val="034197"/>
                  </a:solidFill>
                  <a:latin typeface="HG丸ｺﾞｼｯｸM-PRO" panose="020F0600000000000000" pitchFamily="50" charset="-128"/>
                  <a:ea typeface="HG丸ｺﾞｼｯｸM-PRO" panose="020F0600000000000000" pitchFamily="50" charset="-128"/>
                </a:rPr>
                <a:t>総括保護責任者</a:t>
              </a:r>
            </a:p>
          </p:txBody>
        </p:sp>
        <p:sp>
          <p:nvSpPr>
            <p:cNvPr id="32" name="テキスト ボックス 31">
              <a:extLst>
                <a:ext uri="{FF2B5EF4-FFF2-40B4-BE49-F238E27FC236}">
                  <a16:creationId xmlns:a16="http://schemas.microsoft.com/office/drawing/2014/main" id="{8D4FBA69-1AD9-4293-3E3B-9DA7BA6DA9E9}"/>
                </a:ext>
              </a:extLst>
            </p:cNvPr>
            <p:cNvSpPr txBox="1"/>
            <p:nvPr/>
          </p:nvSpPr>
          <p:spPr>
            <a:xfrm>
              <a:off x="14068936" y="8550168"/>
              <a:ext cx="3549378" cy="883933"/>
            </a:xfrm>
            <a:prstGeom prst="rect">
              <a:avLst/>
            </a:prstGeom>
            <a:noFill/>
          </p:spPr>
          <p:txBody>
            <a:bodyPr wrap="square" rtlCol="0">
              <a:spAutoFit/>
            </a:bodyPr>
            <a:lstStyle/>
            <a:p>
              <a:pPr defTabSz="457200"/>
              <a:r>
                <a:rPr lang="ja-JP" altLang="en-US" sz="1000">
                  <a:solidFill>
                    <a:srgbClr val="034197"/>
                  </a:solidFill>
                  <a:latin typeface="HG丸ｺﾞｼｯｸM-PRO" panose="020F0600000000000000" pitchFamily="50" charset="-128"/>
                  <a:ea typeface="HG丸ｺﾞｼｯｸM-PRO" panose="020F0600000000000000" pitchFamily="50" charset="-128"/>
                </a:rPr>
                <a:t>・不備事項の改善状況を確認</a:t>
              </a:r>
              <a:endParaRPr lang="en-US" altLang="ja-JP" sz="1000">
                <a:solidFill>
                  <a:srgbClr val="034197"/>
                </a:solidFill>
                <a:latin typeface="HG丸ｺﾞｼｯｸM-PRO" panose="020F0600000000000000" pitchFamily="50" charset="-128"/>
                <a:ea typeface="HG丸ｺﾞｼｯｸM-PRO" panose="020F0600000000000000" pitchFamily="50" charset="-128"/>
              </a:endParaRPr>
            </a:p>
            <a:p>
              <a:pPr marL="93663" indent="-93663" defTabSz="457200"/>
              <a:r>
                <a:rPr lang="ja-JP" altLang="en-US" sz="1000">
                  <a:solidFill>
                    <a:srgbClr val="034197"/>
                  </a:solidFill>
                  <a:latin typeface="HG丸ｺﾞｼｯｸM-PRO" panose="020F0600000000000000" pitchFamily="50" charset="-128"/>
                  <a:ea typeface="HG丸ｺﾞｼｯｸM-PRO" panose="020F0600000000000000" pitchFamily="50" charset="-128"/>
                </a:rPr>
                <a:t>・必要に応じて取扱規程やマニュアル等の見直しを実施</a:t>
              </a:r>
            </a:p>
          </p:txBody>
        </p:sp>
        <p:pic>
          <p:nvPicPr>
            <p:cNvPr id="33" name="図 32">
              <a:extLst>
                <a:ext uri="{FF2B5EF4-FFF2-40B4-BE49-F238E27FC236}">
                  <a16:creationId xmlns:a16="http://schemas.microsoft.com/office/drawing/2014/main" id="{960F7FA7-CE6F-8EC5-33B9-0F5951BD26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27314" y="7318644"/>
              <a:ext cx="941609" cy="1221636"/>
            </a:xfrm>
            <a:prstGeom prst="rect">
              <a:avLst/>
            </a:prstGeom>
          </p:spPr>
        </p:pic>
      </p:grpSp>
      <p:grpSp>
        <p:nvGrpSpPr>
          <p:cNvPr id="34" name="グループ化 33">
            <a:extLst>
              <a:ext uri="{FF2B5EF4-FFF2-40B4-BE49-F238E27FC236}">
                <a16:creationId xmlns:a16="http://schemas.microsoft.com/office/drawing/2014/main" id="{76666B7F-9439-5461-734C-0D0C4896C26F}"/>
              </a:ext>
            </a:extLst>
          </p:cNvPr>
          <p:cNvGrpSpPr/>
          <p:nvPr/>
        </p:nvGrpSpPr>
        <p:grpSpPr>
          <a:xfrm>
            <a:off x="8084765" y="5041069"/>
            <a:ext cx="1455509" cy="698104"/>
            <a:chOff x="12105419" y="7821859"/>
            <a:chExt cx="2901788" cy="868100"/>
          </a:xfrm>
        </p:grpSpPr>
        <p:sp>
          <p:nvSpPr>
            <p:cNvPr id="35" name="テキスト ボックス 34">
              <a:extLst>
                <a:ext uri="{FF2B5EF4-FFF2-40B4-BE49-F238E27FC236}">
                  <a16:creationId xmlns:a16="http://schemas.microsoft.com/office/drawing/2014/main" id="{5873D970-0428-4C39-93C5-CB63F6A05DB6}"/>
                </a:ext>
              </a:extLst>
            </p:cNvPr>
            <p:cNvSpPr txBox="1"/>
            <p:nvPr/>
          </p:nvSpPr>
          <p:spPr>
            <a:xfrm>
              <a:off x="12105419" y="8345508"/>
              <a:ext cx="2901788" cy="344451"/>
            </a:xfrm>
            <a:prstGeom prst="rect">
              <a:avLst/>
            </a:prstGeom>
            <a:noFill/>
          </p:spPr>
          <p:txBody>
            <a:bodyPr wrap="square" rtlCol="0">
              <a:spAutoFit/>
            </a:bodyPr>
            <a:lstStyle/>
            <a:p>
              <a:pPr algn="ctr" defTabSz="457200"/>
              <a:r>
                <a:rPr kumimoji="0" lang="ja-JP" altLang="en-US" sz="1200">
                  <a:solidFill>
                    <a:srgbClr val="FF0000"/>
                  </a:solidFill>
                  <a:latin typeface="HG丸ｺﾞｼｯｸM-PRO" panose="020F0600000000000000" pitchFamily="50" charset="-128"/>
                  <a:ea typeface="HG丸ｺﾞｼｯｸM-PRO" panose="020F0600000000000000" pitchFamily="50" charset="-128"/>
                </a:rPr>
                <a:t>監査結果の報告</a:t>
              </a:r>
              <a:endParaRPr lang="ja-JP" altLang="en-US" sz="1200">
                <a:solidFill>
                  <a:srgbClr val="FF0000"/>
                </a:solidFill>
                <a:latin typeface="HG丸ｺﾞｼｯｸM-PRO" panose="020F0600000000000000" pitchFamily="50" charset="-128"/>
                <a:ea typeface="HG丸ｺﾞｼｯｸM-PRO" panose="020F0600000000000000" pitchFamily="50" charset="-128"/>
              </a:endParaRPr>
            </a:p>
          </p:txBody>
        </p:sp>
        <p:sp>
          <p:nvSpPr>
            <p:cNvPr id="36" name="右矢印 30">
              <a:extLst>
                <a:ext uri="{FF2B5EF4-FFF2-40B4-BE49-F238E27FC236}">
                  <a16:creationId xmlns:a16="http://schemas.microsoft.com/office/drawing/2014/main" id="{DF06409A-7128-9184-7761-5B82F612C20F}"/>
                </a:ext>
              </a:extLst>
            </p:cNvPr>
            <p:cNvSpPr/>
            <p:nvPr/>
          </p:nvSpPr>
          <p:spPr>
            <a:xfrm>
              <a:off x="12870517" y="7821859"/>
              <a:ext cx="1444598" cy="538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grpSp>
      <p:sp>
        <p:nvSpPr>
          <p:cNvPr id="37" name="テキスト ボックス 36">
            <a:extLst>
              <a:ext uri="{FF2B5EF4-FFF2-40B4-BE49-F238E27FC236}">
                <a16:creationId xmlns:a16="http://schemas.microsoft.com/office/drawing/2014/main" id="{B84A921A-3C84-7B51-E6A7-9D3C6F0C48EF}"/>
              </a:ext>
            </a:extLst>
          </p:cNvPr>
          <p:cNvSpPr txBox="1"/>
          <p:nvPr/>
        </p:nvSpPr>
        <p:spPr>
          <a:xfrm>
            <a:off x="6224481" y="5358058"/>
            <a:ext cx="1190756" cy="400110"/>
          </a:xfrm>
          <a:prstGeom prst="rect">
            <a:avLst/>
          </a:prstGeom>
          <a:noFill/>
        </p:spPr>
        <p:txBody>
          <a:bodyPr wrap="square" rtlCol="0">
            <a:spAutoFit/>
          </a:bodyPr>
          <a:lstStyle/>
          <a:p>
            <a:pPr algn="ctr" defTabSz="457200"/>
            <a:r>
              <a:rPr kumimoji="0" lang="ja-JP" altLang="en-US" sz="1000">
                <a:solidFill>
                  <a:srgbClr val="FF0000"/>
                </a:solidFill>
                <a:latin typeface="HG丸ｺﾞｼｯｸM-PRO" panose="020F0600000000000000" pitchFamily="50" charset="-128"/>
                <a:ea typeface="HG丸ｺﾞｼｯｸM-PRO" panose="020F0600000000000000" pitchFamily="50" charset="-128"/>
              </a:rPr>
              <a:t>現地で取扱状況</a:t>
            </a:r>
            <a:endParaRPr kumimoji="0" lang="en-US" altLang="ja-JP" sz="1000">
              <a:solidFill>
                <a:srgbClr val="FF0000"/>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000">
                <a:solidFill>
                  <a:srgbClr val="FF0000"/>
                </a:solidFill>
                <a:latin typeface="HG丸ｺﾞｼｯｸM-PRO" panose="020F0600000000000000" pitchFamily="50" charset="-128"/>
                <a:ea typeface="HG丸ｺﾞｼｯｸM-PRO" panose="020F0600000000000000" pitchFamily="50" charset="-128"/>
              </a:rPr>
              <a:t>を確認</a:t>
            </a:r>
            <a:endParaRPr lang="ja-JP" altLang="en-US" sz="100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6100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0" y="1"/>
            <a:ext cx="9660621"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zh-TW" altLang="en-US" sz="3200">
                <a:solidFill>
                  <a:prstClr val="black">
                    <a:lumMod val="65000"/>
                    <a:lumOff val="35000"/>
                  </a:prstClr>
                </a:solidFill>
                <a:latin typeface="Meiryo UI" panose="020B0604030504040204" pitchFamily="50" charset="-128"/>
                <a:ea typeface="Meiryo UI" panose="020B0604030504040204" pitchFamily="50" charset="-128"/>
              </a:rPr>
              <a:t>組織的安全管理措置</a:t>
            </a:r>
            <a:r>
              <a:rPr lang="ja-JP" altLang="en-US" sz="3200">
                <a:solidFill>
                  <a:prstClr val="black">
                    <a:lumMod val="65000"/>
                    <a:lumOff val="35000"/>
                  </a:prstClr>
                </a:solidFill>
                <a:latin typeface="Meiryo UI" panose="020B0604030504040204" pitchFamily="50" charset="-128"/>
                <a:ea typeface="Meiryo UI" panose="020B0604030504040204" pitchFamily="50" charset="-128"/>
              </a:rPr>
              <a:t>が求められる</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事例</a:t>
            </a:r>
            <a:endParaRPr lang="en-US" altLang="ja-JP" sz="3200">
              <a:solidFill>
                <a:prstClr val="black">
                  <a:lumMod val="85000"/>
                  <a:lumOff val="15000"/>
                </a:prstClr>
              </a:solidFill>
              <a:latin typeface="Meiryo UI" panose="020B0604030504040204" pitchFamily="50" charset="-128"/>
              <a:ea typeface="Meiryo UI" panose="020B0604030504040204" pitchFamily="50" charset="-128"/>
            </a:endParaRPr>
          </a:p>
          <a:p>
            <a:r>
              <a:rPr lang="ja-JP" altLang="en-US" sz="3200">
                <a:solidFill>
                  <a:prstClr val="black">
                    <a:lumMod val="85000"/>
                    <a:lumOff val="15000"/>
                  </a:prstClr>
                </a:solidFill>
                <a:latin typeface="Meiryo UI" panose="020B0604030504040204" pitchFamily="50" charset="-128"/>
                <a:ea typeface="Meiryo UI" panose="020B0604030504040204" pitchFamily="50" charset="-128"/>
              </a:rPr>
              <a:t>　従業員による不正な利用</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38</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D54164F8-5253-4782-AAD6-7FF427C2EC22}"/>
              </a:ext>
            </a:extLst>
          </p:cNvPr>
          <p:cNvSpPr>
            <a:spLocks noGrp="1"/>
          </p:cNvSpPr>
          <p:nvPr>
            <p:ph idx="1"/>
          </p:nvPr>
        </p:nvSpPr>
        <p:spPr>
          <a:xfrm>
            <a:off x="2052266" y="1452075"/>
            <a:ext cx="8871220" cy="805001"/>
          </a:xfrm>
          <a:ln w="12700">
            <a:solidFill>
              <a:schemeClr val="tx1">
                <a:lumMod val="65000"/>
                <a:lumOff val="35000"/>
              </a:schemeClr>
            </a:solidFill>
          </a:ln>
        </p:spPr>
        <p:txBody>
          <a:bodyPr anchor="ctr">
            <a:normAutofit/>
          </a:bodyPr>
          <a:lstStyle/>
          <a:p>
            <a:pPr marL="0"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ある企業の従業員が、業務に関係なく業務システムを使って、</a:t>
            </a:r>
            <a:r>
              <a:rPr lang="zh-TW" altLang="en-US" sz="1800">
                <a:solidFill>
                  <a:schemeClr val="tx1">
                    <a:lumMod val="85000"/>
                    <a:lumOff val="15000"/>
                  </a:schemeClr>
                </a:solidFill>
                <a:latin typeface="Meiryo UI" panose="020B0604030504040204" pitchFamily="50" charset="-128"/>
                <a:ea typeface="Meiryo UI" panose="020B0604030504040204" pitchFamily="50" charset="-128"/>
              </a:rPr>
              <a:t>元交際相手等</a:t>
            </a: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の特定人物の個人情報を閲覧した。</a:t>
            </a:r>
            <a:endParaRPr lang="en-US" altLang="ja-JP" sz="180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8405AE3-524C-4407-89A2-45460698E7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rot="523601">
            <a:off x="7950994" y="3614533"/>
            <a:ext cx="376239" cy="424320"/>
          </a:xfrm>
          <a:prstGeom prst="rect">
            <a:avLst/>
          </a:prstGeom>
        </p:spPr>
      </p:pic>
      <p:grpSp>
        <p:nvGrpSpPr>
          <p:cNvPr id="7" name="グループ化 6">
            <a:extLst>
              <a:ext uri="{FF2B5EF4-FFF2-40B4-BE49-F238E27FC236}">
                <a16:creationId xmlns:a16="http://schemas.microsoft.com/office/drawing/2014/main" id="{488CAC53-5EC0-6860-E01D-46F0C6F68781}"/>
              </a:ext>
            </a:extLst>
          </p:cNvPr>
          <p:cNvGrpSpPr/>
          <p:nvPr/>
        </p:nvGrpSpPr>
        <p:grpSpPr>
          <a:xfrm>
            <a:off x="2700888" y="2462208"/>
            <a:ext cx="7560125" cy="2730267"/>
            <a:chOff x="2700888" y="3005138"/>
            <a:chExt cx="7560125" cy="2730267"/>
          </a:xfrm>
        </p:grpSpPr>
        <p:sp>
          <p:nvSpPr>
            <p:cNvPr id="19" name="テキスト ボックス 18">
              <a:extLst>
                <a:ext uri="{FF2B5EF4-FFF2-40B4-BE49-F238E27FC236}">
                  <a16:creationId xmlns:a16="http://schemas.microsoft.com/office/drawing/2014/main" id="{F3C6F796-8FA2-45B4-8C55-7C617C56C3DB}"/>
                </a:ext>
              </a:extLst>
            </p:cNvPr>
            <p:cNvSpPr txBox="1"/>
            <p:nvPr/>
          </p:nvSpPr>
          <p:spPr>
            <a:xfrm>
              <a:off x="2903814" y="5458406"/>
              <a:ext cx="646331"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従業員</a:t>
              </a:r>
            </a:p>
          </p:txBody>
        </p:sp>
        <p:grpSp>
          <p:nvGrpSpPr>
            <p:cNvPr id="6" name="グループ化 5">
              <a:extLst>
                <a:ext uri="{FF2B5EF4-FFF2-40B4-BE49-F238E27FC236}">
                  <a16:creationId xmlns:a16="http://schemas.microsoft.com/office/drawing/2014/main" id="{5CC847DE-1DA8-7ACD-092D-2F045333EAE8}"/>
                </a:ext>
              </a:extLst>
            </p:cNvPr>
            <p:cNvGrpSpPr/>
            <p:nvPr/>
          </p:nvGrpSpPr>
          <p:grpSpPr>
            <a:xfrm>
              <a:off x="2700888" y="3005138"/>
              <a:ext cx="7560125" cy="2718112"/>
              <a:chOff x="2700888" y="3019426"/>
              <a:chExt cx="7560125" cy="2718112"/>
            </a:xfrm>
          </p:grpSpPr>
          <p:pic>
            <p:nvPicPr>
              <p:cNvPr id="18" name="図 17">
                <a:extLst>
                  <a:ext uri="{FF2B5EF4-FFF2-40B4-BE49-F238E27FC236}">
                    <a16:creationId xmlns:a16="http://schemas.microsoft.com/office/drawing/2014/main" id="{17989C86-CB3D-4263-AE17-BA4CA2AC0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88" y="3833673"/>
                <a:ext cx="1102774" cy="1601897"/>
              </a:xfrm>
              <a:prstGeom prst="rect">
                <a:avLst/>
              </a:prstGeom>
            </p:spPr>
          </p:pic>
          <p:sp>
            <p:nvSpPr>
              <p:cNvPr id="2" name="思考の吹き出し: 雲形 1">
                <a:extLst>
                  <a:ext uri="{FF2B5EF4-FFF2-40B4-BE49-F238E27FC236}">
                    <a16:creationId xmlns:a16="http://schemas.microsoft.com/office/drawing/2014/main" id="{C6806CBC-0444-4336-B9DF-E70134383B05}"/>
                  </a:ext>
                </a:extLst>
              </p:cNvPr>
              <p:cNvSpPr/>
              <p:nvPr/>
            </p:nvSpPr>
            <p:spPr>
              <a:xfrm>
                <a:off x="4143375" y="3019426"/>
                <a:ext cx="3152775" cy="1419225"/>
              </a:xfrm>
              <a:prstGeom prst="cloudCallout">
                <a:avLst>
                  <a:gd name="adj1" fmla="val -61518"/>
                  <a:gd name="adj2" fmla="val 52433"/>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ちょっと閲覧するだけならいいかな</a:t>
                </a:r>
              </a:p>
            </p:txBody>
          </p:sp>
          <p:pic>
            <p:nvPicPr>
              <p:cNvPr id="20" name="図 19">
                <a:extLst>
                  <a:ext uri="{FF2B5EF4-FFF2-40B4-BE49-F238E27FC236}">
                    <a16:creationId xmlns:a16="http://schemas.microsoft.com/office/drawing/2014/main" id="{C551375B-5692-4D54-A338-C9E150169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513" y="3036776"/>
                <a:ext cx="2810500" cy="2700762"/>
              </a:xfrm>
              <a:prstGeom prst="rect">
                <a:avLst/>
              </a:prstGeom>
            </p:spPr>
          </p:pic>
          <p:sp>
            <p:nvSpPr>
              <p:cNvPr id="3" name="正方形/長方形 2">
                <a:extLst>
                  <a:ext uri="{FF2B5EF4-FFF2-40B4-BE49-F238E27FC236}">
                    <a16:creationId xmlns:a16="http://schemas.microsoft.com/office/drawing/2014/main" id="{41992AFA-2DF0-484B-8467-E7E0299C05AC}"/>
                  </a:ext>
                </a:extLst>
              </p:cNvPr>
              <p:cNvSpPr/>
              <p:nvPr/>
            </p:nvSpPr>
            <p:spPr>
              <a:xfrm rot="648866">
                <a:off x="7899273" y="3379944"/>
                <a:ext cx="1912981" cy="133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black"/>
                    </a:solidFill>
                    <a:latin typeface="Meiryo UI" panose="020B0604030504040204" pitchFamily="50" charset="-128"/>
                    <a:ea typeface="Meiryo UI" panose="020B0604030504040204" pitchFamily="50" charset="-128"/>
                  </a:rPr>
                  <a:t>個人情報</a:t>
                </a:r>
                <a:endParaRPr lang="en-US" altLang="ja-JP">
                  <a:solidFill>
                    <a:prstClr val="black"/>
                  </a:solidFill>
                  <a:latin typeface="Meiryo UI" panose="020B0604030504040204" pitchFamily="50" charset="-128"/>
                  <a:ea typeface="Meiryo UI" panose="020B0604030504040204" pitchFamily="50" charset="-128"/>
                </a:endParaRPr>
              </a:p>
              <a:p>
                <a:pPr algn="ctr" defTabSz="457200"/>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氏名　〇〇〇〇</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生年月日　□□</a:t>
                </a:r>
                <a:endParaRPr lang="en-US" altLang="ja-JP" sz="1050">
                  <a:solidFill>
                    <a:prstClr val="black"/>
                  </a:solidFill>
                  <a:latin typeface="Meiryo UI" panose="020B0604030504040204" pitchFamily="50" charset="-128"/>
                  <a:ea typeface="Meiryo UI" panose="020B0604030504040204" pitchFamily="50" charset="-128"/>
                </a:endParaRPr>
              </a:p>
              <a:p>
                <a:pPr algn="ctr" defTabSz="457200"/>
                <a:r>
                  <a:rPr lang="ja-JP" altLang="en-US" sz="1050">
                    <a:solidFill>
                      <a:prstClr val="black"/>
                    </a:solidFill>
                    <a:latin typeface="Meiryo UI" panose="020B0604030504040204" pitchFamily="50" charset="-128"/>
                    <a:ea typeface="Meiryo UI" panose="020B0604030504040204" pitchFamily="50" charset="-128"/>
                  </a:rPr>
                  <a:t>住所　☆☆☆☆</a:t>
                </a:r>
                <a:endParaRPr lang="en-US" altLang="ja-JP" sz="1050">
                  <a:solidFill>
                    <a:prstClr val="black"/>
                  </a:solidFill>
                  <a:latin typeface="Meiryo UI" panose="020B0604030504040204" pitchFamily="50" charset="-128"/>
                  <a:ea typeface="Meiryo UI" panose="020B0604030504040204" pitchFamily="50" charset="-128"/>
                </a:endParaRPr>
              </a:p>
            </p:txBody>
          </p:sp>
          <p:sp>
            <p:nvSpPr>
              <p:cNvPr id="22" name="矢印: 右 21">
                <a:extLst>
                  <a:ext uri="{FF2B5EF4-FFF2-40B4-BE49-F238E27FC236}">
                    <a16:creationId xmlns:a16="http://schemas.microsoft.com/office/drawing/2014/main" id="{2495ED85-C747-4107-B953-AD516CAC4C5D}"/>
                  </a:ext>
                </a:extLst>
              </p:cNvPr>
              <p:cNvSpPr/>
              <p:nvPr/>
            </p:nvSpPr>
            <p:spPr>
              <a:xfrm>
                <a:off x="3933825" y="4634621"/>
                <a:ext cx="3442352"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sz="1400" b="1">
                  <a:solidFill>
                    <a:prstClr val="black"/>
                  </a:solidFill>
                  <a:latin typeface="Meiryo UI" panose="020B0604030504040204" pitchFamily="50" charset="-128"/>
                  <a:ea typeface="Meiryo UI" panose="020B0604030504040204" pitchFamily="50" charset="-128"/>
                </a:endParaRPr>
              </a:p>
            </p:txBody>
          </p:sp>
          <p:sp>
            <p:nvSpPr>
              <p:cNvPr id="23" name="星: 10 pt 22">
                <a:extLst>
                  <a:ext uri="{FF2B5EF4-FFF2-40B4-BE49-F238E27FC236}">
                    <a16:creationId xmlns:a16="http://schemas.microsoft.com/office/drawing/2014/main" id="{0D29145A-046B-4C5B-92C6-4D4D19CD5A1B}"/>
                  </a:ext>
                </a:extLst>
              </p:cNvPr>
              <p:cNvSpPr/>
              <p:nvPr/>
            </p:nvSpPr>
            <p:spPr>
              <a:xfrm>
                <a:off x="5959450" y="4975225"/>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ltLang="ja-JP" sz="1400" b="1">
                  <a:solidFill>
                    <a:prstClr val="white"/>
                  </a:solidFill>
                  <a:latin typeface="Meiryo UI" panose="020B0604030504040204" pitchFamily="50" charset="-128"/>
                  <a:ea typeface="Meiryo UI" panose="020B0604030504040204" pitchFamily="50" charset="-128"/>
                </a:endParaRPr>
              </a:p>
            </p:txBody>
          </p:sp>
        </p:grpSp>
      </p:grpSp>
      <p:sp>
        <p:nvSpPr>
          <p:cNvPr id="5" name="テキスト ボックス 4">
            <a:extLst>
              <a:ext uri="{FF2B5EF4-FFF2-40B4-BE49-F238E27FC236}">
                <a16:creationId xmlns:a16="http://schemas.microsoft.com/office/drawing/2014/main" id="{DF26F7BF-9CC0-4D50-FACA-1D282C0F403E}"/>
              </a:ext>
            </a:extLst>
          </p:cNvPr>
          <p:cNvSpPr txBox="1"/>
          <p:nvPr/>
        </p:nvSpPr>
        <p:spPr>
          <a:xfrm>
            <a:off x="2077666" y="5854592"/>
            <a:ext cx="8768134" cy="646331"/>
          </a:xfrm>
          <a:prstGeom prst="rect">
            <a:avLst/>
          </a:prstGeom>
          <a:noFill/>
          <a:ln>
            <a:solidFill>
              <a:schemeClr val="tx1"/>
            </a:solidFill>
            <a:prstDash val="dash"/>
          </a:ln>
        </p:spPr>
        <p:txBody>
          <a:bodyPr wrap="square" rtlCol="0">
            <a:spAutoFit/>
          </a:bodyPr>
          <a:lstStyle/>
          <a:p>
            <a:r>
              <a:rPr kumimoji="1" lang="ja-JP" altLang="en-US"/>
              <a:t>業務システムの利用状況（ログ）を定期的に確認・分析することやアクセスする権限を有する職員の範囲と権限の内容を必要最小限の範囲に限るなどの対策が必要。</a:t>
            </a:r>
          </a:p>
        </p:txBody>
      </p:sp>
      <p:sp>
        <p:nvSpPr>
          <p:cNvPr id="8" name="矢印: 下 7">
            <a:extLst>
              <a:ext uri="{FF2B5EF4-FFF2-40B4-BE49-F238E27FC236}">
                <a16:creationId xmlns:a16="http://schemas.microsoft.com/office/drawing/2014/main" id="{A4DEBA8E-B81C-0479-7BA2-F2BA81185C57}"/>
              </a:ext>
            </a:extLst>
          </p:cNvPr>
          <p:cNvSpPr/>
          <p:nvPr/>
        </p:nvSpPr>
        <p:spPr>
          <a:xfrm>
            <a:off x="4872042" y="5158283"/>
            <a:ext cx="3214688" cy="611261"/>
          </a:xfrm>
          <a:prstGeom prst="downArrow">
            <a:avLst>
              <a:gd name="adj1" fmla="val 31046"/>
              <a:gd name="adj2" fmla="val 74137"/>
            </a:avLst>
          </a:prstGeom>
          <a:solidFill>
            <a:schemeClr val="accent4">
              <a:lumMod val="40000"/>
              <a:lumOff val="60000"/>
            </a:schemeClr>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3437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２．人的安全管理措置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39</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EE6723AE-9EEB-9C5D-BAF7-AE4E3E3484AD}"/>
              </a:ext>
            </a:extLst>
          </p:cNvPr>
          <p:cNvSpPr/>
          <p:nvPr/>
        </p:nvSpPr>
        <p:spPr>
          <a:xfrm>
            <a:off x="2047210" y="2263712"/>
            <a:ext cx="8535908" cy="1577454"/>
          </a:xfrm>
          <a:prstGeom prst="rect">
            <a:avLst/>
          </a:prstGeom>
          <a:noFill/>
          <a:ln w="12700" cap="flat" cmpd="sng" algn="ctr">
            <a:solidFill>
              <a:schemeClr val="accent1">
                <a:lumMod val="75000"/>
              </a:schemeClr>
            </a:solidFill>
            <a:prstDash val="dash"/>
            <a:miter lim="800000"/>
          </a:ln>
          <a:effectLst/>
        </p:spPr>
        <p:txBody>
          <a:bodyPr rtlCol="0" anchor="ctr"/>
          <a:lstStyle/>
          <a:p>
            <a:pPr algn="ctr" defTabSz="1371600">
              <a:defRPr/>
            </a:pPr>
            <a:endParaRPr kumimoji="0" lang="ja-JP" altLang="en-US" sz="2195" kern="0">
              <a:solidFill>
                <a:prstClr val="white"/>
              </a:solidFill>
              <a:latin typeface="Calibri" panose="020F0502020204030204"/>
              <a:ea typeface="Meiryo UI" panose="020B0604030504040204" pitchFamily="50" charset="-128"/>
            </a:endParaRPr>
          </a:p>
        </p:txBody>
      </p:sp>
      <p:sp>
        <p:nvSpPr>
          <p:cNvPr id="3" name="テキスト ボックス 20">
            <a:extLst>
              <a:ext uri="{FF2B5EF4-FFF2-40B4-BE49-F238E27FC236}">
                <a16:creationId xmlns:a16="http://schemas.microsoft.com/office/drawing/2014/main" id="{EFD6FEC7-5158-C690-1EA5-0120B6E0E937}"/>
              </a:ext>
            </a:extLst>
          </p:cNvPr>
          <p:cNvSpPr>
            <a:spLocks noChangeArrowheads="1"/>
          </p:cNvSpPr>
          <p:nvPr/>
        </p:nvSpPr>
        <p:spPr bwMode="auto">
          <a:xfrm>
            <a:off x="2047212" y="2019142"/>
            <a:ext cx="3244879" cy="510778"/>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人的安全管理措置</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5" name="テキスト ボックス 4">
            <a:extLst>
              <a:ext uri="{FF2B5EF4-FFF2-40B4-BE49-F238E27FC236}">
                <a16:creationId xmlns:a16="http://schemas.microsoft.com/office/drawing/2014/main" id="{BEDF6AF5-8DC9-CFDD-2EF5-F74BB1BEE92F}"/>
              </a:ext>
            </a:extLst>
          </p:cNvPr>
          <p:cNvSpPr txBox="1"/>
          <p:nvPr/>
        </p:nvSpPr>
        <p:spPr>
          <a:xfrm>
            <a:off x="5241219" y="2716958"/>
            <a:ext cx="2069797" cy="251795"/>
          </a:xfrm>
          <a:prstGeom prst="rect">
            <a:avLst/>
          </a:prstGeom>
          <a:noFill/>
          <a:ln>
            <a:solidFill>
              <a:schemeClr val="accent1"/>
            </a:solidFill>
          </a:ln>
        </p:spPr>
        <p:txBody>
          <a:bodyPr wrap="non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4-8-3</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27C805B-E44A-590B-0149-31F9BD982771}"/>
              </a:ext>
            </a:extLst>
          </p:cNvPr>
          <p:cNvSpPr txBox="1"/>
          <p:nvPr/>
        </p:nvSpPr>
        <p:spPr>
          <a:xfrm>
            <a:off x="5241218" y="3082506"/>
            <a:ext cx="2069797" cy="251795"/>
          </a:xfrm>
          <a:prstGeom prst="rect">
            <a:avLst/>
          </a:prstGeom>
          <a:noFill/>
          <a:ln>
            <a:solidFill>
              <a:schemeClr val="accent1"/>
            </a:solidFill>
          </a:ln>
        </p:spPr>
        <p:txBody>
          <a:bodyPr wrap="none" tIns="18000" bIns="18000" rtlCol="0">
            <a:spAutoFit/>
          </a:bodyPr>
          <a:lstStyle/>
          <a:p>
            <a:pP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4-8-4</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7" name="コンテンツ プレースホルダー 2">
            <a:extLst>
              <a:ext uri="{FF2B5EF4-FFF2-40B4-BE49-F238E27FC236}">
                <a16:creationId xmlns:a16="http://schemas.microsoft.com/office/drawing/2014/main" id="{5871E908-BD35-8A61-ECF3-8BD5B756A8CF}"/>
              </a:ext>
            </a:extLst>
          </p:cNvPr>
          <p:cNvSpPr txBox="1">
            <a:spLocks/>
          </p:cNvSpPr>
          <p:nvPr/>
        </p:nvSpPr>
        <p:spPr bwMode="auto">
          <a:xfrm>
            <a:off x="1954899" y="2400886"/>
            <a:ext cx="3189650" cy="1440280"/>
          </a:xfrm>
          <a:prstGeom prst="rect">
            <a:avLst/>
          </a:prstGeom>
          <a:noFill/>
          <a:ln w="6350" cap="flat" cmpd="sng" algn="ctr">
            <a:noFill/>
            <a:prstDash val="solid"/>
            <a:miter lim="800000"/>
            <a:headEnd/>
            <a:tailEnd/>
          </a:ln>
          <a:effectLst/>
        </p:spPr>
        <p:txBody>
          <a:bodyPr vert="horz" wrap="square" lIns="43875" tIns="307125" rIns="43875" bIns="43875"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従事者の教育</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職員の責務</a:t>
            </a:r>
            <a:endParaRPr lang="en-US" altLang="ja-JP" sz="18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487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フローチャート: 代替処理 28">
            <a:extLst>
              <a:ext uri="{FF2B5EF4-FFF2-40B4-BE49-F238E27FC236}">
                <a16:creationId xmlns:a16="http://schemas.microsoft.com/office/drawing/2014/main" id="{67836B2F-4509-0DE8-93A7-5CC17A77D2FF}"/>
              </a:ext>
            </a:extLst>
          </p:cNvPr>
          <p:cNvSpPr/>
          <p:nvPr/>
        </p:nvSpPr>
        <p:spPr>
          <a:xfrm>
            <a:off x="1803951" y="5757247"/>
            <a:ext cx="9099443" cy="887841"/>
          </a:xfrm>
          <a:prstGeom prst="flowChartAlternateProcess">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なぜ、個人情報の適正な取扱いの確保が必要か？</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a:xfrm>
            <a:off x="8694636" y="6609604"/>
            <a:ext cx="2228850" cy="227298"/>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a:extLst>
              <a:ext uri="{FF2B5EF4-FFF2-40B4-BE49-F238E27FC236}">
                <a16:creationId xmlns:a16="http://schemas.microsoft.com/office/drawing/2014/main" id="{5A61F562-3B96-4213-9CD0-64B63B972CE2}"/>
              </a:ext>
            </a:extLst>
          </p:cNvPr>
          <p:cNvSpPr txBox="1">
            <a:spLocks/>
          </p:cNvSpPr>
          <p:nvPr/>
        </p:nvSpPr>
        <p:spPr>
          <a:xfrm>
            <a:off x="1954897" y="1487781"/>
            <a:ext cx="8717996" cy="2477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1800"/>
              </a:spcBef>
              <a:buClr>
                <a:prstClr val="black">
                  <a:lumMod val="65000"/>
                  <a:lumOff val="35000"/>
                </a:prstClr>
              </a:buClr>
              <a:buNone/>
            </a:pPr>
            <a:endParaRPr lang="ja-JP" altLang="en-US" sz="2400">
              <a:solidFill>
                <a:prstClr val="black">
                  <a:lumMod val="65000"/>
                  <a:lumOff val="35000"/>
                </a:prstClr>
              </a:solidFill>
              <a:latin typeface="Meiryo UI" panose="020B0604030504040204" pitchFamily="50" charset="-128"/>
            </a:endParaRPr>
          </a:p>
        </p:txBody>
      </p:sp>
      <p:sp>
        <p:nvSpPr>
          <p:cNvPr id="4" name="テキスト ボックス 3">
            <a:extLst>
              <a:ext uri="{FF2B5EF4-FFF2-40B4-BE49-F238E27FC236}">
                <a16:creationId xmlns:a16="http://schemas.microsoft.com/office/drawing/2014/main" id="{346E9EA5-359C-4713-A40E-AC6E43214989}"/>
              </a:ext>
            </a:extLst>
          </p:cNvPr>
          <p:cNvSpPr txBox="1"/>
          <p:nvPr/>
        </p:nvSpPr>
        <p:spPr>
          <a:xfrm>
            <a:off x="5417299" y="5845983"/>
            <a:ext cx="3025679" cy="73866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defTabSz="457200"/>
            <a:r>
              <a:rPr lang="ja-JP" altLang="en-US" sz="1400">
                <a:solidFill>
                  <a:prstClr val="black"/>
                </a:solidFill>
                <a:latin typeface="Meiryo UI" panose="020B0604030504040204" pitchFamily="50" charset="-128"/>
                <a:ea typeface="Meiryo UI" panose="020B0604030504040204" pitchFamily="50" charset="-128"/>
              </a:rPr>
              <a:t>（職員一人一人）</a:t>
            </a:r>
            <a:endParaRPr lang="en-US" altLang="ja-JP" sz="1400">
              <a:solidFill>
                <a:prstClr val="black"/>
              </a:solidFill>
              <a:latin typeface="Meiryo UI" panose="020B0604030504040204" pitchFamily="50" charset="-128"/>
              <a:ea typeface="Meiryo UI" panose="020B0604030504040204" pitchFamily="50" charset="-128"/>
            </a:endParaRPr>
          </a:p>
          <a:p>
            <a:pPr algn="ctr" defTabSz="457200"/>
            <a:r>
              <a:rPr lang="ja-JP" altLang="en-US" sz="1400">
                <a:solidFill>
                  <a:prstClr val="black"/>
                </a:solidFill>
                <a:latin typeface="Meiryo UI" panose="020B0604030504040204" pitchFamily="50" charset="-128"/>
                <a:ea typeface="Meiryo UI" panose="020B0604030504040204" pitchFamily="50" charset="-128"/>
              </a:rPr>
              <a:t>個人の権利利益を侵害する</a:t>
            </a:r>
            <a:endParaRPr lang="en-US" altLang="ja-JP" sz="1400">
              <a:solidFill>
                <a:prstClr val="black"/>
              </a:solidFill>
              <a:latin typeface="Meiryo UI" panose="020B0604030504040204" pitchFamily="50" charset="-128"/>
              <a:ea typeface="Meiryo UI" panose="020B0604030504040204" pitchFamily="50" charset="-128"/>
            </a:endParaRPr>
          </a:p>
          <a:p>
            <a:pPr algn="ctr" defTabSz="457200"/>
            <a:r>
              <a:rPr lang="ja-JP" altLang="en-US" sz="1400">
                <a:solidFill>
                  <a:prstClr val="black"/>
                </a:solidFill>
                <a:latin typeface="Meiryo UI" panose="020B0604030504040204" pitchFamily="50" charset="-128"/>
                <a:ea typeface="Meiryo UI" panose="020B0604030504040204" pitchFamily="50" charset="-128"/>
              </a:rPr>
              <a:t>リスクを認識し、抑制</a:t>
            </a:r>
          </a:p>
        </p:txBody>
      </p:sp>
      <p:sp>
        <p:nvSpPr>
          <p:cNvPr id="9" name="矢印: 右 8">
            <a:extLst>
              <a:ext uri="{FF2B5EF4-FFF2-40B4-BE49-F238E27FC236}">
                <a16:creationId xmlns:a16="http://schemas.microsoft.com/office/drawing/2014/main" id="{05C33C7F-C455-43D4-8F4E-B4405C438DEF}"/>
              </a:ext>
            </a:extLst>
          </p:cNvPr>
          <p:cNvSpPr/>
          <p:nvPr/>
        </p:nvSpPr>
        <p:spPr>
          <a:xfrm>
            <a:off x="8539877" y="5926862"/>
            <a:ext cx="562867" cy="658849"/>
          </a:xfrm>
          <a:prstGeom prst="rightArrow">
            <a:avLst>
              <a:gd name="adj1" fmla="val 50000"/>
              <a:gd name="adj2" fmla="val 43951"/>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DC41FDC-DDE4-4E8B-8BD1-65637E7386D8}"/>
              </a:ext>
            </a:extLst>
          </p:cNvPr>
          <p:cNvSpPr txBox="1"/>
          <p:nvPr/>
        </p:nvSpPr>
        <p:spPr>
          <a:xfrm>
            <a:off x="9164841" y="5935662"/>
            <a:ext cx="1612065" cy="58477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defTabSz="457200"/>
            <a:r>
              <a:rPr lang="ja-JP" altLang="en-US" sz="1600">
                <a:solidFill>
                  <a:prstClr val="black"/>
                </a:solidFill>
                <a:latin typeface="Meiryo UI" panose="020B0604030504040204" pitchFamily="50" charset="-128"/>
                <a:ea typeface="Meiryo UI" panose="020B0604030504040204" pitchFamily="50" charset="-128"/>
              </a:rPr>
              <a:t>（組織全体の）</a:t>
            </a:r>
            <a:endParaRPr lang="en-US" altLang="ja-JP" sz="1600">
              <a:solidFill>
                <a:prstClr val="black"/>
              </a:solidFill>
              <a:latin typeface="Meiryo UI" panose="020B0604030504040204" pitchFamily="50" charset="-128"/>
              <a:ea typeface="Meiryo UI" panose="020B0604030504040204" pitchFamily="50" charset="-128"/>
            </a:endParaRPr>
          </a:p>
          <a:p>
            <a:pPr algn="ctr" defTabSz="457200"/>
            <a:r>
              <a:rPr lang="ja-JP" altLang="en-US" sz="1600">
                <a:solidFill>
                  <a:prstClr val="black"/>
                </a:solidFill>
                <a:latin typeface="Meiryo UI" panose="020B0604030504040204" pitchFamily="50" charset="-128"/>
                <a:ea typeface="Meiryo UI" panose="020B0604030504040204" pitchFamily="50" charset="-128"/>
              </a:rPr>
              <a:t>リスク管理</a:t>
            </a:r>
          </a:p>
        </p:txBody>
      </p:sp>
      <p:sp>
        <p:nvSpPr>
          <p:cNvPr id="10" name="フローチャート: 代替処理 9">
            <a:extLst>
              <a:ext uri="{FF2B5EF4-FFF2-40B4-BE49-F238E27FC236}">
                <a16:creationId xmlns:a16="http://schemas.microsoft.com/office/drawing/2014/main" id="{BDB4A920-E040-1B51-52BF-A8A2D812BACC}"/>
              </a:ext>
            </a:extLst>
          </p:cNvPr>
          <p:cNvSpPr/>
          <p:nvPr/>
        </p:nvSpPr>
        <p:spPr>
          <a:xfrm>
            <a:off x="1815027" y="1429591"/>
            <a:ext cx="9108458" cy="2003585"/>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45282D20-D89E-C0A6-1242-CB7406B40D7C}"/>
              </a:ext>
            </a:extLst>
          </p:cNvPr>
          <p:cNvSpPr txBox="1"/>
          <p:nvPr/>
        </p:nvSpPr>
        <p:spPr>
          <a:xfrm>
            <a:off x="5065370" y="1487781"/>
            <a:ext cx="5747393" cy="276999"/>
          </a:xfrm>
          <a:prstGeom prst="rect">
            <a:avLst/>
          </a:prstGeom>
          <a:noFill/>
        </p:spPr>
        <p:txBody>
          <a:bodyPr wrap="square"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例えば個人情報が本人の知らないところで使われていると</a:t>
            </a:r>
            <a:r>
              <a:rPr lang="en-US" altLang="ja-JP" sz="1200">
                <a:solidFill>
                  <a:prstClr val="black"/>
                </a:solidFill>
                <a:latin typeface="Meiryo UI" panose="020B0604030504040204" pitchFamily="50" charset="-128"/>
                <a:ea typeface="Meiryo UI" panose="020B0604030504040204" pitchFamily="50" charset="-128"/>
              </a:rPr>
              <a:t>…</a:t>
            </a:r>
            <a:endParaRPr lang="ja-JP" altLang="en-US" sz="1200">
              <a:solidFill>
                <a:prstClr val="black"/>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33FD2681-211C-1B5F-8531-72BDED956CAF}"/>
              </a:ext>
            </a:extLst>
          </p:cNvPr>
          <p:cNvSpPr/>
          <p:nvPr/>
        </p:nvSpPr>
        <p:spPr>
          <a:xfrm>
            <a:off x="5471161" y="1785967"/>
            <a:ext cx="2363213" cy="1596683"/>
          </a:xfrm>
          <a:prstGeom prst="round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1200">
                <a:solidFill>
                  <a:prstClr val="white"/>
                </a:solidFill>
                <a:latin typeface="メイリオ" panose="020B0604030504040204" pitchFamily="50" charset="-128"/>
                <a:ea typeface="メイリオ" panose="020B0604030504040204" pitchFamily="50" charset="-128"/>
              </a:rPr>
              <a:t>秘密にしたい個人情報の拡散</a:t>
            </a:r>
            <a:endParaRPr lang="en-US" altLang="ja-JP" sz="1200">
              <a:solidFill>
                <a:prstClr val="white"/>
              </a:solidFill>
              <a:latin typeface="メイリオ" panose="020B0604030504040204" pitchFamily="50" charset="-128"/>
              <a:ea typeface="メイリオ" panose="020B0604030504040204" pitchFamily="50" charset="-128"/>
            </a:endParaRPr>
          </a:p>
          <a:p>
            <a:pPr defTabSz="457200"/>
            <a:r>
              <a:rPr lang="ja-JP" altLang="en-US" sz="1200">
                <a:solidFill>
                  <a:prstClr val="white"/>
                </a:solidFill>
                <a:latin typeface="メイリオ" panose="020B0604030504040204" pitchFamily="50" charset="-128"/>
                <a:ea typeface="メイリオ" panose="020B0604030504040204" pitchFamily="50" charset="-128"/>
              </a:rPr>
              <a:t>→人格的権利利益の侵害</a:t>
            </a:r>
          </a:p>
        </p:txBody>
      </p:sp>
      <p:sp>
        <p:nvSpPr>
          <p:cNvPr id="16" name="四角形: 角を丸くする 15">
            <a:extLst>
              <a:ext uri="{FF2B5EF4-FFF2-40B4-BE49-F238E27FC236}">
                <a16:creationId xmlns:a16="http://schemas.microsoft.com/office/drawing/2014/main" id="{6700F582-EA90-770A-9CB6-0B9AAA403532}"/>
              </a:ext>
            </a:extLst>
          </p:cNvPr>
          <p:cNvSpPr/>
          <p:nvPr/>
        </p:nvSpPr>
        <p:spPr>
          <a:xfrm>
            <a:off x="8180390" y="1785967"/>
            <a:ext cx="2363213" cy="1596683"/>
          </a:xfrm>
          <a:prstGeom prst="round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1200">
                <a:solidFill>
                  <a:prstClr val="white"/>
                </a:solidFill>
                <a:latin typeface="メイリオ" panose="020B0604030504040204" pitchFamily="50" charset="-128"/>
                <a:ea typeface="メイリオ" panose="020B0604030504040204" pitchFamily="50" charset="-128"/>
              </a:rPr>
              <a:t>個人情報が詐欺に使われた</a:t>
            </a:r>
            <a:endParaRPr lang="en-US" altLang="ja-JP" sz="1200">
              <a:solidFill>
                <a:prstClr val="white"/>
              </a:solidFill>
              <a:latin typeface="メイリオ" panose="020B0604030504040204" pitchFamily="50" charset="-128"/>
              <a:ea typeface="メイリオ" panose="020B0604030504040204" pitchFamily="50" charset="-128"/>
            </a:endParaRPr>
          </a:p>
          <a:p>
            <a:pPr defTabSz="457200"/>
            <a:r>
              <a:rPr lang="ja-JP" altLang="en-US" sz="1200">
                <a:solidFill>
                  <a:prstClr val="white"/>
                </a:solidFill>
                <a:latin typeface="メイリオ" panose="020B0604030504040204" pitchFamily="50" charset="-128"/>
                <a:ea typeface="メイリオ" panose="020B0604030504040204" pitchFamily="50" charset="-128"/>
              </a:rPr>
              <a:t>→財産的権利利益の侵害</a:t>
            </a:r>
          </a:p>
        </p:txBody>
      </p:sp>
      <p:sp>
        <p:nvSpPr>
          <p:cNvPr id="19" name="フローチャート: 代替処理 18">
            <a:extLst>
              <a:ext uri="{FF2B5EF4-FFF2-40B4-BE49-F238E27FC236}">
                <a16:creationId xmlns:a16="http://schemas.microsoft.com/office/drawing/2014/main" id="{5197C9BC-B180-5021-59ED-CC254916AC90}"/>
              </a:ext>
            </a:extLst>
          </p:cNvPr>
          <p:cNvSpPr/>
          <p:nvPr/>
        </p:nvSpPr>
        <p:spPr>
          <a:xfrm>
            <a:off x="1803955" y="3501294"/>
            <a:ext cx="9119531" cy="1998526"/>
          </a:xfrm>
          <a:prstGeom prst="flowChartAlternate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panose="020F0502020204030204"/>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FF193653-14B4-8F29-932A-8A75A6088C66}"/>
              </a:ext>
            </a:extLst>
          </p:cNvPr>
          <p:cNvSpPr txBox="1"/>
          <p:nvPr/>
        </p:nvSpPr>
        <p:spPr>
          <a:xfrm>
            <a:off x="1815027" y="2108170"/>
            <a:ext cx="3561494" cy="1092607"/>
          </a:xfrm>
          <a:prstGeom prst="rect">
            <a:avLst/>
          </a:prstGeom>
          <a:noFill/>
        </p:spPr>
        <p:txBody>
          <a:bodyPr wrap="square" rtlCol="0">
            <a:spAutoFit/>
          </a:bodyPr>
          <a:lstStyle/>
          <a:p>
            <a:pPr algn="ctr" defTabSz="457200"/>
            <a:r>
              <a:rPr lang="ja-JP" altLang="en-US" sz="1100">
                <a:solidFill>
                  <a:prstClr val="black"/>
                </a:solidFill>
                <a:latin typeface="Meiryo UI" panose="020B0604030504040204" pitchFamily="50" charset="-128"/>
                <a:ea typeface="Meiryo UI" panose="020B0604030504040204" pitchFamily="50" charset="-128"/>
              </a:rPr>
              <a:t>個人情報保護法の第一の目的</a:t>
            </a:r>
            <a:endParaRPr lang="en-US" altLang="ja-JP" sz="1100">
              <a:solidFill>
                <a:prstClr val="black"/>
              </a:solidFill>
              <a:latin typeface="Meiryo UI" panose="020B0604030504040204" pitchFamily="50" charset="-128"/>
              <a:ea typeface="Meiryo UI" panose="020B0604030504040204" pitchFamily="50" charset="-128"/>
            </a:endParaRPr>
          </a:p>
          <a:p>
            <a:pPr algn="ctr" defTabSz="457200"/>
            <a:r>
              <a:rPr lang="ja-JP" altLang="en-US">
                <a:solidFill>
                  <a:prstClr val="black"/>
                </a:solidFill>
                <a:latin typeface="Meiryo UI" panose="020B0604030504040204" pitchFamily="50" charset="-128"/>
                <a:ea typeface="Meiryo UI" panose="020B0604030504040204" pitchFamily="50" charset="-128"/>
              </a:rPr>
              <a:t>個人の権利利益の保護</a:t>
            </a:r>
            <a:endParaRPr lang="en-US" altLang="ja-JP">
              <a:solidFill>
                <a:prstClr val="black"/>
              </a:solidFill>
              <a:latin typeface="Meiryo UI" panose="020B0604030504040204" pitchFamily="50" charset="-128"/>
              <a:ea typeface="Meiryo UI" panose="020B0604030504040204" pitchFamily="50" charset="-128"/>
            </a:endParaRPr>
          </a:p>
          <a:p>
            <a:pPr algn="ctr" defTabSz="457200"/>
            <a:r>
              <a:rPr lang="ja-JP" altLang="en-US">
                <a:solidFill>
                  <a:prstClr val="black"/>
                </a:solidFill>
                <a:latin typeface="Meiryo UI" panose="020B0604030504040204" pitchFamily="50" charset="-128"/>
                <a:ea typeface="Meiryo UI" panose="020B0604030504040204" pitchFamily="50" charset="-128"/>
              </a:rPr>
              <a:t>＝国民・住民の権利利益を守ること</a:t>
            </a:r>
          </a:p>
          <a:p>
            <a:pPr defTabSz="457200"/>
            <a:endParaRPr lang="ja-JP" altLang="en-US">
              <a:solidFill>
                <a:prstClr val="black"/>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8BEA328C-0D89-B1D7-5147-C96F549FA397}"/>
              </a:ext>
            </a:extLst>
          </p:cNvPr>
          <p:cNvSpPr txBox="1"/>
          <p:nvPr/>
        </p:nvSpPr>
        <p:spPr>
          <a:xfrm>
            <a:off x="1943618" y="4102330"/>
            <a:ext cx="3467554" cy="923330"/>
          </a:xfrm>
          <a:prstGeom prst="rect">
            <a:avLst/>
          </a:prstGeom>
          <a:noFill/>
        </p:spPr>
        <p:txBody>
          <a:bodyPr wrap="square" rtlCol="0">
            <a:spAutoFit/>
          </a:bodyPr>
          <a:lstStyle/>
          <a:p>
            <a:pPr algn="ctr" defTabSz="457200"/>
            <a:r>
              <a:rPr lang="ja-JP" altLang="en-US">
                <a:solidFill>
                  <a:prstClr val="black"/>
                </a:solidFill>
                <a:latin typeface="Meiryo UI" panose="020B0604030504040204" pitchFamily="50" charset="-128"/>
                <a:ea typeface="Meiryo UI" panose="020B0604030504040204" pitchFamily="50" charset="-128"/>
              </a:rPr>
              <a:t>国民・住民の信頼の確保</a:t>
            </a:r>
            <a:endParaRPr lang="en-US" altLang="ja-JP">
              <a:solidFill>
                <a:prstClr val="black"/>
              </a:solidFill>
              <a:latin typeface="Meiryo UI" panose="020B0604030504040204" pitchFamily="50" charset="-128"/>
              <a:ea typeface="Meiryo UI" panose="020B0604030504040204" pitchFamily="50" charset="-128"/>
            </a:endParaRPr>
          </a:p>
          <a:p>
            <a:pPr algn="ctr" defTabSz="457200"/>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algn="ctr" defTabSz="457200"/>
            <a:r>
              <a:rPr lang="ja-JP" altLang="en-US">
                <a:solidFill>
                  <a:prstClr val="black"/>
                </a:solidFill>
                <a:latin typeface="Meiryo UI" panose="020B0604030504040204" pitchFamily="50" charset="-128"/>
                <a:ea typeface="Meiryo UI" panose="020B0604030504040204" pitchFamily="50" charset="-128"/>
              </a:rPr>
              <a:t>行政運営・業務運営の円滑化</a:t>
            </a:r>
          </a:p>
        </p:txBody>
      </p:sp>
      <p:sp>
        <p:nvSpPr>
          <p:cNvPr id="24" name="テキスト ボックス 23">
            <a:extLst>
              <a:ext uri="{FF2B5EF4-FFF2-40B4-BE49-F238E27FC236}">
                <a16:creationId xmlns:a16="http://schemas.microsoft.com/office/drawing/2014/main" id="{18A047D3-6DC5-CAF2-49A0-5F4DB326DD3B}"/>
              </a:ext>
            </a:extLst>
          </p:cNvPr>
          <p:cNvSpPr txBox="1"/>
          <p:nvPr/>
        </p:nvSpPr>
        <p:spPr>
          <a:xfrm>
            <a:off x="5176093" y="3575488"/>
            <a:ext cx="5747393" cy="276999"/>
          </a:xfrm>
          <a:prstGeom prst="rect">
            <a:avLst/>
          </a:prstGeom>
          <a:noFill/>
        </p:spPr>
        <p:txBody>
          <a:bodyPr wrap="square" rtlCol="0">
            <a:spAutoFit/>
          </a:bodyPr>
          <a:lstStyle/>
          <a:p>
            <a:pPr defTabSz="457200"/>
            <a:r>
              <a:rPr lang="ja-JP" altLang="en-US" sz="1200">
                <a:solidFill>
                  <a:prstClr val="black"/>
                </a:solidFill>
                <a:latin typeface="Meiryo UI" panose="020B0604030504040204" pitchFamily="50" charset="-128"/>
                <a:ea typeface="Meiryo UI" panose="020B0604030504040204" pitchFamily="50" charset="-128"/>
              </a:rPr>
              <a:t>例えば公的機関から個人情報が漏えいすると</a:t>
            </a:r>
            <a:r>
              <a:rPr lang="en-US" altLang="ja-JP" sz="1200">
                <a:solidFill>
                  <a:prstClr val="black"/>
                </a:solidFill>
                <a:latin typeface="Meiryo UI" panose="020B0604030504040204" pitchFamily="50" charset="-128"/>
                <a:ea typeface="Meiryo UI" panose="020B0604030504040204" pitchFamily="50" charset="-128"/>
              </a:rPr>
              <a:t>…</a:t>
            </a:r>
            <a:endParaRPr lang="ja-JP" altLang="en-US" sz="1200">
              <a:solidFill>
                <a:prstClr val="black"/>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F18D107F-08E0-3C4C-BE62-8B12D3D96256}"/>
              </a:ext>
            </a:extLst>
          </p:cNvPr>
          <p:cNvSpPr/>
          <p:nvPr/>
        </p:nvSpPr>
        <p:spPr>
          <a:xfrm>
            <a:off x="5471161" y="3828102"/>
            <a:ext cx="2363213" cy="1588390"/>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1200">
                <a:solidFill>
                  <a:prstClr val="white"/>
                </a:solidFill>
                <a:latin typeface="メイリオ" panose="020B0604030504040204" pitchFamily="50" charset="-128"/>
                <a:ea typeface="メイリオ" panose="020B0604030504040204" pitchFamily="50" charset="-128"/>
              </a:rPr>
              <a:t>長による謝罪会見の実施等</a:t>
            </a:r>
            <a:endParaRPr lang="en-US" altLang="ja-JP" sz="1200">
              <a:solidFill>
                <a:prstClr val="white"/>
              </a:solidFill>
              <a:latin typeface="メイリオ" panose="020B0604030504040204" pitchFamily="50" charset="-128"/>
              <a:ea typeface="メイリオ" panose="020B0604030504040204" pitchFamily="50" charset="-128"/>
            </a:endParaRPr>
          </a:p>
          <a:p>
            <a:pPr defTabSz="457200"/>
            <a:r>
              <a:rPr lang="ja-JP" altLang="en-US" sz="1200">
                <a:solidFill>
                  <a:prstClr val="white"/>
                </a:solidFill>
                <a:latin typeface="メイリオ" panose="020B0604030504040204" pitchFamily="50" charset="-128"/>
                <a:ea typeface="メイリオ" panose="020B0604030504040204" pitchFamily="50" charset="-128"/>
              </a:rPr>
              <a:t>国民・住民への説明が必要</a:t>
            </a:r>
          </a:p>
        </p:txBody>
      </p:sp>
      <p:sp>
        <p:nvSpPr>
          <p:cNvPr id="26" name="四角形: 角を丸くする 25">
            <a:extLst>
              <a:ext uri="{FF2B5EF4-FFF2-40B4-BE49-F238E27FC236}">
                <a16:creationId xmlns:a16="http://schemas.microsoft.com/office/drawing/2014/main" id="{2901C6AA-D0CD-AB13-0544-2C097A55A160}"/>
              </a:ext>
            </a:extLst>
          </p:cNvPr>
          <p:cNvSpPr/>
          <p:nvPr/>
        </p:nvSpPr>
        <p:spPr>
          <a:xfrm>
            <a:off x="8180389" y="3827916"/>
            <a:ext cx="2363213" cy="1588390"/>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1200">
                <a:solidFill>
                  <a:prstClr val="white"/>
                </a:solidFill>
                <a:latin typeface="メイリオ" panose="020B0604030504040204" pitchFamily="50" charset="-128"/>
                <a:ea typeface="メイリオ" panose="020B0604030504040204" pitchFamily="50" charset="-128"/>
              </a:rPr>
              <a:t>不信感をもった国民・住民が非協力的に</a:t>
            </a:r>
          </a:p>
        </p:txBody>
      </p:sp>
      <p:sp>
        <p:nvSpPr>
          <p:cNvPr id="30" name="テキスト ボックス 29">
            <a:extLst>
              <a:ext uri="{FF2B5EF4-FFF2-40B4-BE49-F238E27FC236}">
                <a16:creationId xmlns:a16="http://schemas.microsoft.com/office/drawing/2014/main" id="{6A05A8B1-8F84-B1FC-EA4C-AB83E33061E6}"/>
              </a:ext>
            </a:extLst>
          </p:cNvPr>
          <p:cNvSpPr txBox="1"/>
          <p:nvPr/>
        </p:nvSpPr>
        <p:spPr>
          <a:xfrm>
            <a:off x="2221128" y="5970097"/>
            <a:ext cx="3155393" cy="584775"/>
          </a:xfrm>
          <a:prstGeom prst="rect">
            <a:avLst/>
          </a:prstGeom>
          <a:noFill/>
        </p:spPr>
        <p:txBody>
          <a:bodyPr wrap="square" rtlCol="0">
            <a:spAutoFit/>
          </a:bodyPr>
          <a:lstStyle/>
          <a:p>
            <a:pPr defTabSz="457200"/>
            <a:r>
              <a:rPr lang="ja-JP" altLang="en-US" sz="1600" b="1">
                <a:solidFill>
                  <a:prstClr val="black"/>
                </a:solidFill>
                <a:latin typeface="メイリオ" panose="020B0604030504040204" pitchFamily="50" charset="-128"/>
                <a:ea typeface="メイリオ" panose="020B0604030504040204" pitchFamily="50" charset="-128"/>
              </a:rPr>
              <a:t>個人情報の適正な取扱いの確保の為の取り組み</a:t>
            </a:r>
          </a:p>
        </p:txBody>
      </p:sp>
      <p:sp>
        <p:nvSpPr>
          <p:cNvPr id="31" name="矢印: 上 30">
            <a:extLst>
              <a:ext uri="{FF2B5EF4-FFF2-40B4-BE49-F238E27FC236}">
                <a16:creationId xmlns:a16="http://schemas.microsoft.com/office/drawing/2014/main" id="{9DDD434F-2DAE-A791-46CE-3402475B73CF}"/>
              </a:ext>
            </a:extLst>
          </p:cNvPr>
          <p:cNvSpPr/>
          <p:nvPr/>
        </p:nvSpPr>
        <p:spPr>
          <a:xfrm>
            <a:off x="2653794" y="5499820"/>
            <a:ext cx="2522299" cy="387182"/>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支える</a:t>
            </a:r>
          </a:p>
        </p:txBody>
      </p:sp>
      <p:sp>
        <p:nvSpPr>
          <p:cNvPr id="32" name="正方形/長方形 31">
            <a:extLst>
              <a:ext uri="{FF2B5EF4-FFF2-40B4-BE49-F238E27FC236}">
                <a16:creationId xmlns:a16="http://schemas.microsoft.com/office/drawing/2014/main" id="{9C653F89-63DF-8275-6930-25792272D6EC}"/>
              </a:ext>
            </a:extLst>
          </p:cNvPr>
          <p:cNvSpPr/>
          <p:nvPr/>
        </p:nvSpPr>
        <p:spPr>
          <a:xfrm rot="20265763">
            <a:off x="1518703" y="5722696"/>
            <a:ext cx="849831" cy="3871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a:solidFill>
                  <a:prstClr val="white"/>
                </a:solidFill>
                <a:latin typeface="Meiryo UI" panose="020B0604030504040204" pitchFamily="50" charset="-128"/>
                <a:ea typeface="Meiryo UI" panose="020B0604030504040204" pitchFamily="50" charset="-128"/>
              </a:rPr>
              <a:t>重要</a:t>
            </a:r>
          </a:p>
        </p:txBody>
      </p:sp>
      <p:pic>
        <p:nvPicPr>
          <p:cNvPr id="3" name="図 2">
            <a:extLst>
              <a:ext uri="{FF2B5EF4-FFF2-40B4-BE49-F238E27FC236}">
                <a16:creationId xmlns:a16="http://schemas.microsoft.com/office/drawing/2014/main" id="{963EA656-75AB-9870-583D-D309FF01C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377" y="4377129"/>
            <a:ext cx="739337" cy="1032849"/>
          </a:xfrm>
          <a:prstGeom prst="rect">
            <a:avLst/>
          </a:prstGeom>
        </p:spPr>
      </p:pic>
      <p:pic>
        <p:nvPicPr>
          <p:cNvPr id="12" name="図 11">
            <a:extLst>
              <a:ext uri="{FF2B5EF4-FFF2-40B4-BE49-F238E27FC236}">
                <a16:creationId xmlns:a16="http://schemas.microsoft.com/office/drawing/2014/main" id="{717FF672-43B8-FB74-ECDF-2E9F2F735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319" y="4266603"/>
            <a:ext cx="669496" cy="1135151"/>
          </a:xfrm>
          <a:prstGeom prst="rect">
            <a:avLst/>
          </a:prstGeom>
        </p:spPr>
      </p:pic>
      <p:pic>
        <p:nvPicPr>
          <p:cNvPr id="21" name="図 20">
            <a:extLst>
              <a:ext uri="{FF2B5EF4-FFF2-40B4-BE49-F238E27FC236}">
                <a16:creationId xmlns:a16="http://schemas.microsoft.com/office/drawing/2014/main" id="{9A3D226E-6DA3-5A81-1154-C6BCF7D59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4841" y="2270840"/>
            <a:ext cx="684333" cy="1102517"/>
          </a:xfrm>
          <a:prstGeom prst="rect">
            <a:avLst/>
          </a:prstGeom>
        </p:spPr>
      </p:pic>
      <p:pic>
        <p:nvPicPr>
          <p:cNvPr id="38" name="図 37">
            <a:extLst>
              <a:ext uri="{FF2B5EF4-FFF2-40B4-BE49-F238E27FC236}">
                <a16:creationId xmlns:a16="http://schemas.microsoft.com/office/drawing/2014/main" id="{B493314C-7E61-DCB8-150E-9739B3CF9C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377" y="2314981"/>
            <a:ext cx="674481" cy="1042574"/>
          </a:xfrm>
          <a:prstGeom prst="rect">
            <a:avLst/>
          </a:prstGeom>
        </p:spPr>
      </p:pic>
    </p:spTree>
    <p:extLst>
      <p:ext uri="{BB962C8B-B14F-4D97-AF65-F5344CB8AC3E}">
        <p14:creationId xmlns:p14="http://schemas.microsoft.com/office/powerpoint/2010/main" val="4026950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２．人的安全管理措置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7169"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40</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633D3823-BADF-87C6-AD5C-67E654608EB5}"/>
              </a:ext>
            </a:extLst>
          </p:cNvPr>
          <p:cNvGraphicFramePr>
            <a:graphicFrameLocks noGrp="1"/>
          </p:cNvGraphicFramePr>
          <p:nvPr/>
        </p:nvGraphicFramePr>
        <p:xfrm>
          <a:off x="1779107" y="1457740"/>
          <a:ext cx="9086912" cy="4100267"/>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504218">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96049">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D7DCFC1D-5D67-6EA0-B3C2-5DBDF10E1B97}"/>
              </a:ext>
            </a:extLst>
          </p:cNvPr>
          <p:cNvSpPr txBox="1"/>
          <p:nvPr/>
        </p:nvSpPr>
        <p:spPr>
          <a:xfrm>
            <a:off x="1779106" y="1996211"/>
            <a:ext cx="4495964" cy="3531736"/>
          </a:xfrm>
          <a:prstGeom prst="rect">
            <a:avLst/>
          </a:prstGeom>
          <a:noFill/>
        </p:spPr>
        <p:txBody>
          <a:bodyPr wrap="square" rtlCol="0">
            <a:spAutoFit/>
          </a:bodyPr>
          <a:lstStyle/>
          <a:p>
            <a:pPr defTabSz="457200"/>
            <a:r>
              <a:rPr lang="ja-JP" altLang="en-US" sz="2000" b="1">
                <a:solidFill>
                  <a:prstClr val="black"/>
                </a:solidFill>
                <a:latin typeface="Meiryo UI" panose="020B0604030504040204" pitchFamily="50" charset="-128"/>
                <a:ea typeface="Meiryo UI" panose="020B0604030504040204" pitchFamily="50" charset="-128"/>
              </a:rPr>
              <a:t>○</a:t>
            </a:r>
            <a:r>
              <a:rPr lang="ja-JP" altLang="en-US" sz="2000" b="1" u="sng">
                <a:solidFill>
                  <a:prstClr val="black"/>
                </a:solidFill>
                <a:latin typeface="Meiryo UI" panose="020B0604030504040204" pitchFamily="50" charset="-128"/>
                <a:ea typeface="Meiryo UI" panose="020B0604030504040204" pitchFamily="50" charset="-128"/>
              </a:rPr>
              <a:t>教育研修</a:t>
            </a:r>
            <a:endParaRPr lang="en-US" altLang="ja-JP" sz="2000" b="1" u="sng">
              <a:solidFill>
                <a:prstClr val="black"/>
              </a:solidFill>
              <a:latin typeface="Meiryo UI" panose="020B0604030504040204" pitchFamily="50" charset="-128"/>
              <a:ea typeface="Meiryo UI" panose="020B0604030504040204" pitchFamily="50" charset="-128"/>
            </a:endParaRPr>
          </a:p>
          <a:p>
            <a:pPr defTabSz="457200"/>
            <a:endParaRPr kumimoji="0" lang="en-US" altLang="ja-JP" sz="800" u="sng">
              <a:solidFill>
                <a:prstClr val="black"/>
              </a:solidFill>
              <a:latin typeface="Meiryo UI" panose="020B0604030504040204" pitchFamily="50" charset="-128"/>
              <a:ea typeface="Meiryo UI" panose="020B0604030504040204" pitchFamily="50" charset="-128"/>
            </a:endParaRPr>
          </a:p>
          <a:p>
            <a:pPr defTabSz="457200"/>
            <a:r>
              <a:rPr lang="ja-JP" altLang="en-US">
                <a:solidFill>
                  <a:prstClr val="black"/>
                </a:solidFill>
                <a:latin typeface="Meiryo UI" panose="020B0604030504040204" pitchFamily="50" charset="-128"/>
                <a:ea typeface="Meiryo UI" panose="020B0604030504040204" pitchFamily="50" charset="-128"/>
              </a:rPr>
              <a:t>　総括保護管理者は、以下の研修を実施する。</a:t>
            </a:r>
          </a:p>
          <a:p>
            <a:pPr marL="342900" indent="-342900" defTabSz="457200">
              <a:spcBef>
                <a:spcPts val="800"/>
              </a:spcBef>
              <a:buFont typeface="+mj-ea"/>
              <a:buAutoNum type="circleNumDbPlain"/>
            </a:pPr>
            <a:r>
              <a:rPr lang="ja-JP" altLang="en-US">
                <a:solidFill>
                  <a:prstClr val="black"/>
                </a:solidFill>
                <a:latin typeface="Meiryo UI" panose="020B0604030504040204" pitchFamily="50" charset="-128"/>
                <a:ea typeface="Meiryo UI" panose="020B0604030504040204" pitchFamily="50" charset="-128"/>
              </a:rPr>
              <a:t>個人情報の保護に関する研修</a:t>
            </a:r>
          </a:p>
          <a:p>
            <a:pPr marL="1081088" indent="-720725" defTabSz="457200">
              <a:spcBef>
                <a:spcPts val="300"/>
              </a:spcBef>
            </a:pPr>
            <a:r>
              <a:rPr lang="ja-JP" altLang="en-US" sz="1400">
                <a:solidFill>
                  <a:prstClr val="black"/>
                </a:solidFill>
                <a:latin typeface="Meiryo UI" panose="020B0604030504040204" pitchFamily="50" charset="-128"/>
                <a:ea typeface="Meiryo UI" panose="020B0604030504040204" pitchFamily="50" charset="-128"/>
              </a:rPr>
              <a:t>対象者：保有個人情報に取扱いに従事する職員（派遣労働者含む</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360363" indent="-360363" defTabSz="457200">
              <a:spcBef>
                <a:spcPts val="800"/>
              </a:spcBef>
            </a:pPr>
            <a:r>
              <a:rPr lang="ja-JP" altLang="en-US">
                <a:solidFill>
                  <a:prstClr val="black"/>
                </a:solidFill>
                <a:latin typeface="Meiryo UI" panose="020B0604030504040204" pitchFamily="50" charset="-128"/>
                <a:ea typeface="Meiryo UI" panose="020B0604030504040204" pitchFamily="50" charset="-128"/>
              </a:rPr>
              <a:t>②　情報システムの管理・運用及びセキュリティ対策に関する研修</a:t>
            </a:r>
            <a:endParaRPr lang="en-US" altLang="ja-JP">
              <a:solidFill>
                <a:prstClr val="black"/>
              </a:solidFill>
              <a:latin typeface="Meiryo UI" panose="020B0604030504040204" pitchFamily="50" charset="-128"/>
              <a:ea typeface="Meiryo UI" panose="020B0604030504040204" pitchFamily="50" charset="-128"/>
            </a:endParaRPr>
          </a:p>
          <a:p>
            <a:pPr indent="360363" defTabSz="457200">
              <a:spcBef>
                <a:spcPts val="300"/>
              </a:spcBef>
            </a:pPr>
            <a:r>
              <a:rPr lang="ja-JP" altLang="en-US" sz="1400">
                <a:solidFill>
                  <a:prstClr val="black"/>
                </a:solidFill>
                <a:latin typeface="Meiryo UI" panose="020B0604030504040204" pitchFamily="50" charset="-128"/>
                <a:ea typeface="Meiryo UI" panose="020B0604030504040204" pitchFamily="50" charset="-128"/>
              </a:rPr>
              <a:t>対象者：情報システムの管理の事務に従事する職員</a:t>
            </a:r>
            <a:endParaRPr lang="en-US" altLang="ja-JP" sz="1400">
              <a:solidFill>
                <a:prstClr val="black"/>
              </a:solidFill>
              <a:latin typeface="Meiryo UI" panose="020B0604030504040204" pitchFamily="50" charset="-128"/>
              <a:ea typeface="Meiryo UI" panose="020B0604030504040204" pitchFamily="50" charset="-128"/>
            </a:endParaRPr>
          </a:p>
          <a:p>
            <a:pPr marL="360363" indent="-360363" defTabSz="457200">
              <a:spcBef>
                <a:spcPts val="800"/>
              </a:spcBef>
            </a:pPr>
            <a:r>
              <a:rPr lang="ja-JP" altLang="en-US">
                <a:solidFill>
                  <a:prstClr val="black"/>
                </a:solidFill>
                <a:latin typeface="Meiryo UI" panose="020B0604030504040204" pitchFamily="50" charset="-128"/>
                <a:ea typeface="Meiryo UI" panose="020B0604030504040204" pitchFamily="50" charset="-128"/>
              </a:rPr>
              <a:t>③　課室等の現場における保有個人情報の適切な管理のための研修（定期的に実施）</a:t>
            </a:r>
          </a:p>
          <a:p>
            <a:pPr indent="360363" defTabSz="457200">
              <a:spcBef>
                <a:spcPts val="300"/>
              </a:spcBef>
            </a:pPr>
            <a:r>
              <a:rPr lang="ja-JP" altLang="en-US" sz="1400">
                <a:solidFill>
                  <a:prstClr val="black"/>
                </a:solidFill>
                <a:latin typeface="Meiryo UI" panose="020B0604030504040204" pitchFamily="50" charset="-128"/>
                <a:ea typeface="Meiryo UI" panose="020B0604030504040204" pitchFamily="50" charset="-128"/>
              </a:rPr>
              <a:t>対象者：保護管理者及び保護担当者</a:t>
            </a:r>
          </a:p>
        </p:txBody>
      </p:sp>
      <p:sp>
        <p:nvSpPr>
          <p:cNvPr id="5" name="テキスト ボックス 4">
            <a:extLst>
              <a:ext uri="{FF2B5EF4-FFF2-40B4-BE49-F238E27FC236}">
                <a16:creationId xmlns:a16="http://schemas.microsoft.com/office/drawing/2014/main" id="{F2AD4880-15D5-15BE-6C2E-6071ACFBD5A9}"/>
              </a:ext>
            </a:extLst>
          </p:cNvPr>
          <p:cNvSpPr txBox="1"/>
          <p:nvPr/>
        </p:nvSpPr>
        <p:spPr>
          <a:xfrm>
            <a:off x="6322563" y="2023921"/>
            <a:ext cx="4495964" cy="2185214"/>
          </a:xfrm>
          <a:prstGeom prst="rect">
            <a:avLst/>
          </a:prstGeom>
          <a:noFill/>
        </p:spPr>
        <p:txBody>
          <a:bodyPr wrap="square" rtlCol="0">
            <a:spAutoFit/>
          </a:bodyPr>
          <a:lstStyle/>
          <a:p>
            <a:pPr marL="363538" indent="-363538" defTabSz="457200">
              <a:spcBef>
                <a:spcPts val="600"/>
              </a:spcBef>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研修実施計画を立て、職員に周知する。</a:t>
            </a:r>
          </a:p>
          <a:p>
            <a:pPr marL="363538" indent="-363538" defTabSz="457200">
              <a:spcBef>
                <a:spcPts val="600"/>
              </a:spcBef>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研修担当課や所属長が受講管理を行い、未受講者にはフォローアップを行うといった研修の実施体制を整備する。</a:t>
            </a:r>
          </a:p>
          <a:p>
            <a:pPr marL="363538" indent="-363538" defTabSz="457200">
              <a:spcBef>
                <a:spcPts val="600"/>
              </a:spcBef>
              <a:buFont typeface="Wingdings" panose="05000000000000000000" pitchFamily="2" charset="2"/>
              <a:buChar char="Ø"/>
            </a:pPr>
            <a:r>
              <a:rPr kumimoji="0" lang="ja-JP" altLang="en-US">
                <a:solidFill>
                  <a:prstClr val="black"/>
                </a:solidFill>
                <a:latin typeface="Meiryo UI" panose="020B0604030504040204" pitchFamily="50" charset="-128"/>
                <a:ea typeface="Meiryo UI" panose="020B0604030504040204" pitchFamily="50" charset="-128"/>
              </a:rPr>
              <a:t>研修の理解度を確認するため、「まとめテスト」といった理解度を確認する手法を取り入れる。</a:t>
            </a:r>
          </a:p>
        </p:txBody>
      </p:sp>
      <p:grpSp>
        <p:nvGrpSpPr>
          <p:cNvPr id="6" name="グループ化 5">
            <a:extLst>
              <a:ext uri="{FF2B5EF4-FFF2-40B4-BE49-F238E27FC236}">
                <a16:creationId xmlns:a16="http://schemas.microsoft.com/office/drawing/2014/main" id="{A1264811-8078-1441-1E61-C53CD95A93CD}"/>
              </a:ext>
            </a:extLst>
          </p:cNvPr>
          <p:cNvGrpSpPr/>
          <p:nvPr/>
        </p:nvGrpSpPr>
        <p:grpSpPr>
          <a:xfrm>
            <a:off x="6549391" y="4225564"/>
            <a:ext cx="4132069" cy="1255383"/>
            <a:chOff x="10455463" y="5995526"/>
            <a:chExt cx="7113350" cy="2011880"/>
          </a:xfrm>
        </p:grpSpPr>
        <p:sp>
          <p:nvSpPr>
            <p:cNvPr id="7" name="四角形: 角を丸くする 6">
              <a:extLst>
                <a:ext uri="{FF2B5EF4-FFF2-40B4-BE49-F238E27FC236}">
                  <a16:creationId xmlns:a16="http://schemas.microsoft.com/office/drawing/2014/main" id="{E8957EDA-C03F-BE09-962D-A40477497B09}"/>
                </a:ext>
              </a:extLst>
            </p:cNvPr>
            <p:cNvSpPr/>
            <p:nvPr/>
          </p:nvSpPr>
          <p:spPr>
            <a:xfrm>
              <a:off x="10455463" y="5995526"/>
              <a:ext cx="7113350" cy="20118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0ECE380E-F407-525C-E4BF-74868722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067" y="6141122"/>
              <a:ext cx="2535284" cy="1785236"/>
            </a:xfrm>
            <a:prstGeom prst="rect">
              <a:avLst/>
            </a:prstGeom>
          </p:spPr>
        </p:pic>
        <p:sp>
          <p:nvSpPr>
            <p:cNvPr id="9" name="角丸四角形吹き出し 5">
              <a:extLst>
                <a:ext uri="{FF2B5EF4-FFF2-40B4-BE49-F238E27FC236}">
                  <a16:creationId xmlns:a16="http://schemas.microsoft.com/office/drawing/2014/main" id="{A9914C76-C500-EFCC-ECA4-4ED625B2A2A9}"/>
                </a:ext>
              </a:extLst>
            </p:cNvPr>
            <p:cNvSpPr/>
            <p:nvPr/>
          </p:nvSpPr>
          <p:spPr>
            <a:xfrm>
              <a:off x="14192714" y="6338566"/>
              <a:ext cx="2923595" cy="1255714"/>
            </a:xfrm>
            <a:prstGeom prst="wedgeRoundRectCallout">
              <a:avLst>
                <a:gd name="adj1" fmla="val -68767"/>
                <a:gd name="adj2" fmla="val -18398"/>
                <a:gd name="adj3" fmla="val 16667"/>
              </a:avLst>
            </a:prstGeom>
            <a:solidFill>
              <a:schemeClr val="accent1">
                <a:lumMod val="20000"/>
                <a:lumOff val="80000"/>
              </a:schemeClr>
            </a:solidFill>
            <a:ln w="38100">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57200"/>
              <a:r>
                <a:rPr lang="ja-JP" altLang="en-US" sz="1400" b="1">
                  <a:solidFill>
                    <a:prstClr val="black"/>
                  </a:solidFill>
                  <a:latin typeface="メイリオ" panose="020B0604030504040204" pitchFamily="50" charset="-128"/>
                  <a:ea typeface="メイリオ" panose="020B0604030504040204" pitchFamily="50" charset="-128"/>
                </a:rPr>
                <a:t>研修用動画等を</a:t>
              </a:r>
              <a:endParaRPr lang="en-US" altLang="ja-JP" sz="1400" b="1">
                <a:solidFill>
                  <a:prstClr val="black"/>
                </a:solidFill>
                <a:latin typeface="メイリオ" panose="020B0604030504040204" pitchFamily="50" charset="-128"/>
                <a:ea typeface="メイリオ" panose="020B0604030504040204" pitchFamily="50" charset="-128"/>
              </a:endParaRPr>
            </a:p>
            <a:p>
              <a:pPr defTabSz="457200"/>
              <a:r>
                <a:rPr kumimoji="0" lang="ja-JP" altLang="en-US" sz="1400" b="1">
                  <a:solidFill>
                    <a:prstClr val="black"/>
                  </a:solidFill>
                  <a:latin typeface="メイリオ" panose="020B0604030504040204" pitchFamily="50" charset="-128"/>
                  <a:ea typeface="メイリオ" panose="020B0604030504040204" pitchFamily="50" charset="-128"/>
                </a:rPr>
                <a:t>積極的に活用</a:t>
              </a:r>
              <a:endParaRPr kumimoji="0" lang="en-US" altLang="ja-JP" sz="1400" b="1">
                <a:solidFill>
                  <a:prstClr val="black"/>
                </a:solidFill>
                <a:latin typeface="メイリオ" panose="020B0604030504040204" pitchFamily="50" charset="-128"/>
                <a:ea typeface="メイリオ" panose="020B0604030504040204" pitchFamily="50" charset="-128"/>
              </a:endParaRPr>
            </a:p>
            <a:p>
              <a:pPr defTabSz="457200"/>
              <a:r>
                <a:rPr kumimoji="0" lang="ja-JP" altLang="en-US" sz="1400" b="1">
                  <a:solidFill>
                    <a:prstClr val="black"/>
                  </a:solidFill>
                  <a:latin typeface="メイリオ" panose="020B0604030504040204" pitchFamily="50" charset="-128"/>
                  <a:ea typeface="メイリオ" panose="020B0604030504040204" pitchFamily="50" charset="-128"/>
                </a:rPr>
                <a:t>しましょう</a:t>
              </a:r>
              <a:r>
                <a:rPr kumimoji="0" lang="en-US" altLang="ja-JP" sz="1400" b="1">
                  <a:solidFill>
                    <a:prstClr val="black"/>
                  </a:solidFill>
                  <a:latin typeface="メイリオ" panose="020B0604030504040204" pitchFamily="50" charset="-128"/>
                  <a:ea typeface="メイリオ" panose="020B0604030504040204" pitchFamily="50" charset="-128"/>
                </a:rPr>
                <a:t>‼</a:t>
              </a:r>
              <a:endParaRPr lang="ja-JP" altLang="en-US" sz="1400" b="1">
                <a:solidFill>
                  <a:prstClr val="black"/>
                </a:solidFill>
                <a:latin typeface="メイリオ" panose="020B0604030504040204" pitchFamily="50" charset="-128"/>
                <a:ea typeface="メイリオ" panose="020B0604030504040204" pitchFamily="50" charset="-128"/>
              </a:endParaRPr>
            </a:p>
          </p:txBody>
        </p:sp>
      </p:grpSp>
      <p:sp>
        <p:nvSpPr>
          <p:cNvPr id="10" name="角丸四角形吹き出し 12">
            <a:extLst>
              <a:ext uri="{FF2B5EF4-FFF2-40B4-BE49-F238E27FC236}">
                <a16:creationId xmlns:a16="http://schemas.microsoft.com/office/drawing/2014/main" id="{99EB0F8C-8DA8-98A5-42B4-945602F76658}"/>
              </a:ext>
            </a:extLst>
          </p:cNvPr>
          <p:cNvSpPr/>
          <p:nvPr/>
        </p:nvSpPr>
        <p:spPr>
          <a:xfrm>
            <a:off x="3276600" y="5657787"/>
            <a:ext cx="7306519" cy="1071258"/>
          </a:xfrm>
          <a:prstGeom prst="wedgeRoundRectCallout">
            <a:avLst>
              <a:gd name="adj1" fmla="val -54661"/>
              <a:gd name="adj2" fmla="val -1332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a:solidFill>
                  <a:prstClr val="black"/>
                </a:solidFill>
                <a:latin typeface="メイリオ" panose="020B0604030504040204" pitchFamily="50" charset="-128"/>
                <a:ea typeface="メイリオ" panose="020B0604030504040204" pitchFamily="50" charset="-128"/>
              </a:rPr>
              <a:t>研修の頻度は、毎年必ず行わなければいけないものではありませんが、担当者が毎年の異動等で交代することを考慮すれば、年１回実施していくことが望ましいと考えられます。</a:t>
            </a:r>
          </a:p>
        </p:txBody>
      </p:sp>
      <p:pic>
        <p:nvPicPr>
          <p:cNvPr id="20" name="図 19" descr="アイコン が含まれている画像&#10;&#10;自動的に生成された説明">
            <a:extLst>
              <a:ext uri="{FF2B5EF4-FFF2-40B4-BE49-F238E27FC236}">
                <a16:creationId xmlns:a16="http://schemas.microsoft.com/office/drawing/2014/main" id="{0BCA9E31-EA32-5E60-CA43-7D6E0354AC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898" y="5558007"/>
            <a:ext cx="1356046" cy="1324547"/>
          </a:xfrm>
          <a:prstGeom prst="rect">
            <a:avLst/>
          </a:prstGeom>
        </p:spPr>
      </p:pic>
    </p:spTree>
    <p:extLst>
      <p:ext uri="{BB962C8B-B14F-4D97-AF65-F5344CB8AC3E}">
        <p14:creationId xmlns:p14="http://schemas.microsoft.com/office/powerpoint/2010/main" val="3053891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D49569D8-92D1-B3BF-92BA-027A2FDDF6E4}"/>
              </a:ext>
            </a:extLst>
          </p:cNvPr>
          <p:cNvGrpSpPr/>
          <p:nvPr/>
        </p:nvGrpSpPr>
        <p:grpSpPr>
          <a:xfrm>
            <a:off x="8130629" y="2304596"/>
            <a:ext cx="2409099" cy="3471409"/>
            <a:chOff x="8130629" y="2304596"/>
            <a:chExt cx="2409099" cy="3471409"/>
          </a:xfrm>
        </p:grpSpPr>
        <p:sp>
          <p:nvSpPr>
            <p:cNvPr id="45" name="四角形: 角を丸くする 44">
              <a:extLst>
                <a:ext uri="{FF2B5EF4-FFF2-40B4-BE49-F238E27FC236}">
                  <a16:creationId xmlns:a16="http://schemas.microsoft.com/office/drawing/2014/main" id="{5C443C4A-085E-EC38-F604-5FC0D33164B6}"/>
                </a:ext>
              </a:extLst>
            </p:cNvPr>
            <p:cNvSpPr/>
            <p:nvPr/>
          </p:nvSpPr>
          <p:spPr>
            <a:xfrm>
              <a:off x="8130629" y="2304596"/>
              <a:ext cx="2409099" cy="312845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870BEAD-2B30-5ECE-055B-308DF1B64C08}"/>
                </a:ext>
              </a:extLst>
            </p:cNvPr>
            <p:cNvSpPr txBox="1"/>
            <p:nvPr/>
          </p:nvSpPr>
          <p:spPr>
            <a:xfrm>
              <a:off x="8728277" y="5375895"/>
              <a:ext cx="1476713"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行政機関Ａ</a:t>
              </a:r>
            </a:p>
          </p:txBody>
        </p:sp>
      </p:grpSp>
      <p:grpSp>
        <p:nvGrpSpPr>
          <p:cNvPr id="24" name="グループ化 23">
            <a:extLst>
              <a:ext uri="{FF2B5EF4-FFF2-40B4-BE49-F238E27FC236}">
                <a16:creationId xmlns:a16="http://schemas.microsoft.com/office/drawing/2014/main" id="{19E7CE78-3EB4-7864-6FB7-65CF623E8D4F}"/>
              </a:ext>
            </a:extLst>
          </p:cNvPr>
          <p:cNvGrpSpPr/>
          <p:nvPr/>
        </p:nvGrpSpPr>
        <p:grpSpPr>
          <a:xfrm>
            <a:off x="1699784" y="2303024"/>
            <a:ext cx="2409099" cy="3491633"/>
            <a:chOff x="1699784" y="2303024"/>
            <a:chExt cx="2409099" cy="3491633"/>
          </a:xfrm>
        </p:grpSpPr>
        <p:sp>
          <p:nvSpPr>
            <p:cNvPr id="13" name="四角形: 角を丸くする 12">
              <a:extLst>
                <a:ext uri="{FF2B5EF4-FFF2-40B4-BE49-F238E27FC236}">
                  <a16:creationId xmlns:a16="http://schemas.microsoft.com/office/drawing/2014/main" id="{2EC5CDE3-1FDC-E269-43BB-40CFD4075578}"/>
                </a:ext>
              </a:extLst>
            </p:cNvPr>
            <p:cNvSpPr/>
            <p:nvPr/>
          </p:nvSpPr>
          <p:spPr>
            <a:xfrm>
              <a:off x="1699784" y="2303024"/>
              <a:ext cx="2409099" cy="312195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416CC880-9839-46FB-A935-CF6ABE0B4397}"/>
                </a:ext>
              </a:extLst>
            </p:cNvPr>
            <p:cNvSpPr txBox="1"/>
            <p:nvPr/>
          </p:nvSpPr>
          <p:spPr>
            <a:xfrm>
              <a:off x="2416575" y="5394547"/>
              <a:ext cx="1249199"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自治体</a:t>
              </a:r>
            </a:p>
          </p:txBody>
        </p:sp>
      </p:grpSp>
      <p:sp>
        <p:nvSpPr>
          <p:cNvPr id="26" name="テキスト ボックス 25"/>
          <p:cNvSpPr txBox="1"/>
          <p:nvPr/>
        </p:nvSpPr>
        <p:spPr>
          <a:xfrm>
            <a:off x="1719916" y="685812"/>
            <a:ext cx="9224083" cy="1569660"/>
          </a:xfrm>
          <a:prstGeom prst="rect">
            <a:avLst/>
          </a:prstGeom>
          <a:noFill/>
          <a:ln>
            <a:solidFill>
              <a:schemeClr val="tx1"/>
            </a:solidFill>
          </a:ln>
        </p:spPr>
        <p:txBody>
          <a:bodyPr wrap="square" rtlCol="0" anchor="ctr">
            <a:spAutoFit/>
          </a:bodyPr>
          <a:lstStyle/>
          <a:p>
            <a:pPr algn="just" defTabSz="844083">
              <a:spcAft>
                <a:spcPts val="600"/>
              </a:spcAft>
            </a:pPr>
            <a:r>
              <a:rPr kumimoji="0" lang="ja-JP" altLang="en-US" sz="1600">
                <a:solidFill>
                  <a:prstClr val="black"/>
                </a:solidFill>
                <a:latin typeface="Meiryo UI" panose="020B0604030504040204" pitchFamily="50" charset="-128"/>
                <a:ea typeface="Meiryo UI" panose="020B0604030504040204" pitchFamily="50" charset="-128"/>
              </a:rPr>
              <a:t>ある行政機関が管理するシステムに個人情報が登録・管理されているところ、同登録手続における自治体での登録支援において、別人のマイナンバーと個人情報を紐付けてしまい、個人情報の誤登録が生じた。その結果、本人がポータルサイトに再度ログインした際、誤って紐付けられた別人の個人情報が登録されていることを確認したため、行政機関の保有個人情報の漏えいの事態が発生したが、当該システムの管理主体である行政機関は、自治体における個人情報の漏えいであるとの誤認から、適切に組織内で及び個人情報保護委員会への報告や必要な対策が実施されなかった。</a:t>
            </a:r>
          </a:p>
        </p:txBody>
      </p:sp>
      <p:sp>
        <p:nvSpPr>
          <p:cNvPr id="29" name="タイトル 5"/>
          <p:cNvSpPr txBox="1">
            <a:spLocks/>
          </p:cNvSpPr>
          <p:nvPr/>
        </p:nvSpPr>
        <p:spPr bwMode="auto">
          <a:xfrm>
            <a:off x="1684926" y="-31938"/>
            <a:ext cx="8854802"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000" b="0">
                <a:solidFill>
                  <a:prstClr val="black">
                    <a:lumMod val="65000"/>
                    <a:lumOff val="35000"/>
                  </a:prstClr>
                </a:solidFill>
              </a:rPr>
              <a:t>人的安全管理措置が求められる事例　　漏えい等発生時における報告体制の不備</a:t>
            </a:r>
          </a:p>
        </p:txBody>
      </p:sp>
      <p:pic>
        <p:nvPicPr>
          <p:cNvPr id="3" name="図 2">
            <a:extLst>
              <a:ext uri="{FF2B5EF4-FFF2-40B4-BE49-F238E27FC236}">
                <a16:creationId xmlns:a16="http://schemas.microsoft.com/office/drawing/2014/main" id="{9D96ADD1-EE73-8C0A-22B5-12324A8DA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096" y="2412941"/>
            <a:ext cx="967354" cy="1470910"/>
          </a:xfrm>
          <a:prstGeom prst="rect">
            <a:avLst/>
          </a:prstGeom>
        </p:spPr>
      </p:pic>
      <p:sp>
        <p:nvSpPr>
          <p:cNvPr id="61" name="矢印: 右 60">
            <a:extLst>
              <a:ext uri="{FF2B5EF4-FFF2-40B4-BE49-F238E27FC236}">
                <a16:creationId xmlns:a16="http://schemas.microsoft.com/office/drawing/2014/main" id="{E2CE1808-EED1-AF50-7EE4-8E9DE376CBC1}"/>
              </a:ext>
            </a:extLst>
          </p:cNvPr>
          <p:cNvSpPr/>
          <p:nvPr/>
        </p:nvSpPr>
        <p:spPr>
          <a:xfrm rot="10800000" flipV="1">
            <a:off x="6990615" y="3479216"/>
            <a:ext cx="1116490" cy="465106"/>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管理運用</a:t>
            </a:r>
          </a:p>
        </p:txBody>
      </p:sp>
      <p:sp>
        <p:nvSpPr>
          <p:cNvPr id="64" name="星: 10 pt 63">
            <a:extLst>
              <a:ext uri="{FF2B5EF4-FFF2-40B4-BE49-F238E27FC236}">
                <a16:creationId xmlns:a16="http://schemas.microsoft.com/office/drawing/2014/main" id="{4359D190-4B28-55C3-232E-F7794E28DC4B}"/>
              </a:ext>
            </a:extLst>
          </p:cNvPr>
          <p:cNvSpPr/>
          <p:nvPr/>
        </p:nvSpPr>
        <p:spPr>
          <a:xfrm>
            <a:off x="7846168" y="4005452"/>
            <a:ext cx="3240932" cy="1347866"/>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a:solidFill>
                  <a:prstClr val="white"/>
                </a:solidFill>
                <a:latin typeface="Meiryo UI" panose="020B0604030504040204" pitchFamily="50" charset="-128"/>
                <a:ea typeface="Meiryo UI" panose="020B0604030504040204" pitchFamily="50" charset="-128"/>
              </a:rPr>
              <a:t>保有個人情報の漏えいと認識されず、組織内での共有がなされなかった</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ADBEE3BE-B05E-D6D5-AC56-44B1B19206E2}"/>
              </a:ext>
            </a:extLst>
          </p:cNvPr>
          <p:cNvSpPr/>
          <p:nvPr/>
        </p:nvSpPr>
        <p:spPr>
          <a:xfrm>
            <a:off x="4170071" y="3591635"/>
            <a:ext cx="917906" cy="313173"/>
          </a:xfrm>
          <a:prstGeom prst="rightArrow">
            <a:avLst>
              <a:gd name="adj1" fmla="val 69886"/>
              <a:gd name="adj2" fmla="val 41714"/>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登録</a:t>
            </a:r>
          </a:p>
        </p:txBody>
      </p:sp>
      <p:grpSp>
        <p:nvGrpSpPr>
          <p:cNvPr id="4" name="グループ化 3">
            <a:extLst>
              <a:ext uri="{FF2B5EF4-FFF2-40B4-BE49-F238E27FC236}">
                <a16:creationId xmlns:a16="http://schemas.microsoft.com/office/drawing/2014/main" id="{42C0CA54-92D1-CDCB-C936-51AF32238140}"/>
              </a:ext>
            </a:extLst>
          </p:cNvPr>
          <p:cNvGrpSpPr/>
          <p:nvPr/>
        </p:nvGrpSpPr>
        <p:grpSpPr>
          <a:xfrm>
            <a:off x="5471710" y="3201373"/>
            <a:ext cx="1227988" cy="1232678"/>
            <a:chOff x="5689691" y="3831431"/>
            <a:chExt cx="1227988" cy="1232678"/>
          </a:xfrm>
        </p:grpSpPr>
        <p:pic>
          <p:nvPicPr>
            <p:cNvPr id="6" name="図 5">
              <a:extLst>
                <a:ext uri="{FF2B5EF4-FFF2-40B4-BE49-F238E27FC236}">
                  <a16:creationId xmlns:a16="http://schemas.microsoft.com/office/drawing/2014/main" id="{EF097487-923A-212A-0AD2-B6CEB927C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665" y="3831431"/>
              <a:ext cx="756014" cy="1024202"/>
            </a:xfrm>
            <a:prstGeom prst="rect">
              <a:avLst/>
            </a:prstGeom>
          </p:spPr>
        </p:pic>
        <p:pic>
          <p:nvPicPr>
            <p:cNvPr id="5" name="図 4">
              <a:extLst>
                <a:ext uri="{FF2B5EF4-FFF2-40B4-BE49-F238E27FC236}">
                  <a16:creationId xmlns:a16="http://schemas.microsoft.com/office/drawing/2014/main" id="{7A5716DD-9C61-CF83-F115-BCFE6BC74E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691" y="3945831"/>
              <a:ext cx="825456" cy="1118278"/>
            </a:xfrm>
            <a:prstGeom prst="rect">
              <a:avLst/>
            </a:prstGeom>
          </p:spPr>
        </p:pic>
      </p:grpSp>
      <p:grpSp>
        <p:nvGrpSpPr>
          <p:cNvPr id="21" name="グループ化 20">
            <a:extLst>
              <a:ext uri="{FF2B5EF4-FFF2-40B4-BE49-F238E27FC236}">
                <a16:creationId xmlns:a16="http://schemas.microsoft.com/office/drawing/2014/main" id="{CCC7428B-BFDF-A486-E0D6-B114E59C448A}"/>
              </a:ext>
            </a:extLst>
          </p:cNvPr>
          <p:cNvGrpSpPr/>
          <p:nvPr/>
        </p:nvGrpSpPr>
        <p:grpSpPr>
          <a:xfrm>
            <a:off x="2445517" y="4368045"/>
            <a:ext cx="1463557" cy="1017768"/>
            <a:chOff x="2442738" y="4970040"/>
            <a:chExt cx="1463557" cy="1017768"/>
          </a:xfrm>
        </p:grpSpPr>
        <p:sp>
          <p:nvSpPr>
            <p:cNvPr id="66" name="テキスト ボックス 65">
              <a:extLst>
                <a:ext uri="{FF2B5EF4-FFF2-40B4-BE49-F238E27FC236}">
                  <a16:creationId xmlns:a16="http://schemas.microsoft.com/office/drawing/2014/main" id="{A5B86057-0A7A-9804-2C53-70186D5C737F}"/>
                </a:ext>
              </a:extLst>
            </p:cNvPr>
            <p:cNvSpPr txBox="1"/>
            <p:nvPr/>
          </p:nvSpPr>
          <p:spPr>
            <a:xfrm>
              <a:off x="2442738" y="5680031"/>
              <a:ext cx="1463557" cy="307777"/>
            </a:xfrm>
            <a:prstGeom prst="rect">
              <a:avLst/>
            </a:prstGeom>
            <a:noFill/>
            <a:ln>
              <a:noFill/>
            </a:ln>
          </p:spPr>
          <p:txBody>
            <a:bodyPr wrap="square" rtlCol="0">
              <a:spAutoFit/>
            </a:bodyPr>
            <a:lstStyle/>
            <a:p>
              <a:pPr defTabSz="457200"/>
              <a:r>
                <a:rPr kumimoji="0" lang="ja-JP" altLang="en-US" sz="1400">
                  <a:solidFill>
                    <a:prstClr val="black"/>
                  </a:solidFill>
                  <a:latin typeface="Meiryo UI" panose="020B0604030504040204" pitchFamily="50" charset="-128"/>
                  <a:ea typeface="Meiryo UI" panose="020B0604030504040204" pitchFamily="50" charset="-128"/>
                </a:rPr>
                <a:t>本人による登録</a:t>
              </a:r>
              <a:endParaRPr lang="ja-JP" altLang="en-US" sz="1400">
                <a:solidFill>
                  <a:prstClr val="black"/>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F1B145DB-E5BD-4C30-B32D-D22838E0BE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875223" y="4970040"/>
              <a:ext cx="454248" cy="738883"/>
            </a:xfrm>
            <a:prstGeom prst="rect">
              <a:avLst/>
            </a:prstGeom>
          </p:spPr>
        </p:pic>
      </p:grpSp>
      <p:grpSp>
        <p:nvGrpSpPr>
          <p:cNvPr id="10" name="グループ化 9">
            <a:extLst>
              <a:ext uri="{FF2B5EF4-FFF2-40B4-BE49-F238E27FC236}">
                <a16:creationId xmlns:a16="http://schemas.microsoft.com/office/drawing/2014/main" id="{1079CE1D-8B65-EC9D-F237-17CF71083CD8}"/>
              </a:ext>
            </a:extLst>
          </p:cNvPr>
          <p:cNvGrpSpPr/>
          <p:nvPr/>
        </p:nvGrpSpPr>
        <p:grpSpPr>
          <a:xfrm>
            <a:off x="2172976" y="2400965"/>
            <a:ext cx="1978366" cy="984331"/>
            <a:chOff x="2172976" y="2400965"/>
            <a:chExt cx="1978366" cy="984331"/>
          </a:xfrm>
        </p:grpSpPr>
        <p:sp>
          <p:nvSpPr>
            <p:cNvPr id="15" name="テキスト ボックス 14">
              <a:extLst>
                <a:ext uri="{FF2B5EF4-FFF2-40B4-BE49-F238E27FC236}">
                  <a16:creationId xmlns:a16="http://schemas.microsoft.com/office/drawing/2014/main" id="{13C8E934-F3E6-307D-639E-7D701E54D5EB}"/>
                </a:ext>
              </a:extLst>
            </p:cNvPr>
            <p:cNvSpPr txBox="1"/>
            <p:nvPr/>
          </p:nvSpPr>
          <p:spPr>
            <a:xfrm>
              <a:off x="2172976" y="2400965"/>
              <a:ext cx="1978366" cy="307777"/>
            </a:xfrm>
            <a:prstGeom prst="rect">
              <a:avLst/>
            </a:prstGeom>
            <a:noFill/>
            <a:ln>
              <a:noFill/>
            </a:ln>
          </p:spPr>
          <p:txBody>
            <a:bodyPr wrap="square" rtlCol="0">
              <a:spAutoFit/>
            </a:bodyPr>
            <a:lstStyle/>
            <a:p>
              <a:pPr defTabSz="457200"/>
              <a:r>
                <a:rPr lang="ja-JP" altLang="en-US" sz="1400">
                  <a:solidFill>
                    <a:prstClr val="black"/>
                  </a:solidFill>
                  <a:latin typeface="Meiryo UI" panose="020B0604030504040204" pitchFamily="50" charset="-128"/>
                  <a:ea typeface="Meiryo UI" panose="020B0604030504040204" pitchFamily="50" charset="-128"/>
                </a:rPr>
                <a:t>手続支援者による登録</a:t>
              </a:r>
            </a:p>
          </p:txBody>
        </p:sp>
        <p:pic>
          <p:nvPicPr>
            <p:cNvPr id="12" name="図 11">
              <a:extLst>
                <a:ext uri="{FF2B5EF4-FFF2-40B4-BE49-F238E27FC236}">
                  <a16:creationId xmlns:a16="http://schemas.microsoft.com/office/drawing/2014/main" id="{12F278F4-84AB-FA66-AC74-F8F4C8E84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641" y="2708742"/>
              <a:ext cx="495412" cy="676554"/>
            </a:xfrm>
            <a:prstGeom prst="rect">
              <a:avLst/>
            </a:prstGeom>
          </p:spPr>
        </p:pic>
      </p:grpSp>
      <p:grpSp>
        <p:nvGrpSpPr>
          <p:cNvPr id="20" name="グループ化 19">
            <a:extLst>
              <a:ext uri="{FF2B5EF4-FFF2-40B4-BE49-F238E27FC236}">
                <a16:creationId xmlns:a16="http://schemas.microsoft.com/office/drawing/2014/main" id="{3814CDA0-693A-3E65-229F-74045B570FBF}"/>
              </a:ext>
            </a:extLst>
          </p:cNvPr>
          <p:cNvGrpSpPr/>
          <p:nvPr/>
        </p:nvGrpSpPr>
        <p:grpSpPr>
          <a:xfrm>
            <a:off x="1827946" y="2942927"/>
            <a:ext cx="928773" cy="1027053"/>
            <a:chOff x="1746720" y="3598724"/>
            <a:chExt cx="928773" cy="1027053"/>
          </a:xfrm>
        </p:grpSpPr>
        <p:pic>
          <p:nvPicPr>
            <p:cNvPr id="9" name="図 8">
              <a:extLst>
                <a:ext uri="{FF2B5EF4-FFF2-40B4-BE49-F238E27FC236}">
                  <a16:creationId xmlns:a16="http://schemas.microsoft.com/office/drawing/2014/main" id="{9DA99BF2-A8A0-37BF-0493-1E60168EDB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6720" y="3844943"/>
              <a:ext cx="780940" cy="780834"/>
            </a:xfrm>
            <a:prstGeom prst="rect">
              <a:avLst/>
            </a:prstGeom>
          </p:spPr>
        </p:pic>
        <p:sp>
          <p:nvSpPr>
            <p:cNvPr id="25" name="テキスト ボックス 24">
              <a:extLst>
                <a:ext uri="{FF2B5EF4-FFF2-40B4-BE49-F238E27FC236}">
                  <a16:creationId xmlns:a16="http://schemas.microsoft.com/office/drawing/2014/main" id="{3AEC6E5C-D320-F18C-77DA-6DD619EA88EC}"/>
                </a:ext>
              </a:extLst>
            </p:cNvPr>
            <p:cNvSpPr txBox="1"/>
            <p:nvPr/>
          </p:nvSpPr>
          <p:spPr>
            <a:xfrm>
              <a:off x="1787022" y="3598724"/>
              <a:ext cx="888471" cy="246221"/>
            </a:xfrm>
            <a:prstGeom prst="rect">
              <a:avLst/>
            </a:prstGeom>
            <a:noFill/>
          </p:spPr>
          <p:txBody>
            <a:bodyPr wrap="square" rtlCol="0">
              <a:spAutoFit/>
            </a:bodyPr>
            <a:lstStyle/>
            <a:p>
              <a:pPr defTabSz="457200"/>
              <a:r>
                <a:rPr lang="ja-JP" altLang="en-US" sz="1000">
                  <a:solidFill>
                    <a:prstClr val="black"/>
                  </a:solidFill>
                  <a:latin typeface="Meiryo UI" panose="020B0604030504040204" pitchFamily="50" charset="-128"/>
                  <a:ea typeface="Meiryo UI" panose="020B0604030504040204" pitchFamily="50" charset="-128"/>
                </a:rPr>
                <a:t>ポータルサイト</a:t>
              </a:r>
            </a:p>
          </p:txBody>
        </p:sp>
      </p:grpSp>
      <p:sp>
        <p:nvSpPr>
          <p:cNvPr id="32" name="テキスト ボックス 31">
            <a:extLst>
              <a:ext uri="{FF2B5EF4-FFF2-40B4-BE49-F238E27FC236}">
                <a16:creationId xmlns:a16="http://schemas.microsoft.com/office/drawing/2014/main" id="{0B72B11B-43B1-9B80-A37C-BF6EFDE5AC69}"/>
              </a:ext>
            </a:extLst>
          </p:cNvPr>
          <p:cNvSpPr txBox="1"/>
          <p:nvPr/>
        </p:nvSpPr>
        <p:spPr>
          <a:xfrm>
            <a:off x="5537883" y="2865982"/>
            <a:ext cx="1171362" cy="400110"/>
          </a:xfrm>
          <a:prstGeom prst="rect">
            <a:avLst/>
          </a:prstGeom>
          <a:noFill/>
        </p:spPr>
        <p:txBody>
          <a:bodyPr wrap="square" rtlCol="0">
            <a:spAutoFit/>
          </a:bodyPr>
          <a:lstStyle/>
          <a:p>
            <a:pPr defTabSz="457200"/>
            <a:r>
              <a:rPr lang="ja-JP" altLang="en-US" sz="2000">
                <a:solidFill>
                  <a:prstClr val="black"/>
                </a:solidFill>
                <a:latin typeface="Meiryo UI" panose="020B0604030504040204" pitchFamily="50" charset="-128"/>
                <a:ea typeface="Meiryo UI" panose="020B0604030504040204" pitchFamily="50" charset="-128"/>
              </a:rPr>
              <a:t>システム</a:t>
            </a:r>
          </a:p>
        </p:txBody>
      </p:sp>
      <p:grpSp>
        <p:nvGrpSpPr>
          <p:cNvPr id="23" name="グループ化 22">
            <a:extLst>
              <a:ext uri="{FF2B5EF4-FFF2-40B4-BE49-F238E27FC236}">
                <a16:creationId xmlns:a16="http://schemas.microsoft.com/office/drawing/2014/main" id="{8EEC0DB9-DBF9-CEF6-E5FB-8A9FC79582F9}"/>
              </a:ext>
            </a:extLst>
          </p:cNvPr>
          <p:cNvGrpSpPr/>
          <p:nvPr/>
        </p:nvGrpSpPr>
        <p:grpSpPr>
          <a:xfrm>
            <a:off x="4104943" y="2315474"/>
            <a:ext cx="3914798" cy="508190"/>
            <a:chOff x="4104943" y="2315474"/>
            <a:chExt cx="3914798" cy="508190"/>
          </a:xfrm>
        </p:grpSpPr>
        <p:sp>
          <p:nvSpPr>
            <p:cNvPr id="44" name="矢印: 左 43">
              <a:extLst>
                <a:ext uri="{FF2B5EF4-FFF2-40B4-BE49-F238E27FC236}">
                  <a16:creationId xmlns:a16="http://schemas.microsoft.com/office/drawing/2014/main" id="{660E5491-D32D-0ADD-C42C-A572B5FDBFBB}"/>
                </a:ext>
              </a:extLst>
            </p:cNvPr>
            <p:cNvSpPr/>
            <p:nvPr/>
          </p:nvSpPr>
          <p:spPr>
            <a:xfrm>
              <a:off x="4104943" y="2315474"/>
              <a:ext cx="3914798" cy="508190"/>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E7015B8-B730-4072-EE1C-CB9173BB8340}"/>
                </a:ext>
              </a:extLst>
            </p:cNvPr>
            <p:cNvSpPr txBox="1"/>
            <p:nvPr/>
          </p:nvSpPr>
          <p:spPr>
            <a:xfrm>
              <a:off x="5325188" y="2419658"/>
              <a:ext cx="1426993" cy="307777"/>
            </a:xfrm>
            <a:prstGeom prst="rect">
              <a:avLst/>
            </a:prstGeom>
            <a:noFill/>
          </p:spPr>
          <p:txBody>
            <a:bodyPr wrap="none" rtlCol="0">
              <a:spAutoFit/>
            </a:bodyPr>
            <a:lstStyle/>
            <a:p>
              <a:pPr algn="ctr" defTabSz="457200"/>
              <a:r>
                <a:rPr kumimoji="0" lang="ja-JP" altLang="en-US" sz="1400" b="1">
                  <a:solidFill>
                    <a:prstClr val="black"/>
                  </a:solidFill>
                  <a:latin typeface="Meiryo UI" panose="020B0604030504040204" pitchFamily="50" charset="-128"/>
                  <a:ea typeface="Meiryo UI" panose="020B0604030504040204" pitchFamily="50" charset="-128"/>
                </a:rPr>
                <a:t>事務手順の周知</a:t>
              </a:r>
            </a:p>
          </p:txBody>
        </p:sp>
      </p:grpSp>
      <p:sp>
        <p:nvSpPr>
          <p:cNvPr id="43" name="楕円 42">
            <a:extLst>
              <a:ext uri="{FF2B5EF4-FFF2-40B4-BE49-F238E27FC236}">
                <a16:creationId xmlns:a16="http://schemas.microsoft.com/office/drawing/2014/main" id="{C96894EE-2736-7003-0FDB-926E0528D3FB}"/>
              </a:ext>
            </a:extLst>
          </p:cNvPr>
          <p:cNvSpPr/>
          <p:nvPr/>
        </p:nvSpPr>
        <p:spPr>
          <a:xfrm>
            <a:off x="2588753" y="3489233"/>
            <a:ext cx="1463557" cy="83376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srgbClr val="FF0000"/>
                </a:solidFill>
                <a:latin typeface="Meiryo UI" panose="020B0604030504040204" pitchFamily="50" charset="-128"/>
                <a:ea typeface="Meiryo UI" panose="020B0604030504040204" pitchFamily="50" charset="-128"/>
              </a:rPr>
              <a:t>操作ミスによる誤登録</a:t>
            </a:r>
            <a:endParaRPr lang="en-US" altLang="ja-JP" sz="1400" b="1">
              <a:solidFill>
                <a:srgbClr val="FF0000"/>
              </a:solidFill>
              <a:latin typeface="Meiryo UI" panose="020B0604030504040204" pitchFamily="50" charset="-128"/>
              <a:ea typeface="Meiryo UI" panose="020B0604030504040204" pitchFamily="50" charset="-128"/>
            </a:endParaRPr>
          </a:p>
        </p:txBody>
      </p:sp>
      <p:grpSp>
        <p:nvGrpSpPr>
          <p:cNvPr id="22" name="グループ化 21">
            <a:extLst>
              <a:ext uri="{FF2B5EF4-FFF2-40B4-BE49-F238E27FC236}">
                <a16:creationId xmlns:a16="http://schemas.microsoft.com/office/drawing/2014/main" id="{5502985D-B80B-0221-4101-50A5C92F24CB}"/>
              </a:ext>
            </a:extLst>
          </p:cNvPr>
          <p:cNvGrpSpPr/>
          <p:nvPr/>
        </p:nvGrpSpPr>
        <p:grpSpPr>
          <a:xfrm>
            <a:off x="4170071" y="4624497"/>
            <a:ext cx="3915901" cy="465106"/>
            <a:chOff x="4167679" y="5667650"/>
            <a:chExt cx="3915901" cy="465106"/>
          </a:xfrm>
        </p:grpSpPr>
        <p:sp>
          <p:nvSpPr>
            <p:cNvPr id="46" name="矢印: 右 45">
              <a:extLst>
                <a:ext uri="{FF2B5EF4-FFF2-40B4-BE49-F238E27FC236}">
                  <a16:creationId xmlns:a16="http://schemas.microsoft.com/office/drawing/2014/main" id="{2D40B305-1830-DADD-A898-F8379CF3550E}"/>
                </a:ext>
              </a:extLst>
            </p:cNvPr>
            <p:cNvSpPr/>
            <p:nvPr/>
          </p:nvSpPr>
          <p:spPr>
            <a:xfrm>
              <a:off x="4167679" y="5667650"/>
              <a:ext cx="3915901" cy="46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913E403-3043-5479-FA2F-A6D3CD97E566}"/>
                </a:ext>
              </a:extLst>
            </p:cNvPr>
            <p:cNvSpPr txBox="1"/>
            <p:nvPr/>
          </p:nvSpPr>
          <p:spPr>
            <a:xfrm>
              <a:off x="5195265" y="5746317"/>
              <a:ext cx="1856598" cy="307777"/>
            </a:xfrm>
            <a:prstGeom prst="rect">
              <a:avLst/>
            </a:prstGeom>
            <a:noFill/>
          </p:spPr>
          <p:txBody>
            <a:bodyPr wrap="none" rtlCol="0">
              <a:spAutoFit/>
            </a:bodyPr>
            <a:lstStyle/>
            <a:p>
              <a:pPr algn="ctr" defTabSz="457200"/>
              <a:r>
                <a:rPr kumimoji="0" lang="ja-JP" altLang="en-US" sz="1400" b="1">
                  <a:solidFill>
                    <a:prstClr val="white"/>
                  </a:solidFill>
                  <a:latin typeface="Meiryo UI" panose="020B0604030504040204" pitchFamily="50" charset="-128"/>
                  <a:ea typeface="Meiryo UI" panose="020B0604030504040204" pitchFamily="50" charset="-128"/>
                </a:rPr>
                <a:t>誤登録についての報告</a:t>
              </a:r>
            </a:p>
          </p:txBody>
        </p:sp>
      </p:grpSp>
      <p:cxnSp>
        <p:nvCxnSpPr>
          <p:cNvPr id="16" name="直線コネクタ 15">
            <a:extLst>
              <a:ext uri="{FF2B5EF4-FFF2-40B4-BE49-F238E27FC236}">
                <a16:creationId xmlns:a16="http://schemas.microsoft.com/office/drawing/2014/main" id="{9D9F36E2-56D2-7982-E410-7B76BA0F1C72}"/>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59DB126-77CE-FF2A-9A4F-B3B274A0E566}"/>
              </a:ext>
            </a:extLst>
          </p:cNvPr>
          <p:cNvCxnSpPr/>
          <p:nvPr/>
        </p:nvCxnSpPr>
        <p:spPr>
          <a:xfrm flipH="1">
            <a:off x="1629393" y="53956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3E662E-1A3C-BBDA-E3AB-9D19B0D5B1C1}"/>
              </a:ext>
            </a:extLst>
          </p:cNvPr>
          <p:cNvCxnSpPr/>
          <p:nvPr/>
        </p:nvCxnSpPr>
        <p:spPr>
          <a:xfrm flipH="1">
            <a:off x="1629393" y="645291"/>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D88F5B97-3B03-2FD9-FFCE-51BFB0D25327}"/>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41</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4AF9B95-7FC9-0B8F-7BDE-CB4C0C405659}"/>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38" name="正方形/長方形 37">
            <a:extLst>
              <a:ext uri="{FF2B5EF4-FFF2-40B4-BE49-F238E27FC236}">
                <a16:creationId xmlns:a16="http://schemas.microsoft.com/office/drawing/2014/main" id="{7DAA89EB-6C35-7385-BB27-E377A5E26787}"/>
              </a:ext>
            </a:extLst>
          </p:cNvPr>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40" name="正方形/長方形 39">
            <a:extLst>
              <a:ext uri="{FF2B5EF4-FFF2-40B4-BE49-F238E27FC236}">
                <a16:creationId xmlns:a16="http://schemas.microsoft.com/office/drawing/2014/main" id="{14C7F778-C61E-BB91-EFE7-9AA93C7DCF55}"/>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42" name="テキスト ボックス 41">
            <a:extLst>
              <a:ext uri="{FF2B5EF4-FFF2-40B4-BE49-F238E27FC236}">
                <a16:creationId xmlns:a16="http://schemas.microsoft.com/office/drawing/2014/main" id="{6919F743-DE20-D4AD-8412-9B5572E2D1BF}"/>
              </a:ext>
            </a:extLst>
          </p:cNvPr>
          <p:cNvSpPr txBox="1"/>
          <p:nvPr/>
        </p:nvSpPr>
        <p:spPr>
          <a:xfrm>
            <a:off x="2323198" y="6146692"/>
            <a:ext cx="7780696" cy="369332"/>
          </a:xfrm>
          <a:prstGeom prst="rect">
            <a:avLst/>
          </a:prstGeom>
          <a:noFill/>
          <a:ln>
            <a:solidFill>
              <a:schemeClr val="tx1"/>
            </a:solidFill>
            <a:prstDash val="dash"/>
          </a:ln>
        </p:spPr>
        <p:txBody>
          <a:bodyPr wrap="square" rtlCol="0">
            <a:spAutoFit/>
          </a:bodyPr>
          <a:lstStyle/>
          <a:p>
            <a:r>
              <a:rPr kumimoji="1" lang="ja-JP" altLang="en-US"/>
              <a:t>報告義務について職員の理解を醸成する教育を実施するなどの対策が必要。</a:t>
            </a:r>
          </a:p>
        </p:txBody>
      </p:sp>
      <p:sp>
        <p:nvSpPr>
          <p:cNvPr id="47" name="矢印: 下 46">
            <a:extLst>
              <a:ext uri="{FF2B5EF4-FFF2-40B4-BE49-F238E27FC236}">
                <a16:creationId xmlns:a16="http://schemas.microsoft.com/office/drawing/2014/main" id="{63FCFA6D-B3CB-38EF-9C56-287FFB523A35}"/>
              </a:ext>
            </a:extLst>
          </p:cNvPr>
          <p:cNvSpPr/>
          <p:nvPr/>
        </p:nvSpPr>
        <p:spPr>
          <a:xfrm>
            <a:off x="4618042" y="5424983"/>
            <a:ext cx="3214688" cy="611261"/>
          </a:xfrm>
          <a:prstGeom prst="downArrow">
            <a:avLst>
              <a:gd name="adj1" fmla="val 31046"/>
              <a:gd name="adj2" fmla="val 74137"/>
            </a:avLst>
          </a:prstGeom>
          <a:solidFill>
            <a:schemeClr val="accent4">
              <a:lumMod val="40000"/>
              <a:lumOff val="60000"/>
            </a:schemeClr>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590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３．物理的安全管理措置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42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2A5D87B7-14DE-6E1D-A3AB-88BCA0F0E2DF}"/>
              </a:ext>
            </a:extLst>
          </p:cNvPr>
          <p:cNvSpPr/>
          <p:nvPr/>
        </p:nvSpPr>
        <p:spPr>
          <a:xfrm>
            <a:off x="2272435" y="2075844"/>
            <a:ext cx="7981324" cy="3297667"/>
          </a:xfrm>
          <a:prstGeom prst="rect">
            <a:avLst/>
          </a:prstGeom>
          <a:noFill/>
          <a:ln w="12700" cap="flat" cmpd="sng" algn="ctr">
            <a:solidFill>
              <a:schemeClr val="accent1">
                <a:lumMod val="75000"/>
              </a:schemeClr>
            </a:solidFill>
            <a:prstDash val="dash"/>
            <a:miter lim="800000"/>
          </a:ln>
          <a:effectLst/>
        </p:spPr>
        <p:txBody>
          <a:bodyPr rtlCol="0" anchor="ctr"/>
          <a:lstStyle/>
          <a:p>
            <a:pPr marL="869751" indent="-428625" defTabSz="685800" eaLnBrk="0">
              <a:spcBef>
                <a:spcPts val="800"/>
              </a:spcBef>
              <a:buFont typeface="Wingdings" panose="05000000000000000000" pitchFamily="2" charset="2"/>
              <a:buChar char="u"/>
              <a:defRPr/>
            </a:pPr>
            <a:r>
              <a:rPr lang="ja-JP" altLang="en-US">
                <a:solidFill>
                  <a:prstClr val="black"/>
                </a:solidFill>
                <a:latin typeface="Meiryo UI" panose="020B0604030504040204" pitchFamily="50" charset="-128"/>
                <a:ea typeface="Meiryo UI" panose="020B0604030504040204" pitchFamily="50" charset="-128"/>
              </a:rPr>
              <a:t>入退管理</a:t>
            </a:r>
            <a:endParaRPr lang="en-US" altLang="ja-JP">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a:solidFill>
                  <a:prstClr val="black"/>
                </a:solidFill>
                <a:latin typeface="Meiryo UI" panose="020B0604030504040204" pitchFamily="50" charset="-128"/>
                <a:ea typeface="Meiryo UI" panose="020B0604030504040204" pitchFamily="50" charset="-128"/>
              </a:rPr>
              <a:t>第三者の閲覧防止</a:t>
            </a:r>
            <a:endParaRPr lang="en-US" altLang="ja-JP">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a:solidFill>
                  <a:prstClr val="black"/>
                </a:solidFill>
                <a:latin typeface="Meiryo UI" panose="020B0604030504040204" pitchFamily="50" charset="-128"/>
                <a:ea typeface="Meiryo UI" panose="020B0604030504040204" pitchFamily="50" charset="-128"/>
              </a:rPr>
              <a:t>媒体の管理等</a:t>
            </a:r>
            <a:endParaRPr lang="en-US" altLang="ja-JP">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a:solidFill>
                  <a:prstClr val="black"/>
                </a:solidFill>
                <a:latin typeface="Meiryo UI" panose="020B0604030504040204" pitchFamily="50" charset="-128"/>
                <a:ea typeface="Meiryo UI" panose="020B0604030504040204" pitchFamily="50" charset="-128"/>
              </a:rPr>
              <a:t>端末の盗難防止等</a:t>
            </a:r>
            <a:endParaRPr lang="en-US" altLang="ja-JP">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a:solidFill>
                  <a:prstClr val="black"/>
                </a:solidFill>
                <a:latin typeface="Meiryo UI" panose="020B0604030504040204" pitchFamily="50" charset="-128"/>
                <a:ea typeface="Meiryo UI" panose="020B0604030504040204" pitchFamily="50" charset="-128"/>
              </a:rPr>
              <a:t>廃棄等</a:t>
            </a:r>
            <a:endParaRPr lang="en-US" altLang="ja-JP">
              <a:solidFill>
                <a:prstClr val="black"/>
              </a:solidFill>
              <a:latin typeface="Meiryo UI" panose="020B0604030504040204" pitchFamily="50" charset="-128"/>
              <a:ea typeface="Meiryo UI" panose="020B0604030504040204" pitchFamily="50" charset="-128"/>
            </a:endParaRPr>
          </a:p>
          <a:p>
            <a:pPr algn="ctr" defTabSz="1371600">
              <a:spcBef>
                <a:spcPts val="800"/>
              </a:spcBef>
              <a:defRPr/>
            </a:pPr>
            <a:endParaRPr lang="ja-JP" altLang="en-US" kern="0">
              <a:solidFill>
                <a:prstClr val="white"/>
              </a:solidFill>
              <a:latin typeface="游ゴシック" panose="020F0502020204030204"/>
              <a:ea typeface="Meiryo UI" panose="020B0604030504040204" pitchFamily="50" charset="-128"/>
            </a:endParaRPr>
          </a:p>
        </p:txBody>
      </p:sp>
      <p:sp>
        <p:nvSpPr>
          <p:cNvPr id="3" name="テキスト ボックス 20">
            <a:extLst>
              <a:ext uri="{FF2B5EF4-FFF2-40B4-BE49-F238E27FC236}">
                <a16:creationId xmlns:a16="http://schemas.microsoft.com/office/drawing/2014/main" id="{7E29A0C0-3C0D-1CBB-8891-DA5142556FBD}"/>
              </a:ext>
            </a:extLst>
          </p:cNvPr>
          <p:cNvSpPr>
            <a:spLocks noChangeArrowheads="1"/>
          </p:cNvSpPr>
          <p:nvPr/>
        </p:nvSpPr>
        <p:spPr bwMode="auto">
          <a:xfrm>
            <a:off x="2266264" y="1841454"/>
            <a:ext cx="3829737" cy="510778"/>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物理的安全管理措置</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5" name="テキスト ボックス 4">
            <a:extLst>
              <a:ext uri="{FF2B5EF4-FFF2-40B4-BE49-F238E27FC236}">
                <a16:creationId xmlns:a16="http://schemas.microsoft.com/office/drawing/2014/main" id="{8FD9B696-517F-D87A-B523-8B59A8D5BA63}"/>
              </a:ext>
            </a:extLst>
          </p:cNvPr>
          <p:cNvSpPr txBox="1"/>
          <p:nvPr/>
        </p:nvSpPr>
        <p:spPr>
          <a:xfrm>
            <a:off x="6520700" y="2633080"/>
            <a:ext cx="2428870"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4-8-7 (1)</a:t>
            </a:r>
            <a:endParaRPr lang="ja-JP" altLang="en-US" sz="1400" b="1" u="sng">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546943FC-C114-0957-0C1A-7CEE41C147F9}"/>
              </a:ext>
            </a:extLst>
          </p:cNvPr>
          <p:cNvSpPr txBox="1"/>
          <p:nvPr/>
        </p:nvSpPr>
        <p:spPr>
          <a:xfrm>
            <a:off x="6520700" y="3014731"/>
            <a:ext cx="2518638"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4-8-6 (15)</a:t>
            </a:r>
            <a:endParaRPr lang="ja-JP" altLang="en-US" sz="1400" b="1">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7EBC393D-1039-BDC7-FB97-F2B22A32D995}"/>
              </a:ext>
            </a:extLst>
          </p:cNvPr>
          <p:cNvSpPr txBox="1"/>
          <p:nvPr/>
        </p:nvSpPr>
        <p:spPr>
          <a:xfrm>
            <a:off x="6520701" y="3727960"/>
            <a:ext cx="2877711"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4-8-6 (13)(14)</a:t>
            </a:r>
            <a:endParaRPr lang="ja-JP" altLang="en-US" sz="1400" b="1">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956E1374-1656-8DD9-0C96-96F5F2E4DB5D}"/>
              </a:ext>
            </a:extLst>
          </p:cNvPr>
          <p:cNvSpPr txBox="1"/>
          <p:nvPr/>
        </p:nvSpPr>
        <p:spPr>
          <a:xfrm>
            <a:off x="6520700" y="4109611"/>
            <a:ext cx="2428870"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4-8-5 (8)</a:t>
            </a:r>
            <a:endParaRPr lang="ja-JP" altLang="en-US" sz="1400" b="1">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31646A0C-00F2-5CF1-A03A-5B0410B91BC2}"/>
              </a:ext>
            </a:extLst>
          </p:cNvPr>
          <p:cNvSpPr txBox="1"/>
          <p:nvPr/>
        </p:nvSpPr>
        <p:spPr>
          <a:xfrm>
            <a:off x="6520700" y="3396382"/>
            <a:ext cx="2428870"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4-8-5 (6)</a:t>
            </a:r>
            <a:endParaRPr lang="ja-JP" altLang="en-US" sz="1400" b="1">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2053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３．物理的安全管理措置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1479" y="6450137"/>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43</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5" name="表 4">
            <a:extLst>
              <a:ext uri="{FF2B5EF4-FFF2-40B4-BE49-F238E27FC236}">
                <a16:creationId xmlns:a16="http://schemas.microsoft.com/office/drawing/2014/main" id="{2067BDF9-8D2D-AEC1-247B-DF2227462BC8}"/>
              </a:ext>
            </a:extLst>
          </p:cNvPr>
          <p:cNvGraphicFramePr>
            <a:graphicFrameLocks noGrp="1"/>
          </p:cNvGraphicFramePr>
          <p:nvPr/>
        </p:nvGraphicFramePr>
        <p:xfrm>
          <a:off x="1779107" y="1457740"/>
          <a:ext cx="9086912" cy="4199825"/>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516461">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683364">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6" name="テキスト ボックス 5">
            <a:extLst>
              <a:ext uri="{FF2B5EF4-FFF2-40B4-BE49-F238E27FC236}">
                <a16:creationId xmlns:a16="http://schemas.microsoft.com/office/drawing/2014/main" id="{048DC42D-E54C-75FC-EC86-F552DB6B25ED}"/>
              </a:ext>
            </a:extLst>
          </p:cNvPr>
          <p:cNvSpPr txBox="1"/>
          <p:nvPr/>
        </p:nvSpPr>
        <p:spPr>
          <a:xfrm>
            <a:off x="1734461" y="2025969"/>
            <a:ext cx="4527121" cy="3693319"/>
          </a:xfrm>
          <a:prstGeom prst="rect">
            <a:avLst/>
          </a:prstGeom>
          <a:noFill/>
        </p:spPr>
        <p:txBody>
          <a:bodyPr wrap="square" rtlCol="0">
            <a:spAutoFit/>
          </a:bodyPr>
          <a:lstStyle/>
          <a:p>
            <a:pPr>
              <a:spcAft>
                <a:spcPts val="600"/>
              </a:spcAft>
              <a:defRPr/>
            </a:pPr>
            <a:r>
              <a:rPr lang="ja-JP" altLang="en-US" b="1">
                <a:solidFill>
                  <a:prstClr val="black"/>
                </a:solidFill>
                <a:latin typeface="Meiryo UI" panose="020B0604030504040204" pitchFamily="50" charset="-128"/>
                <a:ea typeface="Meiryo UI" panose="020B0604030504040204" pitchFamily="50" charset="-128"/>
              </a:rPr>
              <a:t>（１）</a:t>
            </a:r>
            <a:r>
              <a:rPr lang="ja-JP" altLang="en-US" b="1" u="sng">
                <a:solidFill>
                  <a:prstClr val="black"/>
                </a:solidFill>
                <a:latin typeface="Meiryo UI" panose="020B0604030504040204" pitchFamily="50" charset="-128"/>
                <a:ea typeface="Meiryo UI" panose="020B0604030504040204" pitchFamily="50" charset="-128"/>
              </a:rPr>
              <a:t>入退管理</a:t>
            </a:r>
            <a:endParaRPr lang="en-US" altLang="ja-JP" b="1" u="sng">
              <a:solidFill>
                <a:prstClr val="black"/>
              </a:solidFill>
              <a:latin typeface="Meiryo UI" panose="020B0604030504040204" pitchFamily="50" charset="-128"/>
              <a:ea typeface="Meiryo UI" panose="020B0604030504040204" pitchFamily="50" charset="-128"/>
            </a:endParaRPr>
          </a:p>
          <a:p>
            <a:pPr marL="263525" indent="-171450">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  保有個人情報を取り扱う基幹的なサーバ等の機器を設置する区域に立ち入る権限を有する者を定めるとともに、用件の確認、入退の記録、部外者についての識別化、部外者が立ち入る場合の職員の立会い又は監視設備による監視、外部電磁的記録媒体等の持込み、利用及び持ち出しの制限又は検査等の措置を講ずる。</a:t>
            </a:r>
            <a:endParaRPr lang="en-US" altLang="ja-JP" sz="1600">
              <a:solidFill>
                <a:prstClr val="black"/>
              </a:solidFill>
              <a:latin typeface="Meiryo UI" panose="020B0604030504040204" pitchFamily="50" charset="-128"/>
              <a:ea typeface="Meiryo UI" panose="020B0604030504040204" pitchFamily="50" charset="-128"/>
            </a:endParaRPr>
          </a:p>
          <a:p>
            <a:pPr>
              <a:defRPr/>
            </a:pPr>
            <a:endParaRPr lang="en-US" altLang="ja-JP" sz="800" b="1">
              <a:solidFill>
                <a:prstClr val="black"/>
              </a:solidFill>
              <a:latin typeface="Meiryo UI" panose="020B0604030504040204" pitchFamily="50" charset="-128"/>
              <a:ea typeface="Meiryo UI" panose="020B0604030504040204" pitchFamily="50" charset="-128"/>
            </a:endParaRPr>
          </a:p>
          <a:p>
            <a:pPr>
              <a:spcAft>
                <a:spcPts val="600"/>
              </a:spcAft>
              <a:defRPr/>
            </a:pPr>
            <a:r>
              <a:rPr lang="ja-JP" altLang="en-US" b="1">
                <a:solidFill>
                  <a:prstClr val="black"/>
                </a:solidFill>
                <a:latin typeface="Meiryo UI" panose="020B0604030504040204" pitchFamily="50" charset="-128"/>
                <a:ea typeface="Meiryo UI" panose="020B0604030504040204" pitchFamily="50" charset="-128"/>
              </a:rPr>
              <a:t>（２）</a:t>
            </a:r>
            <a:r>
              <a:rPr lang="ja-JP" altLang="en-US" b="1" u="sng">
                <a:solidFill>
                  <a:prstClr val="black"/>
                </a:solidFill>
                <a:latin typeface="Meiryo UI" panose="020B0604030504040204" pitchFamily="50" charset="-128"/>
                <a:ea typeface="Meiryo UI" panose="020B0604030504040204" pitchFamily="50" charset="-128"/>
              </a:rPr>
              <a:t>第三者の閲覧防止</a:t>
            </a:r>
            <a:endParaRPr lang="en-US" altLang="ja-JP" b="1" u="sng">
              <a:solidFill>
                <a:prstClr val="black"/>
              </a:solidFill>
              <a:latin typeface="Meiryo UI" panose="020B0604030504040204" pitchFamily="50" charset="-128"/>
              <a:ea typeface="Meiryo UI" panose="020B0604030504040204" pitchFamily="50" charset="-128"/>
            </a:endParaRPr>
          </a:p>
          <a:p>
            <a:pPr marL="263525" indent="-171450">
              <a:buFont typeface="Arial" panose="020B0604020202020204" pitchFamily="34" charset="0"/>
              <a:buChar char="•"/>
              <a:defRPr/>
            </a:pPr>
            <a:r>
              <a:rPr lang="ja-JP" altLang="en-US" sz="1600">
                <a:solidFill>
                  <a:prstClr val="black"/>
                </a:solidFill>
                <a:latin typeface="Meiryo UI" panose="020B0604030504040204" pitchFamily="50" charset="-128"/>
                <a:ea typeface="Meiryo UI" panose="020B0604030504040204" pitchFamily="50" charset="-128"/>
              </a:rPr>
              <a:t> 端末の使用に当たっては、保有個人情報が第三者に閲覧されることがないよう、使用状況に応じて情報システムからログオフを行うことを徹底する等の必要な措置を講ずる。</a:t>
            </a:r>
            <a:endParaRPr lang="en-US" altLang="ja-JP" sz="1600" u="sng">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5182BDD-63B6-F04E-FEDE-EF5051324E32}"/>
              </a:ext>
            </a:extLst>
          </p:cNvPr>
          <p:cNvSpPr txBox="1"/>
          <p:nvPr/>
        </p:nvSpPr>
        <p:spPr>
          <a:xfrm>
            <a:off x="6313075" y="2037399"/>
            <a:ext cx="4474258" cy="584775"/>
          </a:xfrm>
          <a:prstGeom prst="rect">
            <a:avLst/>
          </a:prstGeom>
          <a:noFill/>
        </p:spPr>
        <p:txBody>
          <a:bodyPr wrap="square" rtlCol="0">
            <a:spAutoFit/>
          </a:bodyPr>
          <a:lstStyle/>
          <a:p>
            <a:pPr marL="363538" indent="-363538">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保有個人情報を取り扱うことのできる職員以外が容易に閲覧等できないような措置を講ずる。</a:t>
            </a:r>
            <a:endParaRPr lang="en-US" altLang="ja-JP" sz="1600">
              <a:solidFill>
                <a:prstClr val="black"/>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4C0BFA4-D49F-9E13-E28D-9FCE78977230}"/>
              </a:ext>
            </a:extLst>
          </p:cNvPr>
          <p:cNvGrpSpPr/>
          <p:nvPr/>
        </p:nvGrpSpPr>
        <p:grpSpPr>
          <a:xfrm>
            <a:off x="6370465" y="2721731"/>
            <a:ext cx="4429611" cy="1404769"/>
            <a:chOff x="9670891" y="4223682"/>
            <a:chExt cx="7825604" cy="1951638"/>
          </a:xfrm>
        </p:grpSpPr>
        <p:sp>
          <p:nvSpPr>
            <p:cNvPr id="9" name="四角形: 角を丸くする 6">
              <a:extLst>
                <a:ext uri="{FF2B5EF4-FFF2-40B4-BE49-F238E27FC236}">
                  <a16:creationId xmlns:a16="http://schemas.microsoft.com/office/drawing/2014/main" id="{1099B678-B190-EFAF-6440-C066BFAA816A}"/>
                </a:ext>
              </a:extLst>
            </p:cNvPr>
            <p:cNvSpPr/>
            <p:nvPr/>
          </p:nvSpPr>
          <p:spPr>
            <a:xfrm>
              <a:off x="9670891" y="4223682"/>
              <a:ext cx="7825604" cy="19516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20F424BF-B98E-61A1-06C0-38E6BC450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8313" y="4428457"/>
              <a:ext cx="766574" cy="1178370"/>
            </a:xfrm>
            <a:prstGeom prst="rect">
              <a:avLst/>
            </a:prstGeom>
          </p:spPr>
        </p:pic>
        <p:pic>
          <p:nvPicPr>
            <p:cNvPr id="11" name="図 10">
              <a:extLst>
                <a:ext uri="{FF2B5EF4-FFF2-40B4-BE49-F238E27FC236}">
                  <a16:creationId xmlns:a16="http://schemas.microsoft.com/office/drawing/2014/main" id="{A88858EE-C7CE-95CF-7F5B-3B36C65BF5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1921" y="4416891"/>
              <a:ext cx="856926" cy="1178370"/>
            </a:xfrm>
            <a:prstGeom prst="rect">
              <a:avLst/>
            </a:prstGeom>
          </p:spPr>
        </p:pic>
        <p:pic>
          <p:nvPicPr>
            <p:cNvPr id="12" name="図 11">
              <a:extLst>
                <a:ext uri="{FF2B5EF4-FFF2-40B4-BE49-F238E27FC236}">
                  <a16:creationId xmlns:a16="http://schemas.microsoft.com/office/drawing/2014/main" id="{37A4B9A6-DDC5-9644-4702-9799FE2A1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558" y="4429869"/>
              <a:ext cx="806956" cy="1176959"/>
            </a:xfrm>
            <a:prstGeom prst="rect">
              <a:avLst/>
            </a:prstGeom>
          </p:spPr>
        </p:pic>
        <p:pic>
          <p:nvPicPr>
            <p:cNvPr id="20" name="図 19">
              <a:extLst>
                <a:ext uri="{FF2B5EF4-FFF2-40B4-BE49-F238E27FC236}">
                  <a16:creationId xmlns:a16="http://schemas.microsoft.com/office/drawing/2014/main" id="{53631A62-60DD-555F-BEED-8E47F4A3F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0873" y="4492724"/>
              <a:ext cx="795198" cy="1114104"/>
            </a:xfrm>
            <a:prstGeom prst="rect">
              <a:avLst/>
            </a:prstGeom>
          </p:spPr>
        </p:pic>
        <p:pic>
          <p:nvPicPr>
            <p:cNvPr id="21" name="図 20">
              <a:extLst>
                <a:ext uri="{FF2B5EF4-FFF2-40B4-BE49-F238E27FC236}">
                  <a16:creationId xmlns:a16="http://schemas.microsoft.com/office/drawing/2014/main" id="{57AF3DBE-F13A-D9C9-C80F-2DCA741E42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3137919" y="4375070"/>
              <a:ext cx="765157" cy="1603636"/>
            </a:xfrm>
            <a:prstGeom prst="rect">
              <a:avLst/>
            </a:prstGeom>
          </p:spPr>
        </p:pic>
        <p:sp>
          <p:nvSpPr>
            <p:cNvPr id="22" name="正方形/長方形 21">
              <a:extLst>
                <a:ext uri="{FF2B5EF4-FFF2-40B4-BE49-F238E27FC236}">
                  <a16:creationId xmlns:a16="http://schemas.microsoft.com/office/drawing/2014/main" id="{1841BBA7-5516-C7E7-3641-FB8A75160177}"/>
                </a:ext>
              </a:extLst>
            </p:cNvPr>
            <p:cNvSpPr/>
            <p:nvPr/>
          </p:nvSpPr>
          <p:spPr>
            <a:xfrm>
              <a:off x="10273148" y="4355569"/>
              <a:ext cx="2031251" cy="1312433"/>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716">
                <a:solidFill>
                  <a:prstClr val="white"/>
                </a:solidFill>
                <a:latin typeface="游ゴシック" panose="020F0502020204030204"/>
                <a:ea typeface="游ゴシック" panose="020B0400000000000000" pitchFamily="50" charset="-128"/>
              </a:endParaRPr>
            </a:p>
          </p:txBody>
        </p:sp>
        <p:sp>
          <p:nvSpPr>
            <p:cNvPr id="23" name="正方形/長方形 22">
              <a:extLst>
                <a:ext uri="{FF2B5EF4-FFF2-40B4-BE49-F238E27FC236}">
                  <a16:creationId xmlns:a16="http://schemas.microsoft.com/office/drawing/2014/main" id="{5399A11A-DD84-1366-277F-4A2B2C55C7F3}"/>
                </a:ext>
              </a:extLst>
            </p:cNvPr>
            <p:cNvSpPr/>
            <p:nvPr/>
          </p:nvSpPr>
          <p:spPr>
            <a:xfrm>
              <a:off x="14736597" y="4337936"/>
              <a:ext cx="2048722" cy="1312433"/>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716">
                <a:solidFill>
                  <a:prstClr val="white"/>
                </a:solidFill>
                <a:latin typeface="游ゴシック"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8FE40720-74A5-7E09-DE17-EF6D72BC75E2}"/>
                </a:ext>
              </a:extLst>
            </p:cNvPr>
            <p:cNvSpPr txBox="1"/>
            <p:nvPr/>
          </p:nvSpPr>
          <p:spPr>
            <a:xfrm>
              <a:off x="9741126" y="5643986"/>
              <a:ext cx="3060527" cy="384833"/>
            </a:xfrm>
            <a:prstGeom prst="rect">
              <a:avLst/>
            </a:prstGeom>
            <a:noFill/>
          </p:spPr>
          <p:txBody>
            <a:bodyPr wrap="square" rtlCol="0">
              <a:spAutoFit/>
            </a:bodyPr>
            <a:lstStyle/>
            <a:p>
              <a:pPr algn="ctr">
                <a:defRPr/>
              </a:pPr>
              <a:r>
                <a:rPr lang="ja-JP" altLang="en-US" sz="1200">
                  <a:solidFill>
                    <a:srgbClr val="FF0000"/>
                  </a:solidFill>
                  <a:latin typeface="HG丸ｺﾞｼｯｸM-PRO" panose="020F0600000000000000" pitchFamily="50" charset="-128"/>
                  <a:ea typeface="HG丸ｺﾞｼｯｸM-PRO" panose="020F0600000000000000" pitchFamily="50" charset="-128"/>
                </a:rPr>
                <a:t>≪情報システム室等≫</a:t>
              </a:r>
            </a:p>
          </p:txBody>
        </p:sp>
        <p:sp>
          <p:nvSpPr>
            <p:cNvPr id="25" name="テキスト ボックス 24">
              <a:extLst>
                <a:ext uri="{FF2B5EF4-FFF2-40B4-BE49-F238E27FC236}">
                  <a16:creationId xmlns:a16="http://schemas.microsoft.com/office/drawing/2014/main" id="{0E709631-302E-7109-A4C8-C5076AA8404B}"/>
                </a:ext>
              </a:extLst>
            </p:cNvPr>
            <p:cNvSpPr txBox="1"/>
            <p:nvPr/>
          </p:nvSpPr>
          <p:spPr>
            <a:xfrm>
              <a:off x="14327047" y="5630177"/>
              <a:ext cx="2885289" cy="384833"/>
            </a:xfrm>
            <a:prstGeom prst="rect">
              <a:avLst/>
            </a:prstGeom>
            <a:noFill/>
          </p:spPr>
          <p:txBody>
            <a:bodyPr wrap="square" rtlCol="0">
              <a:spAutoFit/>
            </a:bodyPr>
            <a:lstStyle/>
            <a:p>
              <a:pPr algn="ctr">
                <a:defRPr/>
              </a:pPr>
              <a:r>
                <a:rPr lang="ja-JP" altLang="en-US" sz="1200">
                  <a:solidFill>
                    <a:srgbClr val="FF0000"/>
                  </a:solidFill>
                  <a:latin typeface="HG丸ｺﾞｼｯｸM-PRO" panose="020F0600000000000000" pitchFamily="50" charset="-128"/>
                  <a:ea typeface="HG丸ｺﾞｼｯｸM-PRO" panose="020F0600000000000000" pitchFamily="50" charset="-128"/>
                </a:rPr>
                <a:t>≪執務室等≫</a:t>
              </a:r>
            </a:p>
          </p:txBody>
        </p:sp>
      </p:grpSp>
      <p:sp>
        <p:nvSpPr>
          <p:cNvPr id="26" name="角丸四角形吹き出し 1">
            <a:extLst>
              <a:ext uri="{FF2B5EF4-FFF2-40B4-BE49-F238E27FC236}">
                <a16:creationId xmlns:a16="http://schemas.microsoft.com/office/drawing/2014/main" id="{0181F62E-DBF0-FA1A-B285-0D8C1CF8EEC3}"/>
              </a:ext>
            </a:extLst>
          </p:cNvPr>
          <p:cNvSpPr/>
          <p:nvPr/>
        </p:nvSpPr>
        <p:spPr>
          <a:xfrm>
            <a:off x="6370466" y="4415764"/>
            <a:ext cx="2254007" cy="1006138"/>
          </a:xfrm>
          <a:prstGeom prst="wedgeRoundRectCallout">
            <a:avLst>
              <a:gd name="adj1" fmla="val -4923"/>
              <a:gd name="adj2" fmla="val -77308"/>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20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管理手法の例</a:t>
            </a:r>
            <a:r>
              <a:rPr lang="en-US" altLang="ja-JP" sz="1200">
                <a:solidFill>
                  <a:prstClr val="black"/>
                </a:solidFill>
                <a:latin typeface="HG丸ｺﾞｼｯｸM-PRO" panose="020F0600000000000000" pitchFamily="50" charset="-128"/>
                <a:ea typeface="HG丸ｺﾞｼｯｸM-PRO" panose="020F0600000000000000" pitchFamily="50" charset="-128"/>
              </a:rPr>
              <a:t>】</a:t>
            </a:r>
          </a:p>
          <a:p>
            <a:pPr marL="176213" indent="-176213">
              <a:buFont typeface="Wingdings" panose="05000000000000000000" pitchFamily="2" charset="2"/>
              <a:buChar char="Ø"/>
              <a:defRPr/>
            </a:pPr>
            <a:r>
              <a:rPr lang="en-US" altLang="ja-JP" sz="1200">
                <a:solidFill>
                  <a:prstClr val="black"/>
                </a:solidFill>
                <a:latin typeface="HG丸ｺﾞｼｯｸM-PRO" panose="020F0600000000000000" pitchFamily="50" charset="-128"/>
                <a:ea typeface="HG丸ｺﾞｼｯｸM-PRO" panose="020F0600000000000000" pitchFamily="50" charset="-128"/>
              </a:rPr>
              <a:t>IC</a:t>
            </a:r>
            <a:r>
              <a:rPr lang="ja-JP" altLang="en-US" sz="1200">
                <a:solidFill>
                  <a:prstClr val="black"/>
                </a:solidFill>
                <a:latin typeface="HG丸ｺﾞｼｯｸM-PRO" panose="020F0600000000000000" pitchFamily="50" charset="-128"/>
                <a:ea typeface="HG丸ｺﾞｼｯｸM-PRO" panose="020F0600000000000000" pitchFamily="50" charset="-128"/>
              </a:rPr>
              <a:t>カードやナンバーキー等による入退室管理及び持ち込む機器等の制限など</a:t>
            </a:r>
          </a:p>
        </p:txBody>
      </p:sp>
      <p:sp>
        <p:nvSpPr>
          <p:cNvPr id="27" name="角丸四角形吹き出し 24">
            <a:extLst>
              <a:ext uri="{FF2B5EF4-FFF2-40B4-BE49-F238E27FC236}">
                <a16:creationId xmlns:a16="http://schemas.microsoft.com/office/drawing/2014/main" id="{6A38106F-C099-B30E-2CD3-0F810E97D735}"/>
              </a:ext>
            </a:extLst>
          </p:cNvPr>
          <p:cNvSpPr/>
          <p:nvPr/>
        </p:nvSpPr>
        <p:spPr>
          <a:xfrm>
            <a:off x="8690417" y="4401249"/>
            <a:ext cx="2109659" cy="999009"/>
          </a:xfrm>
          <a:prstGeom prst="wedgeRoundRectCallout">
            <a:avLst>
              <a:gd name="adj1" fmla="val 2703"/>
              <a:gd name="adj2" fmla="val -74978"/>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20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管理手法の例</a:t>
            </a:r>
            <a:r>
              <a:rPr lang="en-US" altLang="ja-JP" sz="1200">
                <a:solidFill>
                  <a:prstClr val="black"/>
                </a:solidFill>
                <a:latin typeface="HG丸ｺﾞｼｯｸM-PRO" panose="020F0600000000000000" pitchFamily="50" charset="-128"/>
                <a:ea typeface="HG丸ｺﾞｼｯｸM-PRO" panose="020F0600000000000000" pitchFamily="50" charset="-128"/>
              </a:rPr>
              <a:t>】</a:t>
            </a:r>
          </a:p>
          <a:p>
            <a:pPr marL="176213" indent="-176213">
              <a:buFont typeface="Wingdings" panose="05000000000000000000" pitchFamily="2" charset="2"/>
              <a:buChar char="Ø"/>
              <a:defRPr/>
            </a:pPr>
            <a:r>
              <a:rPr lang="ja-JP" altLang="en-US" sz="1200" spc="-150">
                <a:solidFill>
                  <a:prstClr val="black"/>
                </a:solidFill>
                <a:latin typeface="HG丸ｺﾞｼｯｸM-PRO" panose="020F0600000000000000" pitchFamily="50" charset="-128"/>
                <a:ea typeface="HG丸ｺﾞｼｯｸM-PRO" panose="020F0600000000000000" pitchFamily="50" charset="-128"/>
              </a:rPr>
              <a:t>間仕切り等の設置、座席配置の</a:t>
            </a:r>
            <a:r>
              <a:rPr lang="ja-JP" altLang="en-US" sz="1200">
                <a:solidFill>
                  <a:prstClr val="black"/>
                </a:solidFill>
                <a:latin typeface="HG丸ｺﾞｼｯｸM-PRO" panose="020F0600000000000000" pitchFamily="50" charset="-128"/>
                <a:ea typeface="HG丸ｺﾞｼｯｸM-PRO" panose="020F0600000000000000" pitchFamily="50" charset="-128"/>
              </a:rPr>
              <a:t>工夫、のぞき込みを防止する措置の実施など</a:t>
            </a:r>
          </a:p>
        </p:txBody>
      </p:sp>
      <p:sp>
        <p:nvSpPr>
          <p:cNvPr id="29" name="角丸四角形吹き出し 29">
            <a:extLst>
              <a:ext uri="{FF2B5EF4-FFF2-40B4-BE49-F238E27FC236}">
                <a16:creationId xmlns:a16="http://schemas.microsoft.com/office/drawing/2014/main" id="{55181CFA-1B49-AC5D-0FFC-569B4F4D032A}"/>
              </a:ext>
            </a:extLst>
          </p:cNvPr>
          <p:cNvSpPr/>
          <p:nvPr/>
        </p:nvSpPr>
        <p:spPr>
          <a:xfrm>
            <a:off x="3312115" y="5781459"/>
            <a:ext cx="6510518" cy="803494"/>
          </a:xfrm>
          <a:prstGeom prst="wedgeRoundRectCallout">
            <a:avLst>
              <a:gd name="adj1" fmla="val -54641"/>
              <a:gd name="adj2" fmla="val -6456"/>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部外者が保有個人情報を見ることができてしまう状態に</a:t>
            </a:r>
            <a:endParaRPr lang="en-US" altLang="ja-JP" b="1">
              <a:solidFill>
                <a:prstClr val="black"/>
              </a:solidFill>
              <a:latin typeface="メイリオ" panose="020B0604030504040204" pitchFamily="50" charset="-128"/>
              <a:ea typeface="メイリオ" panose="020B0604030504040204" pitchFamily="50" charset="-128"/>
            </a:endParaRPr>
          </a:p>
          <a:p>
            <a:pPr>
              <a:defRPr/>
            </a:pPr>
            <a:r>
              <a:rPr lang="ja-JP" altLang="en-US" b="1">
                <a:solidFill>
                  <a:prstClr val="black"/>
                </a:solidFill>
                <a:latin typeface="メイリオ" panose="020B0604030504040204" pitchFamily="50" charset="-128"/>
                <a:ea typeface="メイリオ" panose="020B0604030504040204" pitchFamily="50" charset="-128"/>
              </a:rPr>
              <a:t>しないことが重要です。</a:t>
            </a:r>
          </a:p>
        </p:txBody>
      </p:sp>
      <p:pic>
        <p:nvPicPr>
          <p:cNvPr id="2" name="図 1" descr="アイコン が含まれている画像&#10;&#10;自動的に生成された説明">
            <a:extLst>
              <a:ext uri="{FF2B5EF4-FFF2-40B4-BE49-F238E27FC236}">
                <a16:creationId xmlns:a16="http://schemas.microsoft.com/office/drawing/2014/main" id="{B0A41F07-4392-7FAA-4053-D56F5904CB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057400" y="5657565"/>
            <a:ext cx="914689" cy="1172385"/>
          </a:xfrm>
          <a:prstGeom prst="rect">
            <a:avLst/>
          </a:prstGeom>
        </p:spPr>
      </p:pic>
    </p:spTree>
    <p:extLst>
      <p:ext uri="{BB962C8B-B14F-4D97-AF65-F5344CB8AC3E}">
        <p14:creationId xmlns:p14="http://schemas.microsoft.com/office/powerpoint/2010/main" val="1570148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３．物理的安全管理措置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78371" y="647358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44</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A22F5905-36D3-73EF-49F5-F73419C484D1}"/>
              </a:ext>
            </a:extLst>
          </p:cNvPr>
          <p:cNvGraphicFramePr>
            <a:graphicFrameLocks noGrp="1"/>
          </p:cNvGraphicFramePr>
          <p:nvPr/>
        </p:nvGraphicFramePr>
        <p:xfrm>
          <a:off x="1779107" y="1476610"/>
          <a:ext cx="9086912" cy="3765768"/>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63084">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302684">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4644C5E3-8E63-E993-A053-7A6177A54CAD}"/>
              </a:ext>
            </a:extLst>
          </p:cNvPr>
          <p:cNvSpPr txBox="1"/>
          <p:nvPr/>
        </p:nvSpPr>
        <p:spPr>
          <a:xfrm>
            <a:off x="1779106" y="1990061"/>
            <a:ext cx="4557214" cy="3098284"/>
          </a:xfrm>
          <a:prstGeom prst="rect">
            <a:avLst/>
          </a:prstGeom>
          <a:noFill/>
        </p:spPr>
        <p:txBody>
          <a:bodyPr wrap="square" rtlCol="0">
            <a:spAutoFit/>
          </a:bodyPr>
          <a:lstStyle/>
          <a:p>
            <a:pPr>
              <a:spcAft>
                <a:spcPts val="1000"/>
              </a:spcAft>
              <a:defRPr/>
            </a:pPr>
            <a:r>
              <a:rPr lang="ja-JP" altLang="en-US" sz="2000" b="1">
                <a:solidFill>
                  <a:prstClr val="black"/>
                </a:solidFill>
                <a:latin typeface="Meiryo UI" panose="020B0604030504040204" pitchFamily="50" charset="-128"/>
                <a:ea typeface="Meiryo UI" panose="020B0604030504040204" pitchFamily="50" charset="-128"/>
              </a:rPr>
              <a:t>（３）</a:t>
            </a:r>
            <a:r>
              <a:rPr lang="ja-JP" altLang="en-US" sz="2000" b="1" u="sng" spc="-150">
                <a:solidFill>
                  <a:prstClr val="black"/>
                </a:solidFill>
                <a:latin typeface="Meiryo UI" panose="020B0604030504040204" pitchFamily="50" charset="-128"/>
                <a:ea typeface="Meiryo UI" panose="020B0604030504040204" pitchFamily="50" charset="-128"/>
              </a:rPr>
              <a:t>媒体の管理等</a:t>
            </a:r>
          </a:p>
          <a:p>
            <a:pPr marL="446088" indent="-352425">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保有個人情報が記録されている媒体を定められた場所に保管するとともに、必要があると認めるときは、耐火金庫への保管、施錠等を行う。</a:t>
            </a:r>
            <a:endParaRPr lang="en-US" altLang="ja-JP">
              <a:solidFill>
                <a:prstClr val="black"/>
              </a:solidFill>
              <a:latin typeface="Meiryo UI" panose="020B0604030504040204" pitchFamily="50" charset="-128"/>
              <a:ea typeface="Meiryo UI" panose="020B0604030504040204" pitchFamily="50" charset="-128"/>
            </a:endParaRPr>
          </a:p>
          <a:p>
            <a:pPr marL="446088" indent="-352425">
              <a:spcBef>
                <a:spcPts val="600"/>
              </a:spcBef>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保有個人情報が記録されている媒体を外部へ送付し又は持ち出す場合には、原則として、パスワード等を使用して権限を識別する機能を設定する等のアクセス制御のために必要な措置を講ずる。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B49CE8B-2E0B-6D30-1A62-317C3726870D}"/>
              </a:ext>
            </a:extLst>
          </p:cNvPr>
          <p:cNvSpPr txBox="1"/>
          <p:nvPr/>
        </p:nvSpPr>
        <p:spPr>
          <a:xfrm>
            <a:off x="6288254" y="2051478"/>
            <a:ext cx="4557214" cy="1831271"/>
          </a:xfrm>
          <a:prstGeom prst="rect">
            <a:avLst/>
          </a:prstGeom>
          <a:noFill/>
        </p:spPr>
        <p:txBody>
          <a:bodyPr wrap="square" rtlCol="0">
            <a:spAutoFit/>
          </a:bodyPr>
          <a:lstStyle/>
          <a:p>
            <a:pPr marL="354013" indent="-354013">
              <a:spcBef>
                <a:spcPts val="600"/>
              </a:spcBef>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保有個人情報を取り扱う電子媒体又は保有個人情報が記載された書類等を、施錠できるキャビネットや書庫などに保管する。</a:t>
            </a:r>
            <a:endParaRPr lang="en-US" altLang="ja-JP">
              <a:solidFill>
                <a:prstClr val="black"/>
              </a:solidFill>
              <a:latin typeface="Meiryo UI" panose="020B0604030504040204" pitchFamily="50" charset="-128"/>
              <a:ea typeface="Meiryo UI" panose="020B0604030504040204" pitchFamily="50" charset="-128"/>
            </a:endParaRPr>
          </a:p>
          <a:p>
            <a:pPr marL="354013" indent="-354013">
              <a:spcBef>
                <a:spcPts val="600"/>
              </a:spcBef>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保有個人情報が記録された電子媒体を持ち運ぶ場合、</a:t>
            </a:r>
            <a:r>
              <a:rPr lang="ja-JP" altLang="en-US" spc="-110">
                <a:solidFill>
                  <a:prstClr val="black"/>
                </a:solidFill>
                <a:latin typeface="Meiryo UI" panose="020B0604030504040204" pitchFamily="50" charset="-128"/>
                <a:ea typeface="Meiryo UI" panose="020B0604030504040204" pitchFamily="50" charset="-128"/>
              </a:rPr>
              <a:t>パスワードの設定</a:t>
            </a:r>
            <a:r>
              <a:rPr lang="ja-JP" altLang="en-US" spc="-220">
                <a:solidFill>
                  <a:prstClr val="black"/>
                </a:solidFill>
                <a:latin typeface="Meiryo UI" panose="020B0604030504040204" pitchFamily="50" charset="-128"/>
                <a:ea typeface="Meiryo UI" panose="020B0604030504040204" pitchFamily="50" charset="-128"/>
              </a:rPr>
              <a:t>等の</a:t>
            </a:r>
            <a:r>
              <a:rPr lang="ja-JP" altLang="en-US">
                <a:solidFill>
                  <a:prstClr val="black"/>
                </a:solidFill>
                <a:latin typeface="Meiryo UI" panose="020B0604030504040204" pitchFamily="50" charset="-128"/>
                <a:ea typeface="Meiryo UI" panose="020B0604030504040204" pitchFamily="50" charset="-128"/>
              </a:rPr>
              <a:t>方策を講ずる。</a:t>
            </a:r>
            <a:endParaRPr lang="en-US" altLang="ja-JP">
              <a:solidFill>
                <a:prstClr val="black"/>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5527495A-389E-1316-B1AA-736CD1AC9D40}"/>
              </a:ext>
            </a:extLst>
          </p:cNvPr>
          <p:cNvGrpSpPr/>
          <p:nvPr/>
        </p:nvGrpSpPr>
        <p:grpSpPr>
          <a:xfrm>
            <a:off x="6506546" y="3879423"/>
            <a:ext cx="4237655" cy="1285869"/>
            <a:chOff x="9944099" y="5878736"/>
            <a:chExt cx="7525753" cy="2062105"/>
          </a:xfrm>
        </p:grpSpPr>
        <p:sp>
          <p:nvSpPr>
            <p:cNvPr id="7" name="四角形: 角を丸くする 6">
              <a:extLst>
                <a:ext uri="{FF2B5EF4-FFF2-40B4-BE49-F238E27FC236}">
                  <a16:creationId xmlns:a16="http://schemas.microsoft.com/office/drawing/2014/main" id="{65E7C585-22DA-31AC-0B00-5CA7B8C7E2A1}"/>
                </a:ext>
              </a:extLst>
            </p:cNvPr>
            <p:cNvSpPr/>
            <p:nvPr/>
          </p:nvSpPr>
          <p:spPr>
            <a:xfrm>
              <a:off x="13487400" y="5878736"/>
              <a:ext cx="3982452" cy="206210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1FE299FC-0753-0281-E945-F709E240A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7290" y="6696656"/>
              <a:ext cx="1233560" cy="877533"/>
            </a:xfrm>
            <a:prstGeom prst="rect">
              <a:avLst/>
            </a:prstGeom>
          </p:spPr>
        </p:pic>
        <p:sp>
          <p:nvSpPr>
            <p:cNvPr id="9" name="角丸四角形吹き出し 16">
              <a:extLst>
                <a:ext uri="{FF2B5EF4-FFF2-40B4-BE49-F238E27FC236}">
                  <a16:creationId xmlns:a16="http://schemas.microsoft.com/office/drawing/2014/main" id="{439767DD-0FB7-4170-BA2B-6095831248FB}"/>
                </a:ext>
              </a:extLst>
            </p:cNvPr>
            <p:cNvSpPr/>
            <p:nvPr/>
          </p:nvSpPr>
          <p:spPr>
            <a:xfrm>
              <a:off x="13801097" y="5989387"/>
              <a:ext cx="2149850" cy="1828058"/>
            </a:xfrm>
            <a:prstGeom prst="wedgeRoundRectCallout">
              <a:avLst>
                <a:gd name="adj1" fmla="val 75367"/>
                <a:gd name="adj2" fmla="val -7596"/>
                <a:gd name="adj3" fmla="val 16667"/>
              </a:avLst>
            </a:prstGeom>
            <a:solidFill>
              <a:srgbClr val="0341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endParaRPr lang="ja-JP" altLang="en-US" sz="1000" b="1">
                <a:solidFill>
                  <a:prstClr val="white"/>
                </a:solidFill>
                <a:latin typeface="Meiryo UI" panose="020B0604030504040204" pitchFamily="50" charset="-128"/>
                <a:ea typeface="Meiryo UI" panose="020B0604030504040204" pitchFamily="50" charset="-128"/>
              </a:endParaRPr>
            </a:p>
          </p:txBody>
        </p:sp>
        <p:sp>
          <p:nvSpPr>
            <p:cNvPr id="10" name="四角形: 角を丸くする 6">
              <a:extLst>
                <a:ext uri="{FF2B5EF4-FFF2-40B4-BE49-F238E27FC236}">
                  <a16:creationId xmlns:a16="http://schemas.microsoft.com/office/drawing/2014/main" id="{BED61E10-87C0-BD7C-D457-F04D5AEB9E60}"/>
                </a:ext>
              </a:extLst>
            </p:cNvPr>
            <p:cNvSpPr/>
            <p:nvPr/>
          </p:nvSpPr>
          <p:spPr>
            <a:xfrm>
              <a:off x="9944099" y="5878737"/>
              <a:ext cx="3167095" cy="20621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C74DD175-EE25-2CD7-7094-31257D304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7211" y="6312399"/>
              <a:ext cx="415946" cy="652378"/>
            </a:xfrm>
            <a:prstGeom prst="rect">
              <a:avLst/>
            </a:prstGeom>
          </p:spPr>
        </p:pic>
        <p:pic>
          <p:nvPicPr>
            <p:cNvPr id="12" name="図 11">
              <a:extLst>
                <a:ext uri="{FF2B5EF4-FFF2-40B4-BE49-F238E27FC236}">
                  <a16:creationId xmlns:a16="http://schemas.microsoft.com/office/drawing/2014/main" id="{14E10DF9-DA4F-6DB1-EEEC-8C2F75500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0355" y="6348317"/>
              <a:ext cx="415946" cy="652378"/>
            </a:xfrm>
            <a:prstGeom prst="rect">
              <a:avLst/>
            </a:prstGeom>
          </p:spPr>
        </p:pic>
        <p:cxnSp>
          <p:nvCxnSpPr>
            <p:cNvPr id="20" name="直線コネクタ 19">
              <a:extLst>
                <a:ext uri="{FF2B5EF4-FFF2-40B4-BE49-F238E27FC236}">
                  <a16:creationId xmlns:a16="http://schemas.microsoft.com/office/drawing/2014/main" id="{3EFD1E24-7D9E-AEAE-E64F-58A7FE737587}"/>
                </a:ext>
              </a:extLst>
            </p:cNvPr>
            <p:cNvCxnSpPr/>
            <p:nvPr/>
          </p:nvCxnSpPr>
          <p:spPr>
            <a:xfrm>
              <a:off x="10763155" y="6474735"/>
              <a:ext cx="0" cy="1321375"/>
            </a:xfrm>
            <a:prstGeom prst="line">
              <a:avLst/>
            </a:prstGeom>
            <a:ln w="127000">
              <a:solidFill>
                <a:srgbClr val="034197"/>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CDEA182-C819-B474-CBC6-8F7C2C0DB14A}"/>
                </a:ext>
              </a:extLst>
            </p:cNvPr>
            <p:cNvCxnSpPr/>
            <p:nvPr/>
          </p:nvCxnSpPr>
          <p:spPr>
            <a:xfrm>
              <a:off x="10763157" y="6361855"/>
              <a:ext cx="0" cy="1321375"/>
            </a:xfrm>
            <a:prstGeom prst="line">
              <a:avLst/>
            </a:prstGeom>
            <a:ln w="127000">
              <a:solidFill>
                <a:srgbClr val="034197"/>
              </a:solidFill>
            </a:ln>
            <a:scene3d>
              <a:camera prst="orthographicFront">
                <a:rot lat="0" lon="0" rev="8100000"/>
              </a:camera>
              <a:lightRig rig="threePt" dir="t"/>
            </a:scene3d>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C8BC4726-E378-9133-DDEC-FBE5D1F47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40121" y="6175419"/>
              <a:ext cx="1084020" cy="1538275"/>
            </a:xfrm>
            <a:prstGeom prst="rect">
              <a:avLst/>
            </a:prstGeom>
          </p:spPr>
        </p:pic>
        <p:sp>
          <p:nvSpPr>
            <p:cNvPr id="23" name="楕円 22">
              <a:extLst>
                <a:ext uri="{FF2B5EF4-FFF2-40B4-BE49-F238E27FC236}">
                  <a16:creationId xmlns:a16="http://schemas.microsoft.com/office/drawing/2014/main" id="{12C7AD19-19FC-DE8C-F1E6-0EAC4604567D}"/>
                </a:ext>
              </a:extLst>
            </p:cNvPr>
            <p:cNvSpPr/>
            <p:nvPr/>
          </p:nvSpPr>
          <p:spPr>
            <a:xfrm>
              <a:off x="11575832" y="6633694"/>
              <a:ext cx="1080000" cy="1080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grpSp>
      <p:sp>
        <p:nvSpPr>
          <p:cNvPr id="24" name="角丸四角形吹き出し 10">
            <a:extLst>
              <a:ext uri="{FF2B5EF4-FFF2-40B4-BE49-F238E27FC236}">
                <a16:creationId xmlns:a16="http://schemas.microsoft.com/office/drawing/2014/main" id="{805A3E1B-BA4E-C755-C903-E192AECA094E}"/>
              </a:ext>
            </a:extLst>
          </p:cNvPr>
          <p:cNvSpPr/>
          <p:nvPr/>
        </p:nvSpPr>
        <p:spPr>
          <a:xfrm>
            <a:off x="3311769" y="5589888"/>
            <a:ext cx="7271351" cy="825504"/>
          </a:xfrm>
          <a:prstGeom prst="wedgeRoundRectCallout">
            <a:avLst>
              <a:gd name="adj1" fmla="val -53788"/>
              <a:gd name="adj2" fmla="val -4007"/>
              <a:gd name="adj3" fmla="val 16667"/>
            </a:avLst>
          </a:prstGeom>
          <a:solidFill>
            <a:schemeClr val="accent1">
              <a:lumMod val="20000"/>
              <a:lumOff val="80000"/>
            </a:schemeClr>
          </a:solidFill>
          <a:ln w="28575">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具体的な対応については、保護管理者が媒体に記録されている保有個人情報の秘匿性等を考慮して検討し、職員に指示してください。</a:t>
            </a:r>
            <a:endParaRPr lang="ja-JP" altLang="en-US" b="1" spc="-13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6C6E6896-16D6-C0FE-E65E-825E2309B298}"/>
              </a:ext>
            </a:extLst>
          </p:cNvPr>
          <p:cNvSpPr txBox="1"/>
          <p:nvPr/>
        </p:nvSpPr>
        <p:spPr>
          <a:xfrm>
            <a:off x="8597522" y="4102331"/>
            <a:ext cx="1307305" cy="1015663"/>
          </a:xfrm>
          <a:prstGeom prst="rect">
            <a:avLst/>
          </a:prstGeom>
          <a:noFill/>
        </p:spPr>
        <p:txBody>
          <a:bodyPr wrap="square" rtlCol="0">
            <a:spAutoFit/>
          </a:bodyPr>
          <a:lstStyle/>
          <a:p>
            <a:pPr algn="ctr">
              <a:defRPr/>
            </a:pPr>
            <a:r>
              <a:rPr lang="ja-JP" altLang="en-US" sz="1200" b="1">
                <a:solidFill>
                  <a:prstClr val="white"/>
                </a:solidFill>
                <a:latin typeface="Meiryo UI" panose="020B0604030504040204" pitchFamily="50" charset="-128"/>
                <a:ea typeface="Meiryo UI" panose="020B0604030504040204" pitchFamily="50" charset="-128"/>
              </a:rPr>
              <a:t>保有個人情報を保存している</a:t>
            </a:r>
            <a:endParaRPr lang="en-US" altLang="ja-JP" sz="1200" b="1">
              <a:solidFill>
                <a:prstClr val="white"/>
              </a:solidFill>
              <a:latin typeface="Meiryo UI" panose="020B0604030504040204" pitchFamily="50" charset="-128"/>
              <a:ea typeface="Meiryo UI" panose="020B0604030504040204" pitchFamily="50" charset="-128"/>
            </a:endParaRPr>
          </a:p>
          <a:p>
            <a:pPr algn="ctr">
              <a:defRPr/>
            </a:pPr>
            <a:r>
              <a:rPr lang="ja-JP" altLang="en-US" sz="1200" b="1">
                <a:solidFill>
                  <a:prstClr val="white"/>
                </a:solidFill>
                <a:latin typeface="Meiryo UI" panose="020B0604030504040204" pitchFamily="50" charset="-128"/>
                <a:ea typeface="Meiryo UI" panose="020B0604030504040204" pitchFamily="50" charset="-128"/>
              </a:rPr>
              <a:t>ＵＳＢメモリの</a:t>
            </a:r>
            <a:endParaRPr lang="en-US" altLang="ja-JP" sz="1200" b="1">
              <a:solidFill>
                <a:prstClr val="white"/>
              </a:solidFill>
              <a:latin typeface="Meiryo UI" panose="020B0604030504040204" pitchFamily="50" charset="-128"/>
              <a:ea typeface="Meiryo UI" panose="020B0604030504040204" pitchFamily="50" charset="-128"/>
            </a:endParaRPr>
          </a:p>
          <a:p>
            <a:pPr algn="ctr">
              <a:defRPr/>
            </a:pPr>
            <a:r>
              <a:rPr lang="ja-JP" altLang="en-US" sz="1200" b="1">
                <a:solidFill>
                  <a:prstClr val="white"/>
                </a:solidFill>
                <a:latin typeface="Meiryo UI" panose="020B0604030504040204" pitchFamily="50" charset="-128"/>
                <a:ea typeface="Meiryo UI" panose="020B0604030504040204" pitchFamily="50" charset="-128"/>
              </a:rPr>
              <a:t>パスワード設定</a:t>
            </a:r>
          </a:p>
          <a:p>
            <a:pPr defTabSz="457200"/>
            <a:endParaRPr lang="ja-JP" altLang="en-US" sz="1200" b="1">
              <a:solidFill>
                <a:prstClr val="white"/>
              </a:solidFill>
              <a:latin typeface="Calibri" panose="020F0502020204030204"/>
              <a:ea typeface="游ゴシック" panose="020B0400000000000000" pitchFamily="50" charset="-128"/>
            </a:endParaRPr>
          </a:p>
        </p:txBody>
      </p:sp>
      <p:pic>
        <p:nvPicPr>
          <p:cNvPr id="29" name="図 28" descr="アイコン が含まれている画像&#10;&#10;自動的に生成された説明">
            <a:extLst>
              <a:ext uri="{FF2B5EF4-FFF2-40B4-BE49-F238E27FC236}">
                <a16:creationId xmlns:a16="http://schemas.microsoft.com/office/drawing/2014/main" id="{29D4F3AB-24B7-CF8A-A2D9-A416832BBD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4899" y="5375010"/>
            <a:ext cx="1042529" cy="1336240"/>
          </a:xfrm>
          <a:prstGeom prst="rect">
            <a:avLst/>
          </a:prstGeom>
        </p:spPr>
      </p:pic>
    </p:spTree>
    <p:extLst>
      <p:ext uri="{BB962C8B-B14F-4D97-AF65-F5344CB8AC3E}">
        <p14:creationId xmlns:p14="http://schemas.microsoft.com/office/powerpoint/2010/main" val="4184237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３．物理的安全管理措置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701817" y="647358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45</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E46F26A4-ECC1-A021-F962-830F447EB3CB}"/>
              </a:ext>
            </a:extLst>
          </p:cNvPr>
          <p:cNvGraphicFramePr>
            <a:graphicFrameLocks noGrp="1"/>
          </p:cNvGraphicFramePr>
          <p:nvPr/>
        </p:nvGraphicFramePr>
        <p:xfrm>
          <a:off x="1779107" y="1457740"/>
          <a:ext cx="9086912" cy="3880069"/>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77140">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402929">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787BD4EC-C6F7-9A24-A161-AC8A7774C3E5}"/>
              </a:ext>
            </a:extLst>
          </p:cNvPr>
          <p:cNvSpPr txBox="1"/>
          <p:nvPr/>
        </p:nvSpPr>
        <p:spPr>
          <a:xfrm>
            <a:off x="1639008" y="2001909"/>
            <a:ext cx="4680259" cy="2277547"/>
          </a:xfrm>
          <a:prstGeom prst="rect">
            <a:avLst/>
          </a:prstGeom>
          <a:noFill/>
        </p:spPr>
        <p:txBody>
          <a:bodyPr wrap="square" rtlCol="0">
            <a:spAutoFit/>
          </a:bodyPr>
          <a:lstStyle/>
          <a:p>
            <a:pPr>
              <a:defRPr/>
            </a:pPr>
            <a:r>
              <a:rPr lang="ja-JP" altLang="en-US" sz="2000" b="1">
                <a:solidFill>
                  <a:prstClr val="black"/>
                </a:solidFill>
                <a:latin typeface="Meiryo UI" panose="020B0604030504040204" pitchFamily="50" charset="-128"/>
                <a:ea typeface="Meiryo UI" panose="020B0604030504040204" pitchFamily="50" charset="-128"/>
              </a:rPr>
              <a:t>（４）</a:t>
            </a:r>
            <a:r>
              <a:rPr lang="ja-JP" altLang="en-US" sz="2000" b="1" u="sng" spc="-150">
                <a:solidFill>
                  <a:prstClr val="black"/>
                </a:solidFill>
                <a:latin typeface="Meiryo UI" panose="020B0604030504040204" pitchFamily="50" charset="-128"/>
                <a:ea typeface="Meiryo UI" panose="020B0604030504040204" pitchFamily="50" charset="-128"/>
              </a:rPr>
              <a:t>端末の盗難防止等</a:t>
            </a:r>
          </a:p>
          <a:p>
            <a:pPr>
              <a:defRPr/>
            </a:pPr>
            <a:endParaRPr lang="en-US" altLang="ja-JP" sz="900">
              <a:solidFill>
                <a:prstClr val="black"/>
              </a:solidFill>
              <a:latin typeface="Meiryo UI" panose="020B0604030504040204" pitchFamily="50" charset="-128"/>
              <a:ea typeface="Meiryo UI" panose="020B0604030504040204" pitchFamily="50" charset="-128"/>
            </a:endParaRPr>
          </a:p>
          <a:p>
            <a:pPr marL="354013" indent="-261938">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  端末の盗難又は紛失の防止のため、端末の固定、執務室の施錠等の必要な措置を講ずる。</a:t>
            </a:r>
            <a:endParaRPr lang="en-US" altLang="ja-JP">
              <a:solidFill>
                <a:prstClr val="black"/>
              </a:solidFill>
              <a:latin typeface="Meiryo UI" panose="020B0604030504040204" pitchFamily="50" charset="-128"/>
              <a:ea typeface="Meiryo UI" panose="020B0604030504040204" pitchFamily="50" charset="-128"/>
            </a:endParaRPr>
          </a:p>
          <a:p>
            <a:pPr marL="354013" indent="-261938">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　保護管理者が必要であると認めるときを除き、端末を外部へ持ち出し、又は外部から持ち込んではならない。</a:t>
            </a:r>
          </a:p>
        </p:txBody>
      </p:sp>
      <p:sp>
        <p:nvSpPr>
          <p:cNvPr id="5" name="テキスト ボックス 4">
            <a:extLst>
              <a:ext uri="{FF2B5EF4-FFF2-40B4-BE49-F238E27FC236}">
                <a16:creationId xmlns:a16="http://schemas.microsoft.com/office/drawing/2014/main" id="{47B81E72-B457-C1A8-7786-D59E0FBF9566}"/>
              </a:ext>
            </a:extLst>
          </p:cNvPr>
          <p:cNvSpPr txBox="1"/>
          <p:nvPr/>
        </p:nvSpPr>
        <p:spPr>
          <a:xfrm>
            <a:off x="6319266" y="1995054"/>
            <a:ext cx="4510034" cy="1554272"/>
          </a:xfrm>
          <a:prstGeom prst="rect">
            <a:avLst/>
          </a:prstGeom>
          <a:noFill/>
        </p:spPr>
        <p:txBody>
          <a:bodyPr wrap="square" rtlCol="0">
            <a:spAutoFit/>
          </a:bodyPr>
          <a:lstStyle/>
          <a:p>
            <a:pPr marL="363538" indent="-363538">
              <a:spcBef>
                <a:spcPts val="600"/>
              </a:spcBef>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保有個人情報を取り扱う端末をセキュリティワイヤー等により固定する。</a:t>
            </a:r>
            <a:endParaRPr lang="en-US" altLang="ja-JP">
              <a:solidFill>
                <a:prstClr val="black"/>
              </a:solidFill>
              <a:latin typeface="Meiryo UI" panose="020B0604030504040204" pitchFamily="50" charset="-128"/>
              <a:ea typeface="Meiryo UI" panose="020B0604030504040204" pitchFamily="50" charset="-128"/>
            </a:endParaRPr>
          </a:p>
          <a:p>
            <a:pPr marL="363538" indent="-363538">
              <a:spcBef>
                <a:spcPts val="600"/>
              </a:spcBef>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業務のため端末を外部に持ち出す際には保護管理者の承認を得ることとし、管理簿により持ち出し状況を適切に管理する。</a:t>
            </a:r>
            <a:endParaRPr lang="en-US" altLang="ja-JP">
              <a:solidFill>
                <a:prstClr val="black"/>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73CD93D-786F-A953-A86E-12DD4B8597CC}"/>
              </a:ext>
            </a:extLst>
          </p:cNvPr>
          <p:cNvGrpSpPr/>
          <p:nvPr/>
        </p:nvGrpSpPr>
        <p:grpSpPr>
          <a:xfrm>
            <a:off x="8560009" y="3595047"/>
            <a:ext cx="2228851" cy="1667457"/>
            <a:chOff x="13772568" y="5580683"/>
            <a:chExt cx="3849996" cy="2417472"/>
          </a:xfrm>
        </p:grpSpPr>
        <p:sp>
          <p:nvSpPr>
            <p:cNvPr id="7" name="四角形: 角を丸くする 6">
              <a:extLst>
                <a:ext uri="{FF2B5EF4-FFF2-40B4-BE49-F238E27FC236}">
                  <a16:creationId xmlns:a16="http://schemas.microsoft.com/office/drawing/2014/main" id="{B351D43A-B97D-BE70-69C1-EA70DEDE2A95}"/>
                </a:ext>
              </a:extLst>
            </p:cNvPr>
            <p:cNvSpPr/>
            <p:nvPr/>
          </p:nvSpPr>
          <p:spPr>
            <a:xfrm>
              <a:off x="13772568" y="5580683"/>
              <a:ext cx="3849996" cy="24174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8" name="Picture 43">
              <a:extLst>
                <a:ext uri="{FF2B5EF4-FFF2-40B4-BE49-F238E27FC236}">
                  <a16:creationId xmlns:a16="http://schemas.microsoft.com/office/drawing/2014/main" id="{66938B16-47C3-5EBC-4E82-C416FC1681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0998" y="6559247"/>
              <a:ext cx="904811" cy="897286"/>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43">
              <a:extLst>
                <a:ext uri="{FF2B5EF4-FFF2-40B4-BE49-F238E27FC236}">
                  <a16:creationId xmlns:a16="http://schemas.microsoft.com/office/drawing/2014/main" id="{EDEBF980-CF0A-347B-CB21-F52078866D64}"/>
                </a:ext>
              </a:extLst>
            </p:cNvPr>
            <p:cNvPicPr>
              <a:picLocks noChangeAspect="1" noChangeArrowheads="1"/>
            </p:cNvPicPr>
            <p:nvPr/>
          </p:nvPicPr>
          <p:blipFill>
            <a:blip r:embed="rId4"/>
            <a:srcRect/>
            <a:stretch>
              <a:fillRect/>
            </a:stretch>
          </p:blipFill>
          <p:spPr bwMode="auto">
            <a:xfrm>
              <a:off x="14588435" y="7026335"/>
              <a:ext cx="718947" cy="694863"/>
            </a:xfrm>
            <a:prstGeom prst="rect">
              <a:avLst/>
            </a:prstGeom>
            <a:noFill/>
            <a:ln w="9525">
              <a:noFill/>
              <a:miter lim="800000"/>
              <a:headEnd/>
              <a:tailEnd/>
            </a:ln>
            <a:effectLst/>
          </p:spPr>
        </p:pic>
        <p:pic>
          <p:nvPicPr>
            <p:cNvPr id="10" name="Picture 44">
              <a:extLst>
                <a:ext uri="{FF2B5EF4-FFF2-40B4-BE49-F238E27FC236}">
                  <a16:creationId xmlns:a16="http://schemas.microsoft.com/office/drawing/2014/main" id="{4D19BFD8-A88B-F7EF-C77B-E86ED14919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6552" y="6619245"/>
              <a:ext cx="1073206" cy="1063985"/>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1" name="角丸四角形吹き出し 23">
              <a:extLst>
                <a:ext uri="{FF2B5EF4-FFF2-40B4-BE49-F238E27FC236}">
                  <a16:creationId xmlns:a16="http://schemas.microsoft.com/office/drawing/2014/main" id="{1F21570D-E97A-7B49-FBDA-2BE1B7535E14}"/>
                </a:ext>
              </a:extLst>
            </p:cNvPr>
            <p:cNvSpPr/>
            <p:nvPr/>
          </p:nvSpPr>
          <p:spPr>
            <a:xfrm>
              <a:off x="14223859" y="5672783"/>
              <a:ext cx="3016389" cy="589388"/>
            </a:xfrm>
            <a:prstGeom prst="wedgeRoundRectCallout">
              <a:avLst>
                <a:gd name="adj1" fmla="val 13550"/>
                <a:gd name="adj2" fmla="val 93238"/>
                <a:gd name="adj3" fmla="val 16667"/>
              </a:avLst>
            </a:prstGeom>
            <a:solidFill>
              <a:srgbClr val="0341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1300" b="1">
                  <a:solidFill>
                    <a:prstClr val="white"/>
                  </a:solidFill>
                  <a:latin typeface="HG丸ｺﾞｼｯｸM-PRO" panose="020F0600000000000000" pitchFamily="50" charset="-128"/>
                  <a:ea typeface="HG丸ｺﾞｼｯｸM-PRO" panose="020F0600000000000000" pitchFamily="50" charset="-128"/>
                </a:rPr>
                <a:t>端末の持ち出し承認</a:t>
              </a:r>
            </a:p>
          </p:txBody>
        </p:sp>
        <p:sp>
          <p:nvSpPr>
            <p:cNvPr id="12" name="矢印: 右 11">
              <a:extLst>
                <a:ext uri="{FF2B5EF4-FFF2-40B4-BE49-F238E27FC236}">
                  <a16:creationId xmlns:a16="http://schemas.microsoft.com/office/drawing/2014/main" id="{283BABF1-923E-4E34-461D-D4F95A361FC6}"/>
                </a:ext>
              </a:extLst>
            </p:cNvPr>
            <p:cNvSpPr/>
            <p:nvPr/>
          </p:nvSpPr>
          <p:spPr>
            <a:xfrm>
              <a:off x="15325274" y="6976513"/>
              <a:ext cx="1032682" cy="272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grpSp>
          <p:nvGrpSpPr>
            <p:cNvPr id="20" name="グループ化 19">
              <a:extLst>
                <a:ext uri="{FF2B5EF4-FFF2-40B4-BE49-F238E27FC236}">
                  <a16:creationId xmlns:a16="http://schemas.microsoft.com/office/drawing/2014/main" id="{6FD5ED16-3910-B187-0C78-41AB6DF0C59F}"/>
                </a:ext>
              </a:extLst>
            </p:cNvPr>
            <p:cNvGrpSpPr/>
            <p:nvPr/>
          </p:nvGrpSpPr>
          <p:grpSpPr>
            <a:xfrm>
              <a:off x="15549865" y="6789419"/>
              <a:ext cx="467175" cy="646111"/>
              <a:chOff x="7723536" y="5553291"/>
              <a:chExt cx="630070" cy="756029"/>
            </a:xfrm>
          </p:grpSpPr>
          <p:sp>
            <p:nvSpPr>
              <p:cNvPr id="22" name="メモ 44">
                <a:extLst>
                  <a:ext uri="{FF2B5EF4-FFF2-40B4-BE49-F238E27FC236}">
                    <a16:creationId xmlns:a16="http://schemas.microsoft.com/office/drawing/2014/main" id="{359F1C32-5E9C-AF2A-11FA-24B26233FEC9}"/>
                  </a:ext>
                </a:extLst>
              </p:cNvPr>
              <p:cNvSpPr/>
              <p:nvPr/>
            </p:nvSpPr>
            <p:spPr>
              <a:xfrm>
                <a:off x="7723536" y="5553291"/>
                <a:ext cx="630070" cy="756029"/>
              </a:xfrm>
              <a:prstGeom prst="foldedCorne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a:solidFill>
                    <a:prstClr val="white"/>
                  </a:solidFill>
                  <a:latin typeface="游ゴシック" panose="020F0502020204030204"/>
                  <a:ea typeface="游ゴシック" panose="020B0400000000000000" pitchFamily="50" charset="-128"/>
                </a:endParaRPr>
              </a:p>
              <a:p>
                <a:pPr algn="ctr">
                  <a:defRPr/>
                </a:pPr>
                <a:endParaRPr lang="en-US" altLang="ja-JP">
                  <a:solidFill>
                    <a:prstClr val="white"/>
                  </a:solidFill>
                  <a:latin typeface="游ゴシック" panose="020F0502020204030204"/>
                  <a:ea typeface="游ゴシック" panose="020B0400000000000000" pitchFamily="50" charset="-128"/>
                </a:endParaRPr>
              </a:p>
              <a:p>
                <a:pPr algn="ctr">
                  <a:defRPr/>
                </a:pPr>
                <a:endParaRPr lang="en-US" altLang="ja-JP" sz="1100">
                  <a:solidFill>
                    <a:srgbClr val="4472C4"/>
                  </a:solidFill>
                  <a:latin typeface="游ゴシック" panose="020F0502020204030204"/>
                  <a:ea typeface="游ゴシック" panose="020B0400000000000000" pitchFamily="50" charset="-128"/>
                </a:endParaRPr>
              </a:p>
              <a:p>
                <a:pPr algn="ctr">
                  <a:defRPr/>
                </a:pPr>
                <a:endParaRPr lang="en-US" altLang="ja-JP" sz="1100">
                  <a:solidFill>
                    <a:prstClr val="white"/>
                  </a:solidFill>
                  <a:latin typeface="游ゴシック" panose="020F0502020204030204"/>
                  <a:ea typeface="游ゴシック" panose="020B0400000000000000" pitchFamily="50" charset="-128"/>
                </a:endParaRPr>
              </a:p>
              <a:p>
                <a:pPr algn="ctr">
                  <a:defRPr/>
                </a:pPr>
                <a:endParaRPr lang="en-US" altLang="ja-JP" sz="1200">
                  <a:solidFill>
                    <a:prstClr val="white"/>
                  </a:solidFill>
                  <a:latin typeface="游ゴシック" panose="020F0502020204030204"/>
                  <a:ea typeface="游ゴシック" panose="020B0400000000000000" pitchFamily="50" charset="-128"/>
                </a:endParaRPr>
              </a:p>
            </p:txBody>
          </p:sp>
          <p:sp>
            <p:nvSpPr>
              <p:cNvPr id="23" name="等号 45">
                <a:extLst>
                  <a:ext uri="{FF2B5EF4-FFF2-40B4-BE49-F238E27FC236}">
                    <a16:creationId xmlns:a16="http://schemas.microsoft.com/office/drawing/2014/main" id="{3DDAA7ED-4FAE-0536-A9A2-91730C2BCACA}"/>
                  </a:ext>
                </a:extLst>
              </p:cNvPr>
              <p:cNvSpPr/>
              <p:nvPr/>
            </p:nvSpPr>
            <p:spPr>
              <a:xfrm>
                <a:off x="7768541" y="5639459"/>
                <a:ext cx="540060" cy="103126"/>
              </a:xfrm>
              <a:prstGeom prst="mathEqual">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游ゴシック" panose="020F0502020204030204"/>
                  <a:ea typeface="游ゴシック" panose="020B0400000000000000" pitchFamily="50" charset="-128"/>
                </a:endParaRPr>
              </a:p>
            </p:txBody>
          </p:sp>
          <p:sp>
            <p:nvSpPr>
              <p:cNvPr id="24" name="等号 46">
                <a:extLst>
                  <a:ext uri="{FF2B5EF4-FFF2-40B4-BE49-F238E27FC236}">
                    <a16:creationId xmlns:a16="http://schemas.microsoft.com/office/drawing/2014/main" id="{F3581E5E-822A-B791-B984-C388B443B803}"/>
                  </a:ext>
                </a:extLst>
              </p:cNvPr>
              <p:cNvSpPr/>
              <p:nvPr/>
            </p:nvSpPr>
            <p:spPr>
              <a:xfrm>
                <a:off x="7768541" y="5781854"/>
                <a:ext cx="540060" cy="103126"/>
              </a:xfrm>
              <a:prstGeom prst="mathEqual">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游ゴシック" panose="020F0502020204030204"/>
                  <a:ea typeface="游ゴシック" panose="020B0400000000000000" pitchFamily="50" charset="-128"/>
                </a:endParaRPr>
              </a:p>
            </p:txBody>
          </p:sp>
          <p:sp>
            <p:nvSpPr>
              <p:cNvPr id="25" name="等号 47">
                <a:extLst>
                  <a:ext uri="{FF2B5EF4-FFF2-40B4-BE49-F238E27FC236}">
                    <a16:creationId xmlns:a16="http://schemas.microsoft.com/office/drawing/2014/main" id="{7911FF77-64AD-6D13-4367-FEB6D9F3E95E}"/>
                  </a:ext>
                </a:extLst>
              </p:cNvPr>
              <p:cNvSpPr/>
              <p:nvPr/>
            </p:nvSpPr>
            <p:spPr>
              <a:xfrm>
                <a:off x="7768541" y="5924248"/>
                <a:ext cx="540060" cy="103126"/>
              </a:xfrm>
              <a:prstGeom prst="mathEqual">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游ゴシック" panose="020F0502020204030204"/>
                  <a:ea typeface="游ゴシック" panose="020B0400000000000000" pitchFamily="50" charset="-128"/>
                </a:endParaRPr>
              </a:p>
            </p:txBody>
          </p:sp>
        </p:grpSp>
        <p:sp>
          <p:nvSpPr>
            <p:cNvPr id="21" name="テキスト ボックス 20">
              <a:extLst>
                <a:ext uri="{FF2B5EF4-FFF2-40B4-BE49-F238E27FC236}">
                  <a16:creationId xmlns:a16="http://schemas.microsoft.com/office/drawing/2014/main" id="{58D7CF6F-9463-F0A2-B2D6-B118C804089C}"/>
                </a:ext>
              </a:extLst>
            </p:cNvPr>
            <p:cNvSpPr txBox="1"/>
            <p:nvPr/>
          </p:nvSpPr>
          <p:spPr>
            <a:xfrm>
              <a:off x="15169310" y="7509169"/>
              <a:ext cx="1388934" cy="401592"/>
            </a:xfrm>
            <a:prstGeom prst="rect">
              <a:avLst/>
            </a:prstGeom>
            <a:noFill/>
          </p:spPr>
          <p:txBody>
            <a:bodyPr wrap="square" rtlCol="0">
              <a:spAutoFit/>
            </a:bodyPr>
            <a:lstStyle/>
            <a:p>
              <a:pPr>
                <a:defRPr/>
              </a:pPr>
              <a:r>
                <a:rPr lang="ja-JP" altLang="en-US" sz="1200">
                  <a:solidFill>
                    <a:prstClr val="black"/>
                  </a:solidFill>
                  <a:latin typeface="HG丸ｺﾞｼｯｸM-PRO" panose="020F0600000000000000" pitchFamily="50" charset="-128"/>
                  <a:ea typeface="HG丸ｺﾞｼｯｸM-PRO" panose="020F0600000000000000" pitchFamily="50" charset="-128"/>
                </a:rPr>
                <a:t>承認申請</a:t>
              </a:r>
            </a:p>
          </p:txBody>
        </p:sp>
      </p:grpSp>
      <p:grpSp>
        <p:nvGrpSpPr>
          <p:cNvPr id="26" name="グループ化 25">
            <a:extLst>
              <a:ext uri="{FF2B5EF4-FFF2-40B4-BE49-F238E27FC236}">
                <a16:creationId xmlns:a16="http://schemas.microsoft.com/office/drawing/2014/main" id="{5F7807DB-451E-DBA0-3F4A-50D4B11F890B}"/>
              </a:ext>
            </a:extLst>
          </p:cNvPr>
          <p:cNvGrpSpPr/>
          <p:nvPr/>
        </p:nvGrpSpPr>
        <p:grpSpPr>
          <a:xfrm>
            <a:off x="6389659" y="3595046"/>
            <a:ext cx="2087677" cy="1667457"/>
            <a:chOff x="9639270" y="5580682"/>
            <a:chExt cx="3849996" cy="2520000"/>
          </a:xfrm>
        </p:grpSpPr>
        <p:sp>
          <p:nvSpPr>
            <p:cNvPr id="27" name="四角形: 角を丸くする 6">
              <a:extLst>
                <a:ext uri="{FF2B5EF4-FFF2-40B4-BE49-F238E27FC236}">
                  <a16:creationId xmlns:a16="http://schemas.microsoft.com/office/drawing/2014/main" id="{F7E82B10-2301-3E67-5C2F-4E825D69404C}"/>
                </a:ext>
              </a:extLst>
            </p:cNvPr>
            <p:cNvSpPr/>
            <p:nvPr/>
          </p:nvSpPr>
          <p:spPr>
            <a:xfrm>
              <a:off x="9639270" y="5580682"/>
              <a:ext cx="3849996" cy="25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70429D2F-4BD2-BFC9-C966-4D4A8B40DC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28781" y="6755782"/>
              <a:ext cx="1017115" cy="938054"/>
            </a:xfrm>
            <a:prstGeom prst="rect">
              <a:avLst/>
            </a:prstGeom>
          </p:spPr>
        </p:pic>
        <p:pic>
          <p:nvPicPr>
            <p:cNvPr id="29" name="図 28">
              <a:extLst>
                <a:ext uri="{FF2B5EF4-FFF2-40B4-BE49-F238E27FC236}">
                  <a16:creationId xmlns:a16="http://schemas.microsoft.com/office/drawing/2014/main" id="{3E73775F-946A-FDD4-A85C-9857C4D178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085" y="6678965"/>
              <a:ext cx="1313963" cy="1251394"/>
            </a:xfrm>
            <a:prstGeom prst="rect">
              <a:avLst/>
            </a:prstGeom>
          </p:spPr>
        </p:pic>
        <p:sp>
          <p:nvSpPr>
            <p:cNvPr id="30" name="角丸四角形吹き出し 23">
              <a:extLst>
                <a:ext uri="{FF2B5EF4-FFF2-40B4-BE49-F238E27FC236}">
                  <a16:creationId xmlns:a16="http://schemas.microsoft.com/office/drawing/2014/main" id="{E617E78E-428D-4256-EF20-F43C57EB056E}"/>
                </a:ext>
              </a:extLst>
            </p:cNvPr>
            <p:cNvSpPr/>
            <p:nvPr/>
          </p:nvSpPr>
          <p:spPr>
            <a:xfrm>
              <a:off x="10236211" y="5676690"/>
              <a:ext cx="2656114" cy="612000"/>
            </a:xfrm>
            <a:prstGeom prst="wedgeRoundRectCallout">
              <a:avLst>
                <a:gd name="adj1" fmla="val -12722"/>
                <a:gd name="adj2" fmla="val 88487"/>
                <a:gd name="adj3" fmla="val 16667"/>
              </a:avLst>
            </a:prstGeom>
            <a:solidFill>
              <a:srgbClr val="0341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1300" b="1">
                  <a:solidFill>
                    <a:prstClr val="white"/>
                  </a:solidFill>
                  <a:latin typeface="HG丸ｺﾞｼｯｸM-PRO" panose="020F0600000000000000" pitchFamily="50" charset="-128"/>
                  <a:ea typeface="HG丸ｺﾞｼｯｸM-PRO" panose="020F0600000000000000" pitchFamily="50" charset="-128"/>
                </a:rPr>
                <a:t>机などに固定</a:t>
              </a:r>
            </a:p>
          </p:txBody>
        </p:sp>
      </p:grpSp>
      <p:sp>
        <p:nvSpPr>
          <p:cNvPr id="31" name="角丸四角形吹き出し 5">
            <a:extLst>
              <a:ext uri="{FF2B5EF4-FFF2-40B4-BE49-F238E27FC236}">
                <a16:creationId xmlns:a16="http://schemas.microsoft.com/office/drawing/2014/main" id="{1009D6FB-6142-AD00-3892-46DB4BC7A0FA}"/>
              </a:ext>
            </a:extLst>
          </p:cNvPr>
          <p:cNvSpPr/>
          <p:nvPr/>
        </p:nvSpPr>
        <p:spPr>
          <a:xfrm>
            <a:off x="3393138" y="5670844"/>
            <a:ext cx="7002397" cy="917270"/>
          </a:xfrm>
          <a:prstGeom prst="wedgeRoundRectCallout">
            <a:avLst>
              <a:gd name="adj1" fmla="val -55323"/>
              <a:gd name="adj2" fmla="val -10097"/>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保護管理者が課室にある端末の状況を適切に把握し、持ち出しの承認については必要性を確認した上で行うようにしましょう。</a:t>
            </a:r>
          </a:p>
        </p:txBody>
      </p:sp>
      <p:pic>
        <p:nvPicPr>
          <p:cNvPr id="33" name="図 32" descr="アイコン が含まれている画像&#10;&#10;自動的に生成された説明">
            <a:extLst>
              <a:ext uri="{FF2B5EF4-FFF2-40B4-BE49-F238E27FC236}">
                <a16:creationId xmlns:a16="http://schemas.microsoft.com/office/drawing/2014/main" id="{D8F27039-3D0E-6DA5-477A-1DFB26D379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934326" y="5499820"/>
            <a:ext cx="1037761" cy="1330131"/>
          </a:xfrm>
          <a:prstGeom prst="rect">
            <a:avLst/>
          </a:prstGeom>
        </p:spPr>
      </p:pic>
    </p:spTree>
    <p:extLst>
      <p:ext uri="{BB962C8B-B14F-4D97-AF65-F5344CB8AC3E}">
        <p14:creationId xmlns:p14="http://schemas.microsoft.com/office/powerpoint/2010/main" val="259259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３．物理的安全管理措置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75820" y="6445804"/>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46</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E616DAF0-6A5F-9BDE-9696-D0C9846B30AC}"/>
              </a:ext>
            </a:extLst>
          </p:cNvPr>
          <p:cNvGraphicFramePr>
            <a:graphicFrameLocks noGrp="1"/>
          </p:cNvGraphicFramePr>
          <p:nvPr/>
        </p:nvGraphicFramePr>
        <p:xfrm>
          <a:off x="1779107" y="1457740"/>
          <a:ext cx="9086912" cy="4042081"/>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97063">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45018">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E7B49EAE-C36F-3E5F-63C2-78A70F97BCA3}"/>
              </a:ext>
            </a:extLst>
          </p:cNvPr>
          <p:cNvSpPr txBox="1"/>
          <p:nvPr/>
        </p:nvSpPr>
        <p:spPr>
          <a:xfrm>
            <a:off x="1720981" y="1993160"/>
            <a:ext cx="4545203" cy="3041858"/>
          </a:xfrm>
          <a:prstGeom prst="rect">
            <a:avLst/>
          </a:prstGeom>
          <a:noFill/>
        </p:spPr>
        <p:txBody>
          <a:bodyPr wrap="square" rtlCol="0">
            <a:spAutoFit/>
          </a:bodyPr>
          <a:lstStyle/>
          <a:p>
            <a:pPr>
              <a:spcAft>
                <a:spcPts val="800"/>
              </a:spcAft>
              <a:defRPr/>
            </a:pPr>
            <a:r>
              <a:rPr lang="ja-JP" altLang="en-US" sz="2000" b="1">
                <a:solidFill>
                  <a:prstClr val="black"/>
                </a:solidFill>
                <a:latin typeface="Meiryo UI" panose="020B0604030504040204" pitchFamily="50" charset="-128"/>
                <a:ea typeface="Meiryo UI" panose="020B0604030504040204" pitchFamily="50" charset="-128"/>
              </a:rPr>
              <a:t>（５）</a:t>
            </a:r>
            <a:r>
              <a:rPr lang="ja-JP" altLang="en-US" sz="2000" b="1" u="sng" spc="-220">
                <a:solidFill>
                  <a:prstClr val="black"/>
                </a:solidFill>
                <a:latin typeface="Meiryo UI" panose="020B0604030504040204" pitchFamily="50" charset="-128"/>
                <a:ea typeface="Meiryo UI" panose="020B0604030504040204" pitchFamily="50" charset="-128"/>
              </a:rPr>
              <a:t>廃棄等</a:t>
            </a:r>
            <a:endParaRPr lang="en-US" altLang="ja-JP" sz="2000" b="1">
              <a:solidFill>
                <a:prstClr val="black"/>
              </a:solidFill>
              <a:latin typeface="Meiryo UI" panose="020B0604030504040204" pitchFamily="50" charset="-128"/>
              <a:ea typeface="Meiryo UI" panose="020B0604030504040204" pitchFamily="50" charset="-128"/>
            </a:endParaRPr>
          </a:p>
          <a:p>
            <a:pPr marL="363538" indent="-269875">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　保有個人情報又は保有個人情報が記録されている媒体が不要となった場合には、保護管理者の指示に従い、当該保有個人情報の復元又は判読が不可能な方法により当該情報の消去又は当該媒体の廃棄を行う。</a:t>
            </a:r>
            <a:endParaRPr lang="en-US" altLang="ja-JP" sz="1600">
              <a:solidFill>
                <a:prstClr val="black"/>
              </a:solidFill>
              <a:latin typeface="Meiryo UI" panose="020B0604030504040204" pitchFamily="50" charset="-128"/>
              <a:ea typeface="Meiryo UI" panose="020B0604030504040204" pitchFamily="50" charset="-128"/>
            </a:endParaRPr>
          </a:p>
          <a:p>
            <a:pPr marL="363538" indent="-269875">
              <a:spcBef>
                <a:spcPts val="600"/>
              </a:spcBef>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　媒体の廃棄を委託する場合には、必要に応じて職員が消去及び廃棄に立ち会い、又は写真等を付した消去及び廃棄を証明する書類を受け取るなど、委託先において廃棄等が確実に行われていることを確認する。</a:t>
            </a:r>
          </a:p>
        </p:txBody>
      </p:sp>
      <p:sp>
        <p:nvSpPr>
          <p:cNvPr id="5" name="テキスト ボックス 4">
            <a:extLst>
              <a:ext uri="{FF2B5EF4-FFF2-40B4-BE49-F238E27FC236}">
                <a16:creationId xmlns:a16="http://schemas.microsoft.com/office/drawing/2014/main" id="{AC4B33B3-F718-203D-AFBB-4B20E3F6C4DC}"/>
              </a:ext>
            </a:extLst>
          </p:cNvPr>
          <p:cNvSpPr txBox="1"/>
          <p:nvPr/>
        </p:nvSpPr>
        <p:spPr>
          <a:xfrm>
            <a:off x="6338526" y="1966333"/>
            <a:ext cx="4487738" cy="338554"/>
          </a:xfrm>
          <a:prstGeom prst="rect">
            <a:avLst/>
          </a:prstGeom>
          <a:noFill/>
        </p:spPr>
        <p:txBody>
          <a:bodyPr wrap="square" rtlCol="0">
            <a:spAutoFit/>
          </a:bodyPr>
          <a:lstStyle/>
          <a:p>
            <a:pPr marL="354013" indent="-354013">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以下のような復元不可能な手段を採用する。</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211C44C-5BCB-B6C1-D214-0E74422167C1}"/>
              </a:ext>
            </a:extLst>
          </p:cNvPr>
          <p:cNvSpPr txBox="1"/>
          <p:nvPr/>
        </p:nvSpPr>
        <p:spPr>
          <a:xfrm>
            <a:off x="6366851" y="3994258"/>
            <a:ext cx="4447983" cy="1077218"/>
          </a:xfrm>
          <a:prstGeom prst="rect">
            <a:avLst/>
          </a:prstGeom>
          <a:noFill/>
        </p:spPr>
        <p:txBody>
          <a:bodyPr wrap="square" rtlCol="0">
            <a:spAutoFit/>
          </a:bodyPr>
          <a:lstStyle/>
          <a:p>
            <a:pPr marL="354013" indent="-354013">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保有個人情報を削除し、又は、保有個人情報が</a:t>
            </a:r>
            <a:r>
              <a:rPr lang="ja-JP" altLang="en-US" sz="1600" spc="-120">
                <a:solidFill>
                  <a:prstClr val="black"/>
                </a:solidFill>
                <a:latin typeface="Meiryo UI" panose="020B0604030504040204" pitchFamily="50" charset="-128"/>
                <a:ea typeface="Meiryo UI" panose="020B0604030504040204" pitchFamily="50" charset="-128"/>
              </a:rPr>
              <a:t>記録された機器、電子媒体等を廃棄したこと</a:t>
            </a:r>
            <a:r>
              <a:rPr lang="ja-JP" altLang="en-US" sz="1600">
                <a:solidFill>
                  <a:prstClr val="black"/>
                </a:solidFill>
                <a:latin typeface="Meiryo UI" panose="020B0604030504040204" pitchFamily="50" charset="-128"/>
                <a:ea typeface="Meiryo UI" panose="020B0604030504040204" pitchFamily="50" charset="-128"/>
              </a:rPr>
              <a:t>を責任ある立場の者が</a:t>
            </a:r>
            <a:endParaRPr lang="en-US" altLang="ja-JP" sz="1600">
              <a:solidFill>
                <a:prstClr val="black"/>
              </a:solidFill>
              <a:latin typeface="Meiryo UI" panose="020B0604030504040204" pitchFamily="50" charset="-128"/>
              <a:ea typeface="Meiryo UI" panose="020B0604030504040204" pitchFamily="50" charset="-128"/>
            </a:endParaRPr>
          </a:p>
          <a:p>
            <a:pPr>
              <a:defRPr/>
            </a:pPr>
            <a:r>
              <a:rPr lang="ja-JP" altLang="en-US" sz="1600">
                <a:solidFill>
                  <a:prstClr val="black"/>
                </a:solidFill>
                <a:latin typeface="Meiryo UI" panose="020B0604030504040204" pitchFamily="50" charset="-128"/>
                <a:ea typeface="Meiryo UI" panose="020B0604030504040204" pitchFamily="50" charset="-128"/>
              </a:rPr>
              <a:t>　　 確認する。</a:t>
            </a:r>
            <a:endParaRPr lang="en-US" altLang="ja-JP" sz="1600">
              <a:solidFill>
                <a:prstClr val="black"/>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2F6DEDA5-AAE5-647A-76B1-4E9253E714CC}"/>
              </a:ext>
            </a:extLst>
          </p:cNvPr>
          <p:cNvGrpSpPr/>
          <p:nvPr/>
        </p:nvGrpSpPr>
        <p:grpSpPr>
          <a:xfrm>
            <a:off x="6358404" y="2309383"/>
            <a:ext cx="4487076" cy="1684875"/>
            <a:chOff x="9289925" y="3268307"/>
            <a:chExt cx="8424000" cy="2196000"/>
          </a:xfrm>
        </p:grpSpPr>
        <p:sp>
          <p:nvSpPr>
            <p:cNvPr id="8" name="四角形: 角を丸くする 6">
              <a:extLst>
                <a:ext uri="{FF2B5EF4-FFF2-40B4-BE49-F238E27FC236}">
                  <a16:creationId xmlns:a16="http://schemas.microsoft.com/office/drawing/2014/main" id="{12812A45-6AF8-5795-7B7F-D185613583F6}"/>
                </a:ext>
              </a:extLst>
            </p:cNvPr>
            <p:cNvSpPr/>
            <p:nvPr/>
          </p:nvSpPr>
          <p:spPr>
            <a:xfrm>
              <a:off x="9289925" y="3268307"/>
              <a:ext cx="8424000" cy="2196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sz="1050">
                <a:solidFill>
                  <a:prstClr val="white"/>
                </a:solidFill>
                <a:latin typeface="HG丸ｺﾞｼｯｸM-PRO" panose="020F0600000000000000" pitchFamily="50" charset="-128"/>
                <a:ea typeface="HG丸ｺﾞｼｯｸM-PRO" panose="020F0600000000000000" pitchFamily="50" charset="-128"/>
              </a:endParaRPr>
            </a:p>
          </p:txBody>
        </p:sp>
        <p:sp>
          <p:nvSpPr>
            <p:cNvPr id="9" name="角丸四角形 26">
              <a:extLst>
                <a:ext uri="{FF2B5EF4-FFF2-40B4-BE49-F238E27FC236}">
                  <a16:creationId xmlns:a16="http://schemas.microsoft.com/office/drawing/2014/main" id="{61F9530C-0FB1-5420-A5C5-3F6997887495}"/>
                </a:ext>
              </a:extLst>
            </p:cNvPr>
            <p:cNvSpPr/>
            <p:nvPr/>
          </p:nvSpPr>
          <p:spPr>
            <a:xfrm>
              <a:off x="9391650" y="3381611"/>
              <a:ext cx="3132000" cy="648000"/>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050" b="1">
                  <a:solidFill>
                    <a:prstClr val="white"/>
                  </a:solidFill>
                  <a:latin typeface="HG丸ｺﾞｼｯｸM-PRO" panose="020F0600000000000000" pitchFamily="50" charset="-128"/>
                  <a:ea typeface="HG丸ｺﾞｼｯｸM-PRO" panose="020F0600000000000000" pitchFamily="50" charset="-128"/>
                </a:rPr>
                <a:t>保有個人情報が記載された書類等</a:t>
              </a:r>
            </a:p>
          </p:txBody>
        </p:sp>
        <p:sp>
          <p:nvSpPr>
            <p:cNvPr id="10" name="角丸四角形 27">
              <a:extLst>
                <a:ext uri="{FF2B5EF4-FFF2-40B4-BE49-F238E27FC236}">
                  <a16:creationId xmlns:a16="http://schemas.microsoft.com/office/drawing/2014/main" id="{C49E4F8E-1851-AE65-1251-60F21FBC642B}"/>
                </a:ext>
              </a:extLst>
            </p:cNvPr>
            <p:cNvSpPr/>
            <p:nvPr/>
          </p:nvSpPr>
          <p:spPr>
            <a:xfrm>
              <a:off x="9391650" y="4182796"/>
              <a:ext cx="3132000" cy="1188000"/>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050" b="1">
                  <a:solidFill>
                    <a:prstClr val="white"/>
                  </a:solidFill>
                  <a:latin typeface="HG丸ｺﾞｼｯｸM-PRO" panose="020F0600000000000000" pitchFamily="50" charset="-128"/>
                  <a:ea typeface="HG丸ｺﾞｼｯｸM-PRO" panose="020F0600000000000000" pitchFamily="50" charset="-128"/>
                </a:rPr>
                <a:t>保有個人情報の削除、又は保有個人情報が記録された機器、電子媒体等の廃棄</a:t>
              </a:r>
            </a:p>
          </p:txBody>
        </p:sp>
        <p:sp>
          <p:nvSpPr>
            <p:cNvPr id="11" name="角丸四角形 28">
              <a:extLst>
                <a:ext uri="{FF2B5EF4-FFF2-40B4-BE49-F238E27FC236}">
                  <a16:creationId xmlns:a16="http://schemas.microsoft.com/office/drawing/2014/main" id="{1E6DE2B3-D383-9CFB-1B76-4692A9C89708}"/>
                </a:ext>
              </a:extLst>
            </p:cNvPr>
            <p:cNvSpPr/>
            <p:nvPr/>
          </p:nvSpPr>
          <p:spPr>
            <a:xfrm>
              <a:off x="13125669" y="3385424"/>
              <a:ext cx="4356597" cy="648000"/>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Clr>
                  <a:prstClr val="white"/>
                </a:buClr>
                <a:buFont typeface="Wingdings" panose="05000000000000000000" pitchFamily="2" charset="2"/>
                <a:buChar char="Ø"/>
                <a:defRPr/>
              </a:pPr>
              <a:r>
                <a:rPr lang="ja-JP" altLang="en-US" sz="1050" b="1">
                  <a:solidFill>
                    <a:srgbClr val="FFFF00"/>
                  </a:solidFill>
                  <a:latin typeface="HG丸ｺﾞｼｯｸM-PRO" panose="020F0600000000000000" pitchFamily="50" charset="-128"/>
                  <a:ea typeface="HG丸ｺﾞｼｯｸM-PRO" panose="020F0600000000000000" pitchFamily="50" charset="-128"/>
                </a:rPr>
                <a:t>焼却、溶解、適切なシュレッダー処理等の復元不可能な手段</a:t>
              </a:r>
            </a:p>
          </p:txBody>
        </p:sp>
        <p:sp>
          <p:nvSpPr>
            <p:cNvPr id="12" name="角丸四角形 29">
              <a:extLst>
                <a:ext uri="{FF2B5EF4-FFF2-40B4-BE49-F238E27FC236}">
                  <a16:creationId xmlns:a16="http://schemas.microsoft.com/office/drawing/2014/main" id="{996CB45B-0CAC-23B0-7AE8-2A69785CF6A4}"/>
                </a:ext>
              </a:extLst>
            </p:cNvPr>
            <p:cNvSpPr/>
            <p:nvPr/>
          </p:nvSpPr>
          <p:spPr>
            <a:xfrm>
              <a:off x="13110243" y="4182797"/>
              <a:ext cx="4372021" cy="1187999"/>
            </a:xfrm>
            <a:prstGeom prst="roundRect">
              <a:avLst/>
            </a:prstGeom>
            <a:solidFill>
              <a:srgbClr val="03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Clr>
                  <a:prstClr val="white"/>
                </a:buClr>
                <a:buFont typeface="Wingdings" panose="05000000000000000000" pitchFamily="2" charset="2"/>
                <a:buChar char="Ø"/>
                <a:defRPr/>
              </a:pPr>
              <a:r>
                <a:rPr lang="ja-JP" altLang="en-US" sz="1050" b="1">
                  <a:solidFill>
                    <a:srgbClr val="FFFF00"/>
                  </a:solidFill>
                  <a:latin typeface="HG丸ｺﾞｼｯｸM-PRO" panose="020F0600000000000000" pitchFamily="50" charset="-128"/>
                  <a:ea typeface="HG丸ｺﾞｼｯｸM-PRO" panose="020F0600000000000000" pitchFamily="50" charset="-128"/>
                </a:rPr>
                <a:t>容易に復元できない手段を採用</a:t>
              </a:r>
              <a:endParaRPr lang="en-US" altLang="ja-JP" sz="1050" b="1">
                <a:solidFill>
                  <a:srgbClr val="FFFF00"/>
                </a:solidFill>
                <a:latin typeface="HG丸ｺﾞｼｯｸM-PRO" panose="020F0600000000000000" pitchFamily="50" charset="-128"/>
                <a:ea typeface="HG丸ｺﾞｼｯｸM-PRO" panose="020F0600000000000000" pitchFamily="50" charset="-128"/>
              </a:endParaRPr>
            </a:p>
            <a:p>
              <a:pPr marL="179388" indent="-179388">
                <a:spcBef>
                  <a:spcPts val="600"/>
                </a:spcBef>
                <a:buClr>
                  <a:prstClr val="white"/>
                </a:buClr>
                <a:buFont typeface="Wingdings" panose="05000000000000000000" pitchFamily="2" charset="2"/>
                <a:buChar char="Ø"/>
                <a:defRPr/>
              </a:pPr>
              <a:r>
                <a:rPr lang="ja-JP" altLang="en-US" sz="1050" b="1">
                  <a:solidFill>
                    <a:srgbClr val="FFFF00"/>
                  </a:solidFill>
                  <a:latin typeface="HG丸ｺﾞｼｯｸM-PRO" panose="020F0600000000000000" pitchFamily="50" charset="-128"/>
                  <a:ea typeface="HG丸ｺﾞｼｯｸM-PRO" panose="020F0600000000000000" pitchFamily="50" charset="-128"/>
                </a:rPr>
                <a:t>専用のデータ削除ソフトウェアの利用又は物理的な破壊等の手段を採用</a:t>
              </a:r>
            </a:p>
          </p:txBody>
        </p:sp>
        <p:sp>
          <p:nvSpPr>
            <p:cNvPr id="20" name="右矢印 30">
              <a:extLst>
                <a:ext uri="{FF2B5EF4-FFF2-40B4-BE49-F238E27FC236}">
                  <a16:creationId xmlns:a16="http://schemas.microsoft.com/office/drawing/2014/main" id="{3F7ED44A-A455-853B-D619-5619DB17E7DA}"/>
                </a:ext>
              </a:extLst>
            </p:cNvPr>
            <p:cNvSpPr/>
            <p:nvPr/>
          </p:nvSpPr>
          <p:spPr>
            <a:xfrm>
              <a:off x="12583496" y="3492666"/>
              <a:ext cx="508088" cy="4380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100">
                <a:solidFill>
                  <a:prstClr val="white"/>
                </a:solidFill>
                <a:latin typeface="游ゴシック" panose="020F0502020204030204"/>
                <a:ea typeface="游ゴシック" panose="020B0400000000000000" pitchFamily="50" charset="-128"/>
              </a:endParaRPr>
            </a:p>
          </p:txBody>
        </p:sp>
        <p:sp>
          <p:nvSpPr>
            <p:cNvPr id="21" name="右矢印 31">
              <a:extLst>
                <a:ext uri="{FF2B5EF4-FFF2-40B4-BE49-F238E27FC236}">
                  <a16:creationId xmlns:a16="http://schemas.microsoft.com/office/drawing/2014/main" id="{924B9C5C-A6FE-8431-EECB-B339ECBFB5FF}"/>
                </a:ext>
              </a:extLst>
            </p:cNvPr>
            <p:cNvSpPr/>
            <p:nvPr/>
          </p:nvSpPr>
          <p:spPr>
            <a:xfrm>
              <a:off x="12564836" y="4533284"/>
              <a:ext cx="508088" cy="4380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100">
                <a:solidFill>
                  <a:prstClr val="white"/>
                </a:solidFill>
                <a:latin typeface="游ゴシック" panose="020F0502020204030204"/>
                <a:ea typeface="游ゴシック" panose="020B0400000000000000" pitchFamily="50" charset="-128"/>
              </a:endParaRPr>
            </a:p>
          </p:txBody>
        </p:sp>
      </p:grpSp>
      <p:grpSp>
        <p:nvGrpSpPr>
          <p:cNvPr id="22" name="グループ化 21">
            <a:extLst>
              <a:ext uri="{FF2B5EF4-FFF2-40B4-BE49-F238E27FC236}">
                <a16:creationId xmlns:a16="http://schemas.microsoft.com/office/drawing/2014/main" id="{60F55925-8508-F0AB-EFCA-9EC5F5C0C8C0}"/>
              </a:ext>
            </a:extLst>
          </p:cNvPr>
          <p:cNvGrpSpPr/>
          <p:nvPr/>
        </p:nvGrpSpPr>
        <p:grpSpPr>
          <a:xfrm>
            <a:off x="8439031" y="4555727"/>
            <a:ext cx="2371012" cy="906704"/>
            <a:chOff x="14117521" y="6493029"/>
            <a:chExt cx="3533310" cy="1346184"/>
          </a:xfrm>
        </p:grpSpPr>
        <p:sp>
          <p:nvSpPr>
            <p:cNvPr id="23" name="四角形: 角を丸くする 6">
              <a:extLst>
                <a:ext uri="{FF2B5EF4-FFF2-40B4-BE49-F238E27FC236}">
                  <a16:creationId xmlns:a16="http://schemas.microsoft.com/office/drawing/2014/main" id="{EB11298A-8052-127F-F6B0-1DDB1AACEF40}"/>
                </a:ext>
              </a:extLst>
            </p:cNvPr>
            <p:cNvSpPr/>
            <p:nvPr/>
          </p:nvSpPr>
          <p:spPr>
            <a:xfrm>
              <a:off x="14117521" y="6493029"/>
              <a:ext cx="3533310" cy="1346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0E861F6B-7161-CC23-0F9B-651FF651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7613" y="6613146"/>
              <a:ext cx="657535" cy="1013699"/>
            </a:xfrm>
            <a:prstGeom prst="rect">
              <a:avLst/>
            </a:prstGeom>
          </p:spPr>
        </p:pic>
        <p:sp>
          <p:nvSpPr>
            <p:cNvPr id="25" name="右矢印 15">
              <a:extLst>
                <a:ext uri="{FF2B5EF4-FFF2-40B4-BE49-F238E27FC236}">
                  <a16:creationId xmlns:a16="http://schemas.microsoft.com/office/drawing/2014/main" id="{4C6044CE-BDCC-4570-12CE-2A4A4D0C0856}"/>
                </a:ext>
              </a:extLst>
            </p:cNvPr>
            <p:cNvSpPr/>
            <p:nvPr/>
          </p:nvSpPr>
          <p:spPr>
            <a:xfrm>
              <a:off x="15230398" y="6865146"/>
              <a:ext cx="824230" cy="4323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pic>
          <p:nvPicPr>
            <p:cNvPr id="26" name="図 25">
              <a:extLst>
                <a:ext uri="{FF2B5EF4-FFF2-40B4-BE49-F238E27FC236}">
                  <a16:creationId xmlns:a16="http://schemas.microsoft.com/office/drawing/2014/main" id="{CB178CB6-B075-7C03-6DC5-2ADF3C1CF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2702" y="6547500"/>
              <a:ext cx="585129" cy="1048221"/>
            </a:xfrm>
            <a:prstGeom prst="rect">
              <a:avLst/>
            </a:prstGeom>
          </p:spPr>
        </p:pic>
        <p:sp>
          <p:nvSpPr>
            <p:cNvPr id="27" name="テキスト ボックス 26">
              <a:extLst>
                <a:ext uri="{FF2B5EF4-FFF2-40B4-BE49-F238E27FC236}">
                  <a16:creationId xmlns:a16="http://schemas.microsoft.com/office/drawing/2014/main" id="{2DCC483E-9291-1F55-34FF-6B0F2137DBB1}"/>
                </a:ext>
              </a:extLst>
            </p:cNvPr>
            <p:cNvSpPr txBox="1"/>
            <p:nvPr/>
          </p:nvSpPr>
          <p:spPr>
            <a:xfrm>
              <a:off x="15104068" y="7233774"/>
              <a:ext cx="1000112" cy="456957"/>
            </a:xfrm>
            <a:prstGeom prst="rect">
              <a:avLst/>
            </a:prstGeom>
            <a:noFill/>
          </p:spPr>
          <p:txBody>
            <a:bodyPr wrap="square" rtlCol="0">
              <a:spAutoFit/>
            </a:bodyPr>
            <a:lstStyle/>
            <a:p>
              <a:pPr algn="ctr">
                <a:defRPr/>
              </a:pPr>
              <a:r>
                <a:rPr lang="ja-JP" altLang="en-US" sz="1400">
                  <a:solidFill>
                    <a:srgbClr val="FF0000"/>
                  </a:solidFill>
                  <a:latin typeface="HG丸ｺﾞｼｯｸM-PRO" panose="020F0600000000000000" pitchFamily="50" charset="-128"/>
                  <a:ea typeface="HG丸ｺﾞｼｯｸM-PRO" panose="020F0600000000000000" pitchFamily="50" charset="-128"/>
                </a:rPr>
                <a:t>確認</a:t>
              </a:r>
            </a:p>
          </p:txBody>
        </p:sp>
        <p:pic>
          <p:nvPicPr>
            <p:cNvPr id="28" name="図 27">
              <a:extLst>
                <a:ext uri="{FF2B5EF4-FFF2-40B4-BE49-F238E27FC236}">
                  <a16:creationId xmlns:a16="http://schemas.microsoft.com/office/drawing/2014/main" id="{07F62274-7B1D-4921-7DAF-7B152FBB54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206382" y="6719421"/>
              <a:ext cx="571231" cy="964098"/>
            </a:xfrm>
            <a:prstGeom prst="rect">
              <a:avLst/>
            </a:prstGeom>
          </p:spPr>
        </p:pic>
      </p:grpSp>
      <p:sp>
        <p:nvSpPr>
          <p:cNvPr id="29" name="角丸四角形吹き出し 39">
            <a:extLst>
              <a:ext uri="{FF2B5EF4-FFF2-40B4-BE49-F238E27FC236}">
                <a16:creationId xmlns:a16="http://schemas.microsoft.com/office/drawing/2014/main" id="{E87664A0-DE0A-989D-BE9D-2A26AB553841}"/>
              </a:ext>
            </a:extLst>
          </p:cNvPr>
          <p:cNvSpPr/>
          <p:nvPr/>
        </p:nvSpPr>
        <p:spPr>
          <a:xfrm>
            <a:off x="3600451" y="5706942"/>
            <a:ext cx="6844240" cy="1013898"/>
          </a:xfrm>
          <a:prstGeom prst="wedgeRoundRectCallout">
            <a:avLst>
              <a:gd name="adj1" fmla="val -54821"/>
              <a:gd name="adj2" fmla="val -457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削除・廃棄の記録は適切に保存しましょう。</a:t>
            </a:r>
            <a:endParaRPr lang="en-US" altLang="ja-JP" b="1">
              <a:solidFill>
                <a:prstClr val="black"/>
              </a:solidFill>
              <a:latin typeface="メイリオ" panose="020B0604030504040204" pitchFamily="50" charset="-128"/>
              <a:ea typeface="メイリオ" panose="020B0604030504040204" pitchFamily="50" charset="-128"/>
            </a:endParaRPr>
          </a:p>
          <a:p>
            <a:pPr>
              <a:defRPr/>
            </a:pPr>
            <a:r>
              <a:rPr lang="ja-JP" altLang="en-US" b="1" spc="-110">
                <a:solidFill>
                  <a:prstClr val="black"/>
                </a:solidFill>
                <a:latin typeface="メイリオ" panose="020B0604030504040204" pitchFamily="50" charset="-128"/>
                <a:ea typeface="メイリオ" panose="020B0604030504040204" pitchFamily="50" charset="-128"/>
              </a:rPr>
              <a:t>それらの作業を委託する場合には、委託先が確実に削除・廃棄したことについて</a:t>
            </a:r>
            <a:r>
              <a:rPr lang="ja-JP" altLang="en-US" b="1">
                <a:solidFill>
                  <a:prstClr val="black"/>
                </a:solidFill>
                <a:latin typeface="メイリオ" panose="020B0604030504040204" pitchFamily="50" charset="-128"/>
                <a:ea typeface="メイリオ" panose="020B0604030504040204" pitchFamily="50" charset="-128"/>
              </a:rPr>
              <a:t>証明書等により確認することが重要です。</a:t>
            </a:r>
          </a:p>
        </p:txBody>
      </p:sp>
      <p:pic>
        <p:nvPicPr>
          <p:cNvPr id="32" name="図 31" descr="アイコン が含まれている画像&#10;&#10;自動的に生成された説明">
            <a:extLst>
              <a:ext uri="{FF2B5EF4-FFF2-40B4-BE49-F238E27FC236}">
                <a16:creationId xmlns:a16="http://schemas.microsoft.com/office/drawing/2014/main" id="{4204B434-FC94-A244-C8E8-12A17A6E7F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2585" y="5609874"/>
            <a:ext cx="1094363" cy="1248126"/>
          </a:xfrm>
          <a:prstGeom prst="rect">
            <a:avLst/>
          </a:prstGeom>
        </p:spPr>
      </p:pic>
      <p:sp>
        <p:nvSpPr>
          <p:cNvPr id="33" name="テキスト ボックス 32">
            <a:extLst>
              <a:ext uri="{FF2B5EF4-FFF2-40B4-BE49-F238E27FC236}">
                <a16:creationId xmlns:a16="http://schemas.microsoft.com/office/drawing/2014/main" id="{8798D622-A38B-62DE-B162-858D2ECE3A5B}"/>
              </a:ext>
            </a:extLst>
          </p:cNvPr>
          <p:cNvSpPr txBox="1"/>
          <p:nvPr/>
        </p:nvSpPr>
        <p:spPr>
          <a:xfrm>
            <a:off x="7897277" y="5246638"/>
            <a:ext cx="1970691" cy="253916"/>
          </a:xfrm>
          <a:prstGeom prst="rect">
            <a:avLst/>
          </a:prstGeom>
          <a:noFill/>
        </p:spPr>
        <p:txBody>
          <a:bodyPr wrap="square" rtlCol="0">
            <a:spAutoFit/>
          </a:bodyPr>
          <a:lstStyle/>
          <a:p>
            <a:pPr algn="ctr">
              <a:defRPr/>
            </a:pPr>
            <a:r>
              <a:rPr lang="ja-JP" altLang="en-US" sz="1050">
                <a:solidFill>
                  <a:srgbClr val="034197"/>
                </a:solidFill>
                <a:latin typeface="HG丸ｺﾞｼｯｸM-PRO" panose="020F0600000000000000" pitchFamily="50" charset="-128"/>
                <a:ea typeface="HG丸ｺﾞｼｯｸM-PRO" panose="020F0600000000000000" pitchFamily="50" charset="-128"/>
              </a:rPr>
              <a:t>責任者</a:t>
            </a:r>
          </a:p>
        </p:txBody>
      </p:sp>
    </p:spTree>
    <p:extLst>
      <p:ext uri="{BB962C8B-B14F-4D97-AF65-F5344CB8AC3E}">
        <p14:creationId xmlns:p14="http://schemas.microsoft.com/office/powerpoint/2010/main" val="3670298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0E92815C-7C82-D7BA-0288-121809BBECB1}"/>
              </a:ext>
            </a:extLst>
          </p:cNvPr>
          <p:cNvGrpSpPr/>
          <p:nvPr/>
        </p:nvGrpSpPr>
        <p:grpSpPr>
          <a:xfrm>
            <a:off x="2162176" y="2584320"/>
            <a:ext cx="8420944" cy="2603697"/>
            <a:chOff x="2162176" y="3517969"/>
            <a:chExt cx="8420944" cy="2603697"/>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2162176" y="3517969"/>
              <a:ext cx="3743323" cy="26036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286504" y="3517969"/>
              <a:ext cx="2228850" cy="26036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04332C9A-141A-4D75-95DE-CF002B7F4E61}"/>
                </a:ext>
              </a:extLst>
            </p:cNvPr>
            <p:cNvSpPr/>
            <p:nvPr/>
          </p:nvSpPr>
          <p:spPr>
            <a:xfrm>
              <a:off x="8726095" y="3517969"/>
              <a:ext cx="1857025" cy="26036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10" name="タイトル 1"/>
          <p:cNvSpPr txBox="1">
            <a:spLocks/>
          </p:cNvSpPr>
          <p:nvPr/>
        </p:nvSpPr>
        <p:spPr>
          <a:xfrm>
            <a:off x="1608880" y="1"/>
            <a:ext cx="10240219"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solidFill>
                  <a:prstClr val="black">
                    <a:lumMod val="85000"/>
                    <a:lumOff val="15000"/>
                  </a:prstClr>
                </a:solidFill>
                <a:latin typeface="Meiryo UI" panose="020B0604030504040204" pitchFamily="50" charset="-128"/>
                <a:ea typeface="Meiryo UI" panose="020B0604030504040204" pitchFamily="50" charset="-128"/>
              </a:rPr>
              <a:t>物理的安全管理措置が求められる事例　　ＵＳＢメモリの紛失</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47</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30DA8543-94E8-4522-9A75-E672175D47A8}"/>
              </a:ext>
            </a:extLst>
          </p:cNvPr>
          <p:cNvSpPr>
            <a:spLocks noGrp="1"/>
          </p:cNvSpPr>
          <p:nvPr>
            <p:ph idx="1"/>
          </p:nvPr>
        </p:nvSpPr>
        <p:spPr>
          <a:xfrm>
            <a:off x="2052267" y="1429219"/>
            <a:ext cx="8413065" cy="948626"/>
          </a:xfrm>
          <a:ln w="12700">
            <a:solidFill>
              <a:schemeClr val="tx1">
                <a:lumMod val="65000"/>
                <a:lumOff val="35000"/>
              </a:schemeClr>
            </a:solidFill>
          </a:ln>
        </p:spPr>
        <p:txBody>
          <a:bodyPr anchor="ctr">
            <a:normAutofit/>
          </a:bodyPr>
          <a:lstStyle/>
          <a:p>
            <a:pPr marL="0" indent="0">
              <a:buClr>
                <a:schemeClr val="tx1">
                  <a:lumMod val="65000"/>
                  <a:lumOff val="35000"/>
                </a:schemeClr>
              </a:buClr>
              <a:buNone/>
            </a:pPr>
            <a:r>
              <a:rPr lang="ja-JP" altLang="en-US" sz="1800">
                <a:solidFill>
                  <a:schemeClr val="tx1">
                    <a:lumMod val="85000"/>
                    <a:lumOff val="15000"/>
                  </a:schemeClr>
                </a:solidFill>
                <a:latin typeface="Meiryo UI" panose="020B0604030504040204" pitchFamily="50" charset="-128"/>
                <a:ea typeface="Meiryo UI" panose="020B0604030504040204" pitchFamily="50" charset="-128"/>
              </a:rPr>
              <a:t>ある自治体から委託された事業者において、住民基本台帳等の保有個人情報が記録されたＵＳＢメモリを、システム作業のために作業場所に持ち運び、作業後に飲食店へ立ち寄ったところ、帰宅途中に紛失してしまった。</a:t>
            </a:r>
            <a:endParaRPr lang="en-US" altLang="ja-JP" sz="180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290105A3-50D4-CCC1-E456-A02622F59EA5}"/>
              </a:ext>
            </a:extLst>
          </p:cNvPr>
          <p:cNvGrpSpPr/>
          <p:nvPr/>
        </p:nvGrpSpPr>
        <p:grpSpPr>
          <a:xfrm>
            <a:off x="3248790" y="2421517"/>
            <a:ext cx="1700784" cy="660269"/>
            <a:chOff x="3248790" y="3056785"/>
            <a:chExt cx="1700784" cy="660269"/>
          </a:xfrm>
        </p:grpSpPr>
        <p:pic>
          <p:nvPicPr>
            <p:cNvPr id="19" name="図 18">
              <a:extLst>
                <a:ext uri="{FF2B5EF4-FFF2-40B4-BE49-F238E27FC236}">
                  <a16:creationId xmlns:a16="http://schemas.microsoft.com/office/drawing/2014/main" id="{A522E2C2-EA45-4A8D-A49A-B8E40030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790" y="3056785"/>
              <a:ext cx="434231" cy="660269"/>
            </a:xfrm>
            <a:prstGeom prst="rect">
              <a:avLst/>
            </a:prstGeom>
          </p:spPr>
        </p:pic>
        <p:sp>
          <p:nvSpPr>
            <p:cNvPr id="27" name="テキスト ボックス 26">
              <a:extLst>
                <a:ext uri="{FF2B5EF4-FFF2-40B4-BE49-F238E27FC236}">
                  <a16:creationId xmlns:a16="http://schemas.microsoft.com/office/drawing/2014/main" id="{31C7CC53-692C-4887-9EC7-3D78913D4572}"/>
                </a:ext>
              </a:extLst>
            </p:cNvPr>
            <p:cNvSpPr txBox="1"/>
            <p:nvPr/>
          </p:nvSpPr>
          <p:spPr>
            <a:xfrm>
              <a:off x="3610746" y="3249274"/>
              <a:ext cx="1338828" cy="369332"/>
            </a:xfrm>
            <a:prstGeom prst="rect">
              <a:avLst/>
            </a:prstGeom>
            <a:noFill/>
          </p:spPr>
          <p:txBody>
            <a:bodyPr wrap="none" rtlCol="0">
              <a:spAutoFit/>
            </a:bodyPr>
            <a:lstStyle/>
            <a:p>
              <a:pPr defTabSz="457200"/>
              <a:r>
                <a:rPr lang="ja-JP" altLang="en-US">
                  <a:solidFill>
                    <a:prstClr val="black"/>
                  </a:solidFill>
                  <a:latin typeface="Meiryo UI" panose="020B0604030504040204" pitchFamily="50" charset="-128"/>
                  <a:ea typeface="Meiryo UI" panose="020B0604030504040204" pitchFamily="50" charset="-128"/>
                </a:rPr>
                <a:t>自治体庁舎</a:t>
              </a:r>
            </a:p>
          </p:txBody>
        </p:sp>
      </p:grpSp>
      <p:grpSp>
        <p:nvGrpSpPr>
          <p:cNvPr id="18" name="グループ化 17">
            <a:extLst>
              <a:ext uri="{FF2B5EF4-FFF2-40B4-BE49-F238E27FC236}">
                <a16:creationId xmlns:a16="http://schemas.microsoft.com/office/drawing/2014/main" id="{182760AA-29F2-44CD-ABC9-ED688D7341BD}"/>
              </a:ext>
            </a:extLst>
          </p:cNvPr>
          <p:cNvGrpSpPr/>
          <p:nvPr/>
        </p:nvGrpSpPr>
        <p:grpSpPr>
          <a:xfrm>
            <a:off x="6241668" y="2448034"/>
            <a:ext cx="2139318" cy="660269"/>
            <a:chOff x="6241668" y="3092929"/>
            <a:chExt cx="2139318" cy="660269"/>
          </a:xfrm>
        </p:grpSpPr>
        <p:sp>
          <p:nvSpPr>
            <p:cNvPr id="33" name="テキスト ボックス 32">
              <a:extLst>
                <a:ext uri="{FF2B5EF4-FFF2-40B4-BE49-F238E27FC236}">
                  <a16:creationId xmlns:a16="http://schemas.microsoft.com/office/drawing/2014/main" id="{6E43E3D7-FEBE-4722-8BA2-F365A0DB7076}"/>
                </a:ext>
              </a:extLst>
            </p:cNvPr>
            <p:cNvSpPr txBox="1"/>
            <p:nvPr/>
          </p:nvSpPr>
          <p:spPr>
            <a:xfrm>
              <a:off x="6724763" y="3299755"/>
              <a:ext cx="1656223"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システム作業場所</a:t>
              </a:r>
            </a:p>
          </p:txBody>
        </p:sp>
        <p:pic>
          <p:nvPicPr>
            <p:cNvPr id="50" name="図 49">
              <a:extLst>
                <a:ext uri="{FF2B5EF4-FFF2-40B4-BE49-F238E27FC236}">
                  <a16:creationId xmlns:a16="http://schemas.microsoft.com/office/drawing/2014/main" id="{780668AE-75EE-4D21-90B4-EC01A23B5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668" y="3092929"/>
              <a:ext cx="487377" cy="660269"/>
            </a:xfrm>
            <a:prstGeom prst="rect">
              <a:avLst/>
            </a:prstGeom>
          </p:spPr>
        </p:pic>
      </p:grpSp>
      <p:grpSp>
        <p:nvGrpSpPr>
          <p:cNvPr id="32" name="グループ化 31">
            <a:extLst>
              <a:ext uri="{FF2B5EF4-FFF2-40B4-BE49-F238E27FC236}">
                <a16:creationId xmlns:a16="http://schemas.microsoft.com/office/drawing/2014/main" id="{3367EA01-9FA2-78AC-670B-F51EF346AE56}"/>
              </a:ext>
            </a:extLst>
          </p:cNvPr>
          <p:cNvGrpSpPr/>
          <p:nvPr/>
        </p:nvGrpSpPr>
        <p:grpSpPr>
          <a:xfrm>
            <a:off x="8759439" y="2455658"/>
            <a:ext cx="1490436" cy="815152"/>
            <a:chOff x="8759439" y="3148678"/>
            <a:chExt cx="1490436" cy="815152"/>
          </a:xfrm>
        </p:grpSpPr>
        <p:pic>
          <p:nvPicPr>
            <p:cNvPr id="52" name="図 51">
              <a:extLst>
                <a:ext uri="{FF2B5EF4-FFF2-40B4-BE49-F238E27FC236}">
                  <a16:creationId xmlns:a16="http://schemas.microsoft.com/office/drawing/2014/main" id="{821E1677-EDE5-4545-BE83-38224942A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439" y="3148678"/>
              <a:ext cx="690217" cy="815152"/>
            </a:xfrm>
            <a:prstGeom prst="rect">
              <a:avLst/>
            </a:prstGeom>
          </p:spPr>
        </p:pic>
        <p:sp>
          <p:nvSpPr>
            <p:cNvPr id="53" name="テキスト ボックス 52">
              <a:extLst>
                <a:ext uri="{FF2B5EF4-FFF2-40B4-BE49-F238E27FC236}">
                  <a16:creationId xmlns:a16="http://schemas.microsoft.com/office/drawing/2014/main" id="{E47162DE-A83E-4515-B4A0-33FC96E17333}"/>
                </a:ext>
              </a:extLst>
            </p:cNvPr>
            <p:cNvSpPr txBox="1"/>
            <p:nvPr/>
          </p:nvSpPr>
          <p:spPr>
            <a:xfrm>
              <a:off x="9449656" y="3374402"/>
              <a:ext cx="800219" cy="338554"/>
            </a:xfrm>
            <a:prstGeom prst="rect">
              <a:avLst/>
            </a:prstGeom>
            <a:noFill/>
          </p:spPr>
          <p:txBody>
            <a:bodyPr wrap="non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飲食店</a:t>
              </a:r>
            </a:p>
          </p:txBody>
        </p:sp>
      </p:grpSp>
      <p:grpSp>
        <p:nvGrpSpPr>
          <p:cNvPr id="68" name="グループ化 67">
            <a:extLst>
              <a:ext uri="{FF2B5EF4-FFF2-40B4-BE49-F238E27FC236}">
                <a16:creationId xmlns:a16="http://schemas.microsoft.com/office/drawing/2014/main" id="{7AEDF039-943B-048A-10EE-9C98DE7F7C00}"/>
              </a:ext>
            </a:extLst>
          </p:cNvPr>
          <p:cNvGrpSpPr/>
          <p:nvPr/>
        </p:nvGrpSpPr>
        <p:grpSpPr>
          <a:xfrm>
            <a:off x="2439757" y="3074564"/>
            <a:ext cx="8483731" cy="1981512"/>
            <a:chOff x="2439757" y="3074564"/>
            <a:chExt cx="8483731" cy="1981512"/>
          </a:xfrm>
        </p:grpSpPr>
        <p:sp>
          <p:nvSpPr>
            <p:cNvPr id="45" name="テキスト ボックス 44">
              <a:extLst>
                <a:ext uri="{FF2B5EF4-FFF2-40B4-BE49-F238E27FC236}">
                  <a16:creationId xmlns:a16="http://schemas.microsoft.com/office/drawing/2014/main" id="{4544F801-9B81-4940-9219-8B41C620582C}"/>
                </a:ext>
              </a:extLst>
            </p:cNvPr>
            <p:cNvSpPr txBox="1"/>
            <p:nvPr/>
          </p:nvSpPr>
          <p:spPr>
            <a:xfrm>
              <a:off x="6880024" y="4779077"/>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grpSp>
          <p:nvGrpSpPr>
            <p:cNvPr id="67" name="グループ化 66">
              <a:extLst>
                <a:ext uri="{FF2B5EF4-FFF2-40B4-BE49-F238E27FC236}">
                  <a16:creationId xmlns:a16="http://schemas.microsoft.com/office/drawing/2014/main" id="{93E5E5FF-9464-53B1-697C-DAEF2AB178FD}"/>
                </a:ext>
              </a:extLst>
            </p:cNvPr>
            <p:cNvGrpSpPr/>
            <p:nvPr/>
          </p:nvGrpSpPr>
          <p:grpSpPr>
            <a:xfrm>
              <a:off x="2439757" y="3074564"/>
              <a:ext cx="8483731" cy="1971887"/>
              <a:chOff x="2439757" y="3825332"/>
              <a:chExt cx="8483731" cy="1971887"/>
            </a:xfrm>
          </p:grpSpPr>
          <p:grpSp>
            <p:nvGrpSpPr>
              <p:cNvPr id="7" name="グループ化 6">
                <a:extLst>
                  <a:ext uri="{FF2B5EF4-FFF2-40B4-BE49-F238E27FC236}">
                    <a16:creationId xmlns:a16="http://schemas.microsoft.com/office/drawing/2014/main" id="{82AFA476-764F-4AA0-939C-85BA1AB036D7}"/>
                  </a:ext>
                </a:extLst>
              </p:cNvPr>
              <p:cNvGrpSpPr/>
              <p:nvPr/>
            </p:nvGrpSpPr>
            <p:grpSpPr>
              <a:xfrm>
                <a:off x="3465906" y="4299613"/>
                <a:ext cx="997389" cy="709330"/>
                <a:chOff x="3465906" y="4299613"/>
                <a:chExt cx="997389" cy="709330"/>
              </a:xfrm>
            </p:grpSpPr>
            <p:pic>
              <p:nvPicPr>
                <p:cNvPr id="20" name="図 19">
                  <a:extLst>
                    <a:ext uri="{FF2B5EF4-FFF2-40B4-BE49-F238E27FC236}">
                      <a16:creationId xmlns:a16="http://schemas.microsoft.com/office/drawing/2014/main" id="{4B82CBFB-AD74-45D2-89B9-FCA22CE64D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2072" y="4542515"/>
                  <a:ext cx="655664" cy="466428"/>
                </a:xfrm>
                <a:prstGeom prst="rect">
                  <a:avLst/>
                </a:prstGeom>
              </p:spPr>
            </p:pic>
            <p:sp>
              <p:nvSpPr>
                <p:cNvPr id="21" name="テキスト ボックス 20">
                  <a:extLst>
                    <a:ext uri="{FF2B5EF4-FFF2-40B4-BE49-F238E27FC236}">
                      <a16:creationId xmlns:a16="http://schemas.microsoft.com/office/drawing/2014/main" id="{23E99FD1-B8E6-4390-9B82-2D4995AF30B6}"/>
                    </a:ext>
                  </a:extLst>
                </p:cNvPr>
                <p:cNvSpPr txBox="1"/>
                <p:nvPr/>
              </p:nvSpPr>
              <p:spPr>
                <a:xfrm>
                  <a:off x="3465906" y="4299613"/>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grpSp>
          <p:grpSp>
            <p:nvGrpSpPr>
              <p:cNvPr id="6" name="グループ化 5">
                <a:extLst>
                  <a:ext uri="{FF2B5EF4-FFF2-40B4-BE49-F238E27FC236}">
                    <a16:creationId xmlns:a16="http://schemas.microsoft.com/office/drawing/2014/main" id="{38848070-D917-30BF-437F-B24C06F1436F}"/>
                  </a:ext>
                </a:extLst>
              </p:cNvPr>
              <p:cNvGrpSpPr/>
              <p:nvPr/>
            </p:nvGrpSpPr>
            <p:grpSpPr>
              <a:xfrm>
                <a:off x="2439757" y="4697147"/>
                <a:ext cx="954107" cy="1100072"/>
                <a:chOff x="2439757" y="4697147"/>
                <a:chExt cx="954107" cy="1100072"/>
              </a:xfrm>
            </p:grpSpPr>
            <p:pic>
              <p:nvPicPr>
                <p:cNvPr id="23" name="図 22">
                  <a:extLst>
                    <a:ext uri="{FF2B5EF4-FFF2-40B4-BE49-F238E27FC236}">
                      <a16:creationId xmlns:a16="http://schemas.microsoft.com/office/drawing/2014/main" id="{642FF0E9-E891-43A3-85C1-588C081DA3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461" y="4697147"/>
                  <a:ext cx="602701" cy="823072"/>
                </a:xfrm>
                <a:prstGeom prst="rect">
                  <a:avLst/>
                </a:prstGeom>
              </p:spPr>
            </p:pic>
            <p:sp>
              <p:nvSpPr>
                <p:cNvPr id="24" name="テキスト ボックス 23">
                  <a:extLst>
                    <a:ext uri="{FF2B5EF4-FFF2-40B4-BE49-F238E27FC236}">
                      <a16:creationId xmlns:a16="http://schemas.microsoft.com/office/drawing/2014/main" id="{5640E0FB-68E5-4E58-AF86-F41D0058932A}"/>
                    </a:ext>
                  </a:extLst>
                </p:cNvPr>
                <p:cNvSpPr txBox="1"/>
                <p:nvPr/>
              </p:nvSpPr>
              <p:spPr>
                <a:xfrm>
                  <a:off x="2439757" y="5520220"/>
                  <a:ext cx="954107"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自治体職員</a:t>
                  </a:r>
                </a:p>
              </p:txBody>
            </p:sp>
          </p:grpSp>
          <p:sp>
            <p:nvSpPr>
              <p:cNvPr id="25" name="矢印: 右 24">
                <a:extLst>
                  <a:ext uri="{FF2B5EF4-FFF2-40B4-BE49-F238E27FC236}">
                    <a16:creationId xmlns:a16="http://schemas.microsoft.com/office/drawing/2014/main" id="{4EEF39A7-92B0-42CA-8167-2D754DCCC206}"/>
                  </a:ext>
                </a:extLst>
              </p:cNvPr>
              <p:cNvSpPr/>
              <p:nvPr/>
            </p:nvSpPr>
            <p:spPr>
              <a:xfrm>
                <a:off x="3465907" y="5019254"/>
                <a:ext cx="1243857"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a:solidFill>
                      <a:prstClr val="black"/>
                    </a:solidFill>
                    <a:latin typeface="Meiryo UI" panose="020B0604030504040204" pitchFamily="50" charset="-128"/>
                    <a:ea typeface="Meiryo UI" panose="020B0604030504040204" pitchFamily="50" charset="-128"/>
                  </a:rPr>
                  <a:t>個人情報の取り扱いを委託</a:t>
                </a:r>
              </a:p>
            </p:txBody>
          </p:sp>
          <p:grpSp>
            <p:nvGrpSpPr>
              <p:cNvPr id="8" name="グループ化 7">
                <a:extLst>
                  <a:ext uri="{FF2B5EF4-FFF2-40B4-BE49-F238E27FC236}">
                    <a16:creationId xmlns:a16="http://schemas.microsoft.com/office/drawing/2014/main" id="{E9FECC6B-E3BC-BB12-070A-BC7507A59F38}"/>
                  </a:ext>
                </a:extLst>
              </p:cNvPr>
              <p:cNvGrpSpPr/>
              <p:nvPr/>
            </p:nvGrpSpPr>
            <p:grpSpPr>
              <a:xfrm>
                <a:off x="4629675" y="4655943"/>
                <a:ext cx="1107996" cy="1141276"/>
                <a:chOff x="4629675" y="4655943"/>
                <a:chExt cx="1107996" cy="1141276"/>
              </a:xfrm>
            </p:grpSpPr>
            <p:pic>
              <p:nvPicPr>
                <p:cNvPr id="26" name="図 25">
                  <a:extLst>
                    <a:ext uri="{FF2B5EF4-FFF2-40B4-BE49-F238E27FC236}">
                      <a16:creationId xmlns:a16="http://schemas.microsoft.com/office/drawing/2014/main" id="{2622C2A9-C38B-43F8-B25C-EFA7158D2C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2324" y="4655943"/>
                  <a:ext cx="602701" cy="905480"/>
                </a:xfrm>
                <a:prstGeom prst="rect">
                  <a:avLst/>
                </a:prstGeom>
              </p:spPr>
            </p:pic>
            <p:sp>
              <p:nvSpPr>
                <p:cNvPr id="30" name="テキスト ボックス 29">
                  <a:extLst>
                    <a:ext uri="{FF2B5EF4-FFF2-40B4-BE49-F238E27FC236}">
                      <a16:creationId xmlns:a16="http://schemas.microsoft.com/office/drawing/2014/main" id="{01BE1E7A-3964-4D41-B30B-EB9A7C8BD133}"/>
                    </a:ext>
                  </a:extLst>
                </p:cNvPr>
                <p:cNvSpPr txBox="1"/>
                <p:nvPr/>
              </p:nvSpPr>
              <p:spPr>
                <a:xfrm>
                  <a:off x="4629675" y="5520220"/>
                  <a:ext cx="1107996"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委託先事業者</a:t>
                  </a:r>
                </a:p>
              </p:txBody>
            </p:sp>
          </p:grpSp>
          <p:grpSp>
            <p:nvGrpSpPr>
              <p:cNvPr id="3" name="グループ化 2">
                <a:extLst>
                  <a:ext uri="{FF2B5EF4-FFF2-40B4-BE49-F238E27FC236}">
                    <a16:creationId xmlns:a16="http://schemas.microsoft.com/office/drawing/2014/main" id="{2EB4E9BA-9977-AB40-49F7-F3059894A283}"/>
                  </a:ext>
                </a:extLst>
              </p:cNvPr>
              <p:cNvGrpSpPr/>
              <p:nvPr/>
            </p:nvGrpSpPr>
            <p:grpSpPr>
              <a:xfrm>
                <a:off x="5737209" y="4924041"/>
                <a:ext cx="693600" cy="319026"/>
                <a:chOff x="5737209" y="4924041"/>
                <a:chExt cx="693600" cy="319026"/>
              </a:xfrm>
            </p:grpSpPr>
            <p:grpSp>
              <p:nvGrpSpPr>
                <p:cNvPr id="34" name="グループ化 33">
                  <a:extLst>
                    <a:ext uri="{FF2B5EF4-FFF2-40B4-BE49-F238E27FC236}">
                      <a16:creationId xmlns:a16="http://schemas.microsoft.com/office/drawing/2014/main" id="{00000000-0008-0000-0000-000028000000}"/>
                    </a:ext>
                  </a:extLst>
                </p:cNvPr>
                <p:cNvGrpSpPr/>
                <p:nvPr/>
              </p:nvGrpSpPr>
              <p:grpSpPr>
                <a:xfrm rot="20961518">
                  <a:off x="5737209" y="4958965"/>
                  <a:ext cx="280848" cy="107166"/>
                  <a:chOff x="0" y="34925"/>
                  <a:chExt cx="1038228" cy="400050"/>
                </a:xfrm>
              </p:grpSpPr>
              <p:sp>
                <p:nvSpPr>
                  <p:cNvPr id="41" name="弦 40">
                    <a:extLst>
                      <a:ext uri="{FF2B5EF4-FFF2-40B4-BE49-F238E27FC236}">
                        <a16:creationId xmlns:a16="http://schemas.microsoft.com/office/drawing/2014/main" id="{00000000-0008-0000-0000-000025000000}"/>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弦 41">
                    <a:extLst>
                      <a:ext uri="{FF2B5EF4-FFF2-40B4-BE49-F238E27FC236}">
                        <a16:creationId xmlns:a16="http://schemas.microsoft.com/office/drawing/2014/main" id="{00000000-0008-0000-0000-000027000000}"/>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00000000-0008-0000-0000-00006F000000}"/>
                    </a:ext>
                  </a:extLst>
                </p:cNvPr>
                <p:cNvGrpSpPr/>
                <p:nvPr/>
              </p:nvGrpSpPr>
              <p:grpSpPr>
                <a:xfrm rot="584822">
                  <a:off x="5972890" y="5119459"/>
                  <a:ext cx="304148" cy="123608"/>
                  <a:chOff x="235681" y="195419"/>
                  <a:chExt cx="1038228" cy="400050"/>
                </a:xfrm>
              </p:grpSpPr>
              <p:sp>
                <p:nvSpPr>
                  <p:cNvPr id="39" name="弦 38">
                    <a:extLst>
                      <a:ext uri="{FF2B5EF4-FFF2-40B4-BE49-F238E27FC236}">
                        <a16:creationId xmlns:a16="http://schemas.microsoft.com/office/drawing/2014/main" id="{00000000-0008-0000-0000-000070000000}"/>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0" name="弦 39">
                    <a:extLst>
                      <a:ext uri="{FF2B5EF4-FFF2-40B4-BE49-F238E27FC236}">
                        <a16:creationId xmlns:a16="http://schemas.microsoft.com/office/drawing/2014/main" id="{00000000-0008-0000-0000-000071000000}"/>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00000000-0008-0000-0000-000073000000}"/>
                    </a:ext>
                  </a:extLst>
                </p:cNvPr>
                <p:cNvGrpSpPr/>
                <p:nvPr/>
              </p:nvGrpSpPr>
              <p:grpSpPr>
                <a:xfrm rot="20961518">
                  <a:off x="6143610" y="4924041"/>
                  <a:ext cx="287199" cy="123041"/>
                  <a:chOff x="406400" y="0"/>
                  <a:chExt cx="1038228" cy="400050"/>
                </a:xfrm>
              </p:grpSpPr>
              <p:sp>
                <p:nvSpPr>
                  <p:cNvPr id="37" name="弦 36">
                    <a:extLst>
                      <a:ext uri="{FF2B5EF4-FFF2-40B4-BE49-F238E27FC236}">
                        <a16:creationId xmlns:a16="http://schemas.microsoft.com/office/drawing/2014/main" id="{00000000-0008-0000-0000-000074000000}"/>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弦 37">
                    <a:extLst>
                      <a:ext uri="{FF2B5EF4-FFF2-40B4-BE49-F238E27FC236}">
                        <a16:creationId xmlns:a16="http://schemas.microsoft.com/office/drawing/2014/main" id="{00000000-0008-0000-0000-000081000000}"/>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pic>
            <p:nvPicPr>
              <p:cNvPr id="44" name="図 43">
                <a:extLst>
                  <a:ext uri="{FF2B5EF4-FFF2-40B4-BE49-F238E27FC236}">
                    <a16:creationId xmlns:a16="http://schemas.microsoft.com/office/drawing/2014/main" id="{B1C4D2BB-3084-49E8-80F0-76DA512836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0483" y="4665569"/>
                <a:ext cx="602701" cy="905480"/>
              </a:xfrm>
              <a:prstGeom prst="rect">
                <a:avLst/>
              </a:prstGeom>
            </p:spPr>
          </p:pic>
          <p:grpSp>
            <p:nvGrpSpPr>
              <p:cNvPr id="28" name="グループ化 27">
                <a:extLst>
                  <a:ext uri="{FF2B5EF4-FFF2-40B4-BE49-F238E27FC236}">
                    <a16:creationId xmlns:a16="http://schemas.microsoft.com/office/drawing/2014/main" id="{993B3A68-1BFD-9290-070E-2F49DBD2E044}"/>
                  </a:ext>
                </a:extLst>
              </p:cNvPr>
              <p:cNvGrpSpPr/>
              <p:nvPr/>
            </p:nvGrpSpPr>
            <p:grpSpPr>
              <a:xfrm>
                <a:off x="6632995" y="3825332"/>
                <a:ext cx="1513579" cy="866650"/>
                <a:chOff x="6632995" y="3825332"/>
                <a:chExt cx="1513579" cy="866650"/>
              </a:xfrm>
            </p:grpSpPr>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grpSp>
              <p:nvGrpSpPr>
                <p:cNvPr id="22" name="グループ化 21">
                  <a:extLst>
                    <a:ext uri="{FF2B5EF4-FFF2-40B4-BE49-F238E27FC236}">
                      <a16:creationId xmlns:a16="http://schemas.microsoft.com/office/drawing/2014/main" id="{CBF5630D-902A-9437-A1C1-21E0960A329E}"/>
                    </a:ext>
                  </a:extLst>
                </p:cNvPr>
                <p:cNvGrpSpPr/>
                <p:nvPr/>
              </p:nvGrpSpPr>
              <p:grpSpPr>
                <a:xfrm>
                  <a:off x="7149185" y="3825332"/>
                  <a:ext cx="997389" cy="855619"/>
                  <a:chOff x="7149185" y="3825332"/>
                  <a:chExt cx="997389" cy="855619"/>
                </a:xfrm>
              </p:grpSpPr>
              <p:sp>
                <p:nvSpPr>
                  <p:cNvPr id="48" name="テキスト ボックス 47">
                    <a:extLst>
                      <a:ext uri="{FF2B5EF4-FFF2-40B4-BE49-F238E27FC236}">
                        <a16:creationId xmlns:a16="http://schemas.microsoft.com/office/drawing/2014/main" id="{9AE765D9-1B60-43A9-B375-07C82B8C8EB6}"/>
                      </a:ext>
                    </a:extLst>
                  </p:cNvPr>
                  <p:cNvSpPr txBox="1"/>
                  <p:nvPr/>
                </p:nvSpPr>
                <p:spPr>
                  <a:xfrm>
                    <a:off x="7149185" y="3825332"/>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grpSp>
          </p:grpSp>
          <p:grpSp>
            <p:nvGrpSpPr>
              <p:cNvPr id="5" name="グループ化 4">
                <a:extLst>
                  <a:ext uri="{FF2B5EF4-FFF2-40B4-BE49-F238E27FC236}">
                    <a16:creationId xmlns:a16="http://schemas.microsoft.com/office/drawing/2014/main" id="{EE73E662-13AE-750F-AACA-2321934086D3}"/>
                  </a:ext>
                </a:extLst>
              </p:cNvPr>
              <p:cNvGrpSpPr/>
              <p:nvPr/>
            </p:nvGrpSpPr>
            <p:grpSpPr>
              <a:xfrm>
                <a:off x="8280353" y="4924041"/>
                <a:ext cx="693600" cy="319026"/>
                <a:chOff x="8280353" y="4924041"/>
                <a:chExt cx="693600" cy="319026"/>
              </a:xfrm>
            </p:grpSpPr>
            <p:grpSp>
              <p:nvGrpSpPr>
                <p:cNvPr id="54" name="グループ化 53">
                  <a:extLst>
                    <a:ext uri="{FF2B5EF4-FFF2-40B4-BE49-F238E27FC236}">
                      <a16:creationId xmlns:a16="http://schemas.microsoft.com/office/drawing/2014/main" id="{023D4F58-8E68-482B-BA52-094C13DDBD6C}"/>
                    </a:ext>
                  </a:extLst>
                </p:cNvPr>
                <p:cNvGrpSpPr/>
                <p:nvPr/>
              </p:nvGrpSpPr>
              <p:grpSpPr>
                <a:xfrm rot="20961518">
                  <a:off x="8280353" y="4958965"/>
                  <a:ext cx="280848" cy="107166"/>
                  <a:chOff x="0" y="34925"/>
                  <a:chExt cx="1038228" cy="400050"/>
                </a:xfrm>
              </p:grpSpPr>
              <p:sp>
                <p:nvSpPr>
                  <p:cNvPr id="55" name="弦 54">
                    <a:extLst>
                      <a:ext uri="{FF2B5EF4-FFF2-40B4-BE49-F238E27FC236}">
                        <a16:creationId xmlns:a16="http://schemas.microsoft.com/office/drawing/2014/main" id="{144BCF95-EDE4-4598-B811-BC215B7917D9}"/>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6" name="弦 55">
                    <a:extLst>
                      <a:ext uri="{FF2B5EF4-FFF2-40B4-BE49-F238E27FC236}">
                        <a16:creationId xmlns:a16="http://schemas.microsoft.com/office/drawing/2014/main" id="{EE1C5B0B-6D5D-43CD-9093-22513B7B695B}"/>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2D23F780-A4C0-4699-8A5F-81ADBC3E885D}"/>
                    </a:ext>
                  </a:extLst>
                </p:cNvPr>
                <p:cNvGrpSpPr/>
                <p:nvPr/>
              </p:nvGrpSpPr>
              <p:grpSpPr>
                <a:xfrm rot="584822">
                  <a:off x="8516034" y="5119459"/>
                  <a:ext cx="304148" cy="123608"/>
                  <a:chOff x="235681" y="195419"/>
                  <a:chExt cx="1038228" cy="400050"/>
                </a:xfrm>
              </p:grpSpPr>
              <p:sp>
                <p:nvSpPr>
                  <p:cNvPr id="58" name="弦 57">
                    <a:extLst>
                      <a:ext uri="{FF2B5EF4-FFF2-40B4-BE49-F238E27FC236}">
                        <a16:creationId xmlns:a16="http://schemas.microsoft.com/office/drawing/2014/main" id="{0211851B-6833-4F13-B672-74B8F2C24C4E}"/>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9" name="弦 58">
                    <a:extLst>
                      <a:ext uri="{FF2B5EF4-FFF2-40B4-BE49-F238E27FC236}">
                        <a16:creationId xmlns:a16="http://schemas.microsoft.com/office/drawing/2014/main" id="{11E0E852-47C2-4BC9-BC27-CB48BB53AB8D}"/>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3C884302-151B-4928-A79B-9A2EB8D2D740}"/>
                    </a:ext>
                  </a:extLst>
                </p:cNvPr>
                <p:cNvGrpSpPr/>
                <p:nvPr/>
              </p:nvGrpSpPr>
              <p:grpSpPr>
                <a:xfrm rot="20961518">
                  <a:off x="8686754" y="4924041"/>
                  <a:ext cx="287199" cy="123041"/>
                  <a:chOff x="406400" y="0"/>
                  <a:chExt cx="1038228" cy="400050"/>
                </a:xfrm>
              </p:grpSpPr>
              <p:sp>
                <p:nvSpPr>
                  <p:cNvPr id="61" name="弦 60">
                    <a:extLst>
                      <a:ext uri="{FF2B5EF4-FFF2-40B4-BE49-F238E27FC236}">
                        <a16:creationId xmlns:a16="http://schemas.microsoft.com/office/drawing/2014/main" id="{0AED559E-FA11-44E5-B1CC-71FD8BDDBB82}"/>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2" name="弦 61">
                    <a:extLst>
                      <a:ext uri="{FF2B5EF4-FFF2-40B4-BE49-F238E27FC236}">
                        <a16:creationId xmlns:a16="http://schemas.microsoft.com/office/drawing/2014/main" id="{9ECB91EC-067A-49B6-914C-3A9BBAE8564A}"/>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grpSp>
            <p:nvGrpSpPr>
              <p:cNvPr id="29" name="グループ化 28">
                <a:extLst>
                  <a:ext uri="{FF2B5EF4-FFF2-40B4-BE49-F238E27FC236}">
                    <a16:creationId xmlns:a16="http://schemas.microsoft.com/office/drawing/2014/main" id="{2C846E82-9A11-665D-4E38-18D3353E80D5}"/>
                  </a:ext>
                </a:extLst>
              </p:cNvPr>
              <p:cNvGrpSpPr/>
              <p:nvPr/>
            </p:nvGrpSpPr>
            <p:grpSpPr>
              <a:xfrm>
                <a:off x="9037637" y="4203600"/>
                <a:ext cx="1513579" cy="866650"/>
                <a:chOff x="9037637" y="4203600"/>
                <a:chExt cx="1513579" cy="866650"/>
              </a:xfrm>
            </p:grpSpPr>
            <p:sp>
              <p:nvSpPr>
                <p:cNvPr id="63" name="テキスト ボックス 62">
                  <a:extLst>
                    <a:ext uri="{FF2B5EF4-FFF2-40B4-BE49-F238E27FC236}">
                      <a16:creationId xmlns:a16="http://schemas.microsoft.com/office/drawing/2014/main" id="{D9DD2D76-350E-4D73-A63B-871D74FA5022}"/>
                    </a:ext>
                  </a:extLst>
                </p:cNvPr>
                <p:cNvSpPr txBox="1"/>
                <p:nvPr/>
              </p:nvSpPr>
              <p:spPr>
                <a:xfrm>
                  <a:off x="9553827" y="4203600"/>
                  <a:ext cx="997389" cy="276999"/>
                </a:xfrm>
                <a:prstGeom prst="rect">
                  <a:avLst/>
                </a:prstGeom>
                <a:noFill/>
              </p:spPr>
              <p:txBody>
                <a:bodyPr wrap="none" rtlCol="0">
                  <a:spAutoFit/>
                </a:bodyPr>
                <a:lstStyle/>
                <a:p>
                  <a:pPr defTabSz="457200"/>
                  <a:r>
                    <a:rPr lang="ja-JP" altLang="en-US" sz="1200" b="1">
                      <a:solidFill>
                        <a:prstClr val="black"/>
                      </a:solidFill>
                      <a:latin typeface="Meiryo UI" panose="020B0604030504040204" pitchFamily="50" charset="-128"/>
                      <a:ea typeface="Meiryo UI" panose="020B0604030504040204" pitchFamily="50" charset="-128"/>
                    </a:rPr>
                    <a:t>ＵＳＢメモリ</a:t>
                  </a:r>
                </a:p>
              </p:txBody>
            </p:sp>
            <p:pic>
              <p:nvPicPr>
                <p:cNvPr id="64" name="図 63">
                  <a:extLst>
                    <a:ext uri="{FF2B5EF4-FFF2-40B4-BE49-F238E27FC236}">
                      <a16:creationId xmlns:a16="http://schemas.microsoft.com/office/drawing/2014/main" id="{6B0FBEB1-B88C-4CCD-B20A-B19947B4E9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7637" y="4234792"/>
                  <a:ext cx="740087" cy="835458"/>
                </a:xfrm>
                <a:prstGeom prst="rect">
                  <a:avLst/>
                </a:prstGeom>
              </p:spPr>
            </p:pic>
            <p:pic>
              <p:nvPicPr>
                <p:cNvPr id="65" name="図 64">
                  <a:extLst>
                    <a:ext uri="{FF2B5EF4-FFF2-40B4-BE49-F238E27FC236}">
                      <a16:creationId xmlns:a16="http://schemas.microsoft.com/office/drawing/2014/main" id="{401E66F7-4591-41B3-A1E6-4D945204FB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9547" y="4592791"/>
                  <a:ext cx="655664" cy="466428"/>
                </a:xfrm>
                <a:prstGeom prst="rect">
                  <a:avLst/>
                </a:prstGeom>
              </p:spPr>
            </p:pic>
          </p:grpSp>
          <p:sp>
            <p:nvSpPr>
              <p:cNvPr id="66" name="星: 10 pt 65">
                <a:extLst>
                  <a:ext uri="{FF2B5EF4-FFF2-40B4-BE49-F238E27FC236}">
                    <a16:creationId xmlns:a16="http://schemas.microsoft.com/office/drawing/2014/main" id="{2D5B4010-37D8-4CF4-8304-2C0A4555EE23}"/>
                  </a:ext>
                </a:extLst>
              </p:cNvPr>
              <p:cNvSpPr/>
              <p:nvPr/>
            </p:nvSpPr>
            <p:spPr>
              <a:xfrm>
                <a:off x="9906001" y="4996768"/>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a:solidFill>
                      <a:prstClr val="white"/>
                    </a:solidFill>
                    <a:latin typeface="Meiryo UI" panose="020B0604030504040204" pitchFamily="50" charset="-128"/>
                    <a:ea typeface="Meiryo UI" panose="020B0604030504040204" pitchFamily="50" charset="-128"/>
                  </a:rPr>
                  <a:t>紛失</a:t>
                </a:r>
                <a:endParaRPr lang="en-US" altLang="ja-JP" sz="1400" b="1">
                  <a:solidFill>
                    <a:prstClr val="white"/>
                  </a:solidFill>
                  <a:latin typeface="Meiryo UI" panose="020B0604030504040204" pitchFamily="50" charset="-128"/>
                  <a:ea typeface="Meiryo UI" panose="020B0604030504040204" pitchFamily="50" charset="-128"/>
                </a:endParaRPr>
              </a:p>
            </p:txBody>
          </p:sp>
        </p:grpSp>
      </p:grpSp>
      <p:sp>
        <p:nvSpPr>
          <p:cNvPr id="69" name="テキスト ボックス 68">
            <a:extLst>
              <a:ext uri="{FF2B5EF4-FFF2-40B4-BE49-F238E27FC236}">
                <a16:creationId xmlns:a16="http://schemas.microsoft.com/office/drawing/2014/main" id="{D8E20E15-374A-26F4-9D63-CE65C5FD882F}"/>
              </a:ext>
            </a:extLst>
          </p:cNvPr>
          <p:cNvSpPr txBox="1"/>
          <p:nvPr/>
        </p:nvSpPr>
        <p:spPr>
          <a:xfrm>
            <a:off x="2447867" y="6070010"/>
            <a:ext cx="8131066" cy="400110"/>
          </a:xfrm>
          <a:prstGeom prst="rect">
            <a:avLst/>
          </a:prstGeom>
          <a:noFill/>
          <a:ln>
            <a:solidFill>
              <a:schemeClr val="tx1"/>
            </a:solidFill>
            <a:prstDash val="dash"/>
          </a:ln>
        </p:spPr>
        <p:txBody>
          <a:bodyPr wrap="square" rtlCol="0">
            <a:spAutoFit/>
          </a:bodyPr>
          <a:lstStyle/>
          <a:p>
            <a:r>
              <a:rPr kumimoji="1" lang="ja-JP" altLang="en-US" sz="2000"/>
              <a:t>安全に持ち運ぶための規律や方法手順を整備するなどの対策が必要。</a:t>
            </a:r>
          </a:p>
        </p:txBody>
      </p:sp>
      <p:sp>
        <p:nvSpPr>
          <p:cNvPr id="70" name="矢印: 下 69">
            <a:extLst>
              <a:ext uri="{FF2B5EF4-FFF2-40B4-BE49-F238E27FC236}">
                <a16:creationId xmlns:a16="http://schemas.microsoft.com/office/drawing/2014/main" id="{9D5752A8-EB67-B3D6-437B-C47C6073809C}"/>
              </a:ext>
            </a:extLst>
          </p:cNvPr>
          <p:cNvSpPr/>
          <p:nvPr/>
        </p:nvSpPr>
        <p:spPr>
          <a:xfrm>
            <a:off x="4618042" y="5323383"/>
            <a:ext cx="3214688" cy="611261"/>
          </a:xfrm>
          <a:prstGeom prst="downArrow">
            <a:avLst>
              <a:gd name="adj1" fmla="val 31046"/>
              <a:gd name="adj2" fmla="val 74137"/>
            </a:avLst>
          </a:prstGeom>
          <a:solidFill>
            <a:schemeClr val="accent4">
              <a:lumMod val="40000"/>
              <a:lumOff val="60000"/>
            </a:schemeClr>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6682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４．技術的安全管理措置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20743" y="6364400"/>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48</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9A77771B-AB9D-4A71-06EE-FD4F906294D2}"/>
              </a:ext>
            </a:extLst>
          </p:cNvPr>
          <p:cNvGrpSpPr/>
          <p:nvPr/>
        </p:nvGrpSpPr>
        <p:grpSpPr>
          <a:xfrm>
            <a:off x="1913745" y="2045775"/>
            <a:ext cx="8669374" cy="3240983"/>
            <a:chOff x="363072" y="1693716"/>
            <a:chExt cx="7662362" cy="2192421"/>
          </a:xfrm>
        </p:grpSpPr>
        <p:sp>
          <p:nvSpPr>
            <p:cNvPr id="3" name="正方形/長方形 2">
              <a:extLst>
                <a:ext uri="{FF2B5EF4-FFF2-40B4-BE49-F238E27FC236}">
                  <a16:creationId xmlns:a16="http://schemas.microsoft.com/office/drawing/2014/main" id="{90FB5D05-F4A9-A741-7E3F-51D51D55CC20}"/>
                </a:ext>
              </a:extLst>
            </p:cNvPr>
            <p:cNvSpPr/>
            <p:nvPr/>
          </p:nvSpPr>
          <p:spPr>
            <a:xfrm>
              <a:off x="363073" y="1852273"/>
              <a:ext cx="7662361" cy="1757742"/>
            </a:xfrm>
            <a:prstGeom prst="rect">
              <a:avLst/>
            </a:prstGeom>
            <a:noFill/>
            <a:ln w="12700" cap="flat" cmpd="sng" algn="ctr">
              <a:solidFill>
                <a:schemeClr val="accent1">
                  <a:lumMod val="75000"/>
                </a:schemeClr>
              </a:solidFill>
              <a:prstDash val="dash"/>
              <a:miter lim="800000"/>
            </a:ln>
            <a:effectLst/>
          </p:spPr>
          <p:txBody>
            <a:bodyPr rtlCol="0" anchor="ctr"/>
            <a:lstStyle/>
            <a:p>
              <a:pPr algn="ctr" defTabSz="1371600">
                <a:defRPr/>
              </a:pPr>
              <a:endParaRPr lang="ja-JP" altLang="en-US" sz="2195" kern="0">
                <a:solidFill>
                  <a:prstClr val="white"/>
                </a:solidFill>
                <a:latin typeface="游ゴシック" panose="020F0502020204030204"/>
                <a:ea typeface="Meiryo UI" panose="020B0604030504040204" pitchFamily="50" charset="-128"/>
              </a:endParaRPr>
            </a:p>
          </p:txBody>
        </p:sp>
        <p:grpSp>
          <p:nvGrpSpPr>
            <p:cNvPr id="5" name="グループ化 4">
              <a:extLst>
                <a:ext uri="{FF2B5EF4-FFF2-40B4-BE49-F238E27FC236}">
                  <a16:creationId xmlns:a16="http://schemas.microsoft.com/office/drawing/2014/main" id="{7C6AF89D-083C-4977-42F6-ECE359E85339}"/>
                </a:ext>
              </a:extLst>
            </p:cNvPr>
            <p:cNvGrpSpPr/>
            <p:nvPr/>
          </p:nvGrpSpPr>
          <p:grpSpPr>
            <a:xfrm>
              <a:off x="363072" y="1693716"/>
              <a:ext cx="7075914" cy="2192421"/>
              <a:chOff x="363072" y="1693716"/>
              <a:chExt cx="7075914" cy="2192421"/>
            </a:xfrm>
          </p:grpSpPr>
          <p:sp>
            <p:nvSpPr>
              <p:cNvPr id="6" name="テキスト ボックス 20">
                <a:extLst>
                  <a:ext uri="{FF2B5EF4-FFF2-40B4-BE49-F238E27FC236}">
                    <a16:creationId xmlns:a16="http://schemas.microsoft.com/office/drawing/2014/main" id="{26D100B6-73AF-1FD8-1C70-0E57C2E7D23C}"/>
                  </a:ext>
                </a:extLst>
              </p:cNvPr>
              <p:cNvSpPr>
                <a:spLocks noChangeArrowheads="1"/>
              </p:cNvSpPr>
              <p:nvPr/>
            </p:nvSpPr>
            <p:spPr bwMode="auto">
              <a:xfrm>
                <a:off x="363072" y="1693716"/>
                <a:ext cx="2880000" cy="345525"/>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技術的安全管理措置</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7" name="コンテンツ プレースホルダー 2">
                <a:extLst>
                  <a:ext uri="{FF2B5EF4-FFF2-40B4-BE49-F238E27FC236}">
                    <a16:creationId xmlns:a16="http://schemas.microsoft.com/office/drawing/2014/main" id="{B71E9286-FFA1-20D9-E227-D7EDBCD87C43}"/>
                  </a:ext>
                </a:extLst>
              </p:cNvPr>
              <p:cNvSpPr txBox="1">
                <a:spLocks/>
              </p:cNvSpPr>
              <p:nvPr/>
            </p:nvSpPr>
            <p:spPr bwMode="auto">
              <a:xfrm>
                <a:off x="363072" y="1979171"/>
                <a:ext cx="7075914" cy="1906966"/>
              </a:xfrm>
              <a:prstGeom prst="rect">
                <a:avLst/>
              </a:prstGeom>
              <a:noFill/>
              <a:ln w="6350" cap="flat" cmpd="sng" algn="ctr">
                <a:noFill/>
                <a:prstDash val="solid"/>
                <a:miter lim="800000"/>
                <a:headEnd/>
                <a:tailEnd/>
              </a:ln>
              <a:effectLst/>
            </p:spPr>
            <p:txBody>
              <a:bodyPr vert="horz" wrap="square" lIns="43875" tIns="307125" rIns="43875" bIns="43875"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アクセス制御　　　　　　　　　　　　　　　　</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アクセス者の識別と認証　　</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外部からの不正アクセス等の防止　　</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情報システムの使用に伴う漏えい等の防止　　</a:t>
                </a:r>
                <a:endParaRPr lang="en-US" altLang="ja-JP" sz="1800">
                  <a:solidFill>
                    <a:prstClr val="black"/>
                  </a:solidFill>
                  <a:latin typeface="Meiryo UI" panose="020B0604030504040204" pitchFamily="50" charset="-128"/>
                  <a:ea typeface="Meiryo UI" panose="020B0604030504040204" pitchFamily="50" charset="-128"/>
                </a:endParaRPr>
              </a:p>
            </p:txBody>
          </p:sp>
        </p:grpSp>
      </p:grpSp>
      <p:sp>
        <p:nvSpPr>
          <p:cNvPr id="8" name="テキスト ボックス 7">
            <a:extLst>
              <a:ext uri="{FF2B5EF4-FFF2-40B4-BE49-F238E27FC236}">
                <a16:creationId xmlns:a16="http://schemas.microsoft.com/office/drawing/2014/main" id="{0F8974DE-2A59-E567-2E9B-C8E6AE507D7E}"/>
              </a:ext>
            </a:extLst>
          </p:cNvPr>
          <p:cNvSpPr txBox="1"/>
          <p:nvPr/>
        </p:nvSpPr>
        <p:spPr>
          <a:xfrm>
            <a:off x="7037005" y="2782958"/>
            <a:ext cx="2518638"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 4-8-6 (1)</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F9291BB3-70E6-3B5A-2B0D-530E9CAB572D}"/>
              </a:ext>
            </a:extLst>
          </p:cNvPr>
          <p:cNvSpPr txBox="1"/>
          <p:nvPr/>
        </p:nvSpPr>
        <p:spPr>
          <a:xfrm>
            <a:off x="7037005" y="3171941"/>
            <a:ext cx="2787943"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 4-8-6 (1)(2)</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2E449E3B-E63D-4771-5189-5C51CEEA166A}"/>
              </a:ext>
            </a:extLst>
          </p:cNvPr>
          <p:cNvSpPr txBox="1"/>
          <p:nvPr/>
        </p:nvSpPr>
        <p:spPr>
          <a:xfrm>
            <a:off x="7037005" y="3540370"/>
            <a:ext cx="2967479"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 4-8-6 (5)</a:t>
            </a:r>
            <a:r>
              <a:rPr lang="ja-JP" altLang="en-US" sz="1400" b="1" u="sng">
                <a:solidFill>
                  <a:srgbClr val="5B9BD5"/>
                </a:solidFill>
                <a:latin typeface="ＭＳ ゴシック" panose="020B0609070205080204" pitchFamily="49" charset="-128"/>
                <a:ea typeface="ＭＳ ゴシック" panose="020B0609070205080204" pitchFamily="49" charset="-128"/>
              </a:rPr>
              <a:t>～</a:t>
            </a:r>
            <a:r>
              <a:rPr lang="en-US" altLang="ja-JP" sz="1400" b="1" u="sng">
                <a:solidFill>
                  <a:srgbClr val="5B9BD5"/>
                </a:solidFill>
                <a:latin typeface="ＭＳ ゴシック" panose="020B0609070205080204" pitchFamily="49" charset="-128"/>
                <a:ea typeface="ＭＳ ゴシック" panose="020B0609070205080204" pitchFamily="49" charset="-128"/>
              </a:rPr>
              <a:t>(8)</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E895B0D2-A529-EBCA-7522-CA6CC03F3A61}"/>
              </a:ext>
            </a:extLst>
          </p:cNvPr>
          <p:cNvSpPr txBox="1"/>
          <p:nvPr/>
        </p:nvSpPr>
        <p:spPr>
          <a:xfrm>
            <a:off x="7037004" y="3917364"/>
            <a:ext cx="3326552"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 4-8-6 (10)(17)(18)</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036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４．技術的安全管理措置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722300" y="6469348"/>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49</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AE269AC9-E1C9-9471-A146-603BAF03E882}"/>
              </a:ext>
            </a:extLst>
          </p:cNvPr>
          <p:cNvGraphicFramePr>
            <a:graphicFrameLocks noGrp="1"/>
          </p:cNvGraphicFramePr>
          <p:nvPr/>
        </p:nvGraphicFramePr>
        <p:xfrm>
          <a:off x="1779107" y="1457739"/>
          <a:ext cx="9086912" cy="4014806"/>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93709">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21097">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56A0FA92-7170-BDDD-9A9D-304A93FE0BA5}"/>
              </a:ext>
            </a:extLst>
          </p:cNvPr>
          <p:cNvSpPr txBox="1"/>
          <p:nvPr/>
        </p:nvSpPr>
        <p:spPr>
          <a:xfrm>
            <a:off x="1638053" y="2015209"/>
            <a:ext cx="4684511" cy="2339102"/>
          </a:xfrm>
          <a:prstGeom prst="rect">
            <a:avLst/>
          </a:prstGeom>
          <a:noFill/>
        </p:spPr>
        <p:txBody>
          <a:bodyPr wrap="square" rtlCol="0">
            <a:spAutoFit/>
          </a:bodyPr>
          <a:lstStyle/>
          <a:p>
            <a:pPr>
              <a:defRPr/>
            </a:pPr>
            <a:r>
              <a:rPr lang="ja-JP" altLang="en-US" sz="2000" b="1">
                <a:solidFill>
                  <a:prstClr val="black"/>
                </a:solidFill>
                <a:latin typeface="Meiryo UI" panose="020B0604030504040204" pitchFamily="50" charset="-128"/>
                <a:ea typeface="Meiryo UI" panose="020B0604030504040204" pitchFamily="50" charset="-128"/>
              </a:rPr>
              <a:t>（１）</a:t>
            </a:r>
            <a:r>
              <a:rPr lang="ja-JP" altLang="en-US" sz="2000" b="1" u="sng">
                <a:solidFill>
                  <a:prstClr val="black"/>
                </a:solidFill>
                <a:latin typeface="Meiryo UI" panose="020B0604030504040204" pitchFamily="50" charset="-128"/>
                <a:ea typeface="Meiryo UI" panose="020B0604030504040204" pitchFamily="50" charset="-128"/>
              </a:rPr>
              <a:t>アクセス制御</a:t>
            </a:r>
            <a:endParaRPr lang="en-US" altLang="ja-JP" sz="2000" b="1" u="sng">
              <a:solidFill>
                <a:prstClr val="black"/>
              </a:solidFill>
              <a:latin typeface="Meiryo UI" panose="020B0604030504040204" pitchFamily="50" charset="-128"/>
              <a:ea typeface="Meiryo UI" panose="020B0604030504040204" pitchFamily="50" charset="-128"/>
            </a:endParaRPr>
          </a:p>
          <a:p>
            <a:pPr>
              <a:defRPr/>
            </a:pPr>
            <a:endParaRPr lang="en-US" altLang="ja-JP" sz="800">
              <a:solidFill>
                <a:prstClr val="black"/>
              </a:solidFill>
              <a:latin typeface="Meiryo UI" panose="020B0604030504040204" pitchFamily="50" charset="-128"/>
              <a:ea typeface="Meiryo UI" panose="020B0604030504040204" pitchFamily="50" charset="-128"/>
            </a:endParaRPr>
          </a:p>
          <a:p>
            <a:pPr marL="285750" indent="-103188">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　保護管理者は、保有個人情報</a:t>
            </a:r>
            <a:r>
              <a:rPr lang="en-US" altLang="ja-JP" sz="1200">
                <a:solidFill>
                  <a:srgbClr val="FF0000"/>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の秘匿性等その内容に応じて、当該職員が業務を行う上で必要最小限の範囲で、アクセス制御のために必要な措置を講ずる。  </a:t>
            </a:r>
            <a:endParaRPr lang="en-US" altLang="ja-JP" sz="1400">
              <a:solidFill>
                <a:prstClr val="black"/>
              </a:solidFill>
              <a:latin typeface="Meiryo UI" panose="020B0604030504040204" pitchFamily="50" charset="-128"/>
              <a:ea typeface="Meiryo UI" panose="020B0604030504040204" pitchFamily="50" charset="-128"/>
            </a:endParaRPr>
          </a:p>
          <a:p>
            <a:pPr>
              <a:lnSpc>
                <a:spcPct val="200000"/>
              </a:lnSpc>
              <a:defRPr/>
            </a:pPr>
            <a:r>
              <a:rPr lang="ja-JP" altLang="en-US" sz="1400">
                <a:solidFill>
                  <a:prstClr val="black"/>
                </a:solidFill>
                <a:latin typeface="Meiryo UI" panose="020B0604030504040204" pitchFamily="50" charset="-128"/>
                <a:ea typeface="Meiryo UI" panose="020B0604030504040204" pitchFamily="50" charset="-128"/>
              </a:rPr>
              <a:t>　    </a:t>
            </a:r>
            <a:r>
              <a:rPr lang="en-US" altLang="ja-JP" sz="1400">
                <a:solidFill>
                  <a:srgbClr val="FF0000"/>
                </a:solidFill>
                <a:latin typeface="Meiryo UI" panose="020B0604030504040204" pitchFamily="50" charset="-128"/>
                <a:ea typeface="Meiryo UI" panose="020B0604030504040204" pitchFamily="50" charset="-128"/>
              </a:rPr>
              <a:t>(※) </a:t>
            </a:r>
            <a:r>
              <a:rPr lang="ja-JP" altLang="en-US" sz="1400">
                <a:solidFill>
                  <a:srgbClr val="FF0000"/>
                </a:solidFill>
                <a:latin typeface="Meiryo UI" panose="020B0604030504040204" pitchFamily="50" charset="-128"/>
                <a:ea typeface="Meiryo UI" panose="020B0604030504040204" pitchFamily="50" charset="-128"/>
              </a:rPr>
              <a:t>情報システムで取り扱うものに限る</a:t>
            </a:r>
            <a:endParaRPr lang="en-US" altLang="ja-JP" sz="1400">
              <a:solidFill>
                <a:srgbClr val="FF0000"/>
              </a:solidFill>
              <a:latin typeface="Meiryo UI" panose="020B0604030504040204" pitchFamily="50" charset="-128"/>
              <a:ea typeface="Meiryo UI" panose="020B0604030504040204" pitchFamily="50" charset="-128"/>
            </a:endParaRPr>
          </a:p>
          <a:p>
            <a:pPr>
              <a:defRPr/>
            </a:pPr>
            <a:endParaRPr lang="ja-JP" altLang="en-US">
              <a:solidFill>
                <a:prstClr val="black"/>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4ECB083-76F8-9492-8A62-A086ED3E0187}"/>
              </a:ext>
            </a:extLst>
          </p:cNvPr>
          <p:cNvSpPr txBox="1"/>
          <p:nvPr/>
        </p:nvSpPr>
        <p:spPr>
          <a:xfrm>
            <a:off x="6322563" y="2015210"/>
            <a:ext cx="4514286" cy="1457707"/>
          </a:xfrm>
          <a:prstGeom prst="rect">
            <a:avLst/>
          </a:prstGeom>
          <a:noFill/>
        </p:spPr>
        <p:txBody>
          <a:bodyPr wrap="square" rtlCol="0">
            <a:spAutoFit/>
          </a:bodyPr>
          <a:lstStyle/>
          <a:p>
            <a:pPr marL="363538" indent="-363538">
              <a:buFont typeface="Wingdings" panose="05000000000000000000" pitchFamily="2" charset="2"/>
              <a:buChar char="Ø"/>
              <a:defRPr/>
            </a:pPr>
            <a:r>
              <a:rPr lang="ja-JP" altLang="en-US" spc="-110">
                <a:solidFill>
                  <a:prstClr val="black"/>
                </a:solidFill>
                <a:latin typeface="Meiryo UI" panose="020B0604030504040204" pitchFamily="50" charset="-128"/>
                <a:ea typeface="Meiryo UI" panose="020B0604030504040204" pitchFamily="50" charset="-128"/>
              </a:rPr>
              <a:t>個人情報ファイルを取り扱うことができる情報システムの端末を限定する。</a:t>
            </a:r>
          </a:p>
          <a:p>
            <a:pPr marL="363538" indent="-363538">
              <a:spcBef>
                <a:spcPts val="600"/>
              </a:spcBef>
              <a:buFont typeface="Wingdings" panose="05000000000000000000" pitchFamily="2" charset="2"/>
              <a:buChar char="Ø"/>
              <a:defRPr/>
            </a:pPr>
            <a:r>
              <a:rPr lang="ja-JP" altLang="en-US" spc="-110">
                <a:solidFill>
                  <a:prstClr val="black"/>
                </a:solidFill>
                <a:latin typeface="Meiryo UI" panose="020B0604030504040204" pitchFamily="50" charset="-128"/>
                <a:ea typeface="Meiryo UI" panose="020B0604030504040204" pitchFamily="50" charset="-128"/>
              </a:rPr>
              <a:t>個人情報ファイルへのアクセス権を付与すべき者を最小化する。</a:t>
            </a:r>
          </a:p>
          <a:p>
            <a:pPr>
              <a:lnSpc>
                <a:spcPts val="1400"/>
              </a:lnSpc>
              <a:defRPr/>
            </a:pPr>
            <a:r>
              <a:rPr lang="ja-JP" altLang="en-US" spc="-110">
                <a:solidFill>
                  <a:prstClr val="black"/>
                </a:solidFill>
                <a:latin typeface="Meiryo UI" panose="020B0604030504040204" pitchFamily="50" charset="-128"/>
                <a:ea typeface="Meiryo UI" panose="020B0604030504040204" pitchFamily="50" charset="-128"/>
              </a:rPr>
              <a:t>　　</a:t>
            </a:r>
            <a:r>
              <a:rPr lang="ja-JP" altLang="en-US" sz="1200" spc="-110">
                <a:solidFill>
                  <a:prstClr val="black"/>
                </a:solidFill>
                <a:latin typeface="Meiryo UI" panose="020B0604030504040204" pitchFamily="50" charset="-128"/>
                <a:ea typeface="Meiryo UI" panose="020B0604030504040204" pitchFamily="50" charset="-128"/>
              </a:rPr>
              <a:t>（１．組織的安全管理措置（２）アクセス制限も参照）</a:t>
            </a:r>
          </a:p>
        </p:txBody>
      </p:sp>
      <p:grpSp>
        <p:nvGrpSpPr>
          <p:cNvPr id="6" name="グループ化 5">
            <a:extLst>
              <a:ext uri="{FF2B5EF4-FFF2-40B4-BE49-F238E27FC236}">
                <a16:creationId xmlns:a16="http://schemas.microsoft.com/office/drawing/2014/main" id="{01A06E14-312F-B4B9-11C6-959E7EE04641}"/>
              </a:ext>
            </a:extLst>
          </p:cNvPr>
          <p:cNvGrpSpPr/>
          <p:nvPr/>
        </p:nvGrpSpPr>
        <p:grpSpPr>
          <a:xfrm>
            <a:off x="6463617" y="3467469"/>
            <a:ext cx="4507264" cy="1718119"/>
            <a:chOff x="9620061" y="4958990"/>
            <a:chExt cx="8385667" cy="2782386"/>
          </a:xfrm>
        </p:grpSpPr>
        <p:sp>
          <p:nvSpPr>
            <p:cNvPr id="7" name="四角形: 角を丸くする 6">
              <a:extLst>
                <a:ext uri="{FF2B5EF4-FFF2-40B4-BE49-F238E27FC236}">
                  <a16:creationId xmlns:a16="http://schemas.microsoft.com/office/drawing/2014/main" id="{764350F0-76DD-0B8F-B0B0-14637C004091}"/>
                </a:ext>
              </a:extLst>
            </p:cNvPr>
            <p:cNvSpPr/>
            <p:nvPr/>
          </p:nvSpPr>
          <p:spPr>
            <a:xfrm>
              <a:off x="9620061" y="4958990"/>
              <a:ext cx="7931630" cy="278238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sz="1200">
                <a:solidFill>
                  <a:prstClr val="white"/>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54A6E6B2-F9C7-8C4A-12F8-C519C3B59010}"/>
                </a:ext>
              </a:extLst>
            </p:cNvPr>
            <p:cNvSpPr/>
            <p:nvPr/>
          </p:nvSpPr>
          <p:spPr>
            <a:xfrm>
              <a:off x="12820372" y="5594644"/>
              <a:ext cx="2170918" cy="1205214"/>
            </a:xfrm>
            <a:prstGeom prst="ellipse">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00" b="1">
                  <a:solidFill>
                    <a:prstClr val="white"/>
                  </a:solidFill>
                  <a:latin typeface="HG丸ｺﾞｼｯｸM-PRO" panose="020F0600000000000000" pitchFamily="50" charset="-128"/>
                  <a:ea typeface="HG丸ｺﾞｼｯｸM-PRO" panose="020F0600000000000000" pitchFamily="50" charset="-128"/>
                </a:rPr>
                <a:t>個人情報</a:t>
              </a:r>
              <a:endParaRPr lang="en-US" altLang="ja-JP" sz="1200" b="1">
                <a:solidFill>
                  <a:prstClr val="white"/>
                </a:solidFill>
                <a:latin typeface="HG丸ｺﾞｼｯｸM-PRO" panose="020F0600000000000000" pitchFamily="50" charset="-128"/>
                <a:ea typeface="HG丸ｺﾞｼｯｸM-PRO" panose="020F0600000000000000" pitchFamily="50" charset="-128"/>
              </a:endParaRPr>
            </a:p>
            <a:p>
              <a:pPr algn="ctr">
                <a:defRPr/>
              </a:pPr>
              <a:r>
                <a:rPr lang="ja-JP" altLang="en-US" sz="1200" b="1">
                  <a:solidFill>
                    <a:prstClr val="white"/>
                  </a:solidFill>
                  <a:latin typeface="HG丸ｺﾞｼｯｸM-PRO" panose="020F0600000000000000" pitchFamily="50" charset="-128"/>
                  <a:ea typeface="HG丸ｺﾞｼｯｸM-PRO" panose="020F0600000000000000" pitchFamily="50" charset="-128"/>
                </a:rPr>
                <a:t>ファイル</a:t>
              </a:r>
            </a:p>
          </p:txBody>
        </p:sp>
        <p:sp>
          <p:nvSpPr>
            <p:cNvPr id="9" name="テキスト ボックス 8">
              <a:extLst>
                <a:ext uri="{FF2B5EF4-FFF2-40B4-BE49-F238E27FC236}">
                  <a16:creationId xmlns:a16="http://schemas.microsoft.com/office/drawing/2014/main" id="{69305E73-FDA2-F08B-6701-701AA9E73B5C}"/>
                </a:ext>
              </a:extLst>
            </p:cNvPr>
            <p:cNvSpPr txBox="1"/>
            <p:nvPr/>
          </p:nvSpPr>
          <p:spPr>
            <a:xfrm>
              <a:off x="10124697" y="7085632"/>
              <a:ext cx="1983367" cy="448582"/>
            </a:xfrm>
            <a:prstGeom prst="rect">
              <a:avLst/>
            </a:prstGeom>
            <a:noFill/>
          </p:spPr>
          <p:txBody>
            <a:bodyPr wrap="square" rtlCol="0">
              <a:spAutoFit/>
            </a:bodyPr>
            <a:lstStyle/>
            <a:p>
              <a:pPr>
                <a:defRPr/>
              </a:pPr>
              <a:r>
                <a:rPr lang="ja-JP" altLang="en-US" sz="1200" b="1">
                  <a:solidFill>
                    <a:srgbClr val="034197"/>
                  </a:solidFill>
                  <a:latin typeface="HG丸ｺﾞｼｯｸM-PRO" panose="020F0600000000000000" pitchFamily="50" charset="-128"/>
                  <a:ea typeface="HG丸ｺﾞｼｯｸM-PRO" panose="020F0600000000000000" pitchFamily="50" charset="-128"/>
                </a:rPr>
                <a:t>取扱担当者　　</a:t>
              </a:r>
              <a:endParaRPr lang="en-US" altLang="ja-JP" sz="1200" b="1">
                <a:solidFill>
                  <a:srgbClr val="034197"/>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94DB6A60-1F66-5008-B820-245E688DE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09" y="5780756"/>
              <a:ext cx="885987" cy="1286992"/>
            </a:xfrm>
            <a:prstGeom prst="rect">
              <a:avLst/>
            </a:prstGeom>
          </p:spPr>
        </p:pic>
        <p:pic>
          <p:nvPicPr>
            <p:cNvPr id="11" name="図 10">
              <a:extLst>
                <a:ext uri="{FF2B5EF4-FFF2-40B4-BE49-F238E27FC236}">
                  <a16:creationId xmlns:a16="http://schemas.microsoft.com/office/drawing/2014/main" id="{D808C174-4905-DFE5-490F-EB9E96A36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4765" y="5365126"/>
              <a:ext cx="996773" cy="1361232"/>
            </a:xfrm>
            <a:prstGeom prst="rect">
              <a:avLst/>
            </a:prstGeom>
          </p:spPr>
        </p:pic>
        <p:sp>
          <p:nvSpPr>
            <p:cNvPr id="12" name="テキスト ボックス 11">
              <a:extLst>
                <a:ext uri="{FF2B5EF4-FFF2-40B4-BE49-F238E27FC236}">
                  <a16:creationId xmlns:a16="http://schemas.microsoft.com/office/drawing/2014/main" id="{B321AE3A-7C08-4208-6F61-5666002E74F2}"/>
                </a:ext>
              </a:extLst>
            </p:cNvPr>
            <p:cNvSpPr txBox="1"/>
            <p:nvPr/>
          </p:nvSpPr>
          <p:spPr>
            <a:xfrm>
              <a:off x="14275672" y="7052777"/>
              <a:ext cx="3730056" cy="448583"/>
            </a:xfrm>
            <a:prstGeom prst="rect">
              <a:avLst/>
            </a:prstGeom>
            <a:noFill/>
          </p:spPr>
          <p:txBody>
            <a:bodyPr wrap="square" rtlCol="0">
              <a:spAutoFit/>
            </a:bodyPr>
            <a:lstStyle/>
            <a:p>
              <a:pPr algn="ctr">
                <a:defRPr/>
              </a:pPr>
              <a:r>
                <a:rPr lang="ja-JP" altLang="en-US" sz="1200" b="1">
                  <a:solidFill>
                    <a:srgbClr val="034197"/>
                  </a:solidFill>
                  <a:latin typeface="HG丸ｺﾞｼｯｸM-PRO" panose="020F0600000000000000" pitchFamily="50" charset="-128"/>
                  <a:ea typeface="HG丸ｺﾞｼｯｸM-PRO" panose="020F0600000000000000" pitchFamily="50" charset="-128"/>
                </a:rPr>
                <a:t>取扱担当者以外の者</a:t>
              </a:r>
            </a:p>
          </p:txBody>
        </p:sp>
        <p:sp>
          <p:nvSpPr>
            <p:cNvPr id="20" name="右矢印 16">
              <a:extLst>
                <a:ext uri="{FF2B5EF4-FFF2-40B4-BE49-F238E27FC236}">
                  <a16:creationId xmlns:a16="http://schemas.microsoft.com/office/drawing/2014/main" id="{E2BC19A7-34F7-E052-1D95-F581219919F7}"/>
                </a:ext>
              </a:extLst>
            </p:cNvPr>
            <p:cNvSpPr/>
            <p:nvPr/>
          </p:nvSpPr>
          <p:spPr>
            <a:xfrm>
              <a:off x="11543512" y="6070072"/>
              <a:ext cx="1225085" cy="3088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200">
                <a:solidFill>
                  <a:prstClr val="white"/>
                </a:solidFill>
                <a:latin typeface="游ゴシック" panose="020F0502020204030204"/>
                <a:ea typeface="游ゴシック" panose="020B0400000000000000" pitchFamily="50" charset="-128"/>
              </a:endParaRPr>
            </a:p>
          </p:txBody>
        </p:sp>
        <p:sp>
          <p:nvSpPr>
            <p:cNvPr id="21" name="右矢印 17">
              <a:extLst>
                <a:ext uri="{FF2B5EF4-FFF2-40B4-BE49-F238E27FC236}">
                  <a16:creationId xmlns:a16="http://schemas.microsoft.com/office/drawing/2014/main" id="{499AD487-D2F8-D729-B641-DDA4E43ADD6E}"/>
                </a:ext>
              </a:extLst>
            </p:cNvPr>
            <p:cNvSpPr/>
            <p:nvPr/>
          </p:nvSpPr>
          <p:spPr>
            <a:xfrm rot="10800000">
              <a:off x="15042000" y="6071546"/>
              <a:ext cx="1206218" cy="3073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200">
                <a:solidFill>
                  <a:prstClr val="white"/>
                </a:solidFill>
                <a:latin typeface="游ゴシック" panose="020F0502020204030204"/>
                <a:ea typeface="游ゴシック" panose="020B0400000000000000" pitchFamily="50" charset="-128"/>
              </a:endParaRPr>
            </a:p>
          </p:txBody>
        </p:sp>
        <p:cxnSp>
          <p:nvCxnSpPr>
            <p:cNvPr id="22" name="直線コネクタ 21">
              <a:extLst>
                <a:ext uri="{FF2B5EF4-FFF2-40B4-BE49-F238E27FC236}">
                  <a16:creationId xmlns:a16="http://schemas.microsoft.com/office/drawing/2014/main" id="{43B34BA2-FBCE-2A22-D403-95734991822A}"/>
                </a:ext>
              </a:extLst>
            </p:cNvPr>
            <p:cNvCxnSpPr/>
            <p:nvPr/>
          </p:nvCxnSpPr>
          <p:spPr>
            <a:xfrm>
              <a:off x="15731870" y="5864700"/>
              <a:ext cx="0" cy="678074"/>
            </a:xfrm>
            <a:prstGeom prst="line">
              <a:avLst/>
            </a:prstGeom>
            <a:ln w="88900">
              <a:solidFill>
                <a:srgbClr val="034197"/>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A0C64F1-64D0-1659-432A-4C580C5B98D4}"/>
                </a:ext>
              </a:extLst>
            </p:cNvPr>
            <p:cNvCxnSpPr/>
            <p:nvPr/>
          </p:nvCxnSpPr>
          <p:spPr>
            <a:xfrm>
              <a:off x="15710102" y="5809059"/>
              <a:ext cx="0" cy="678074"/>
            </a:xfrm>
            <a:prstGeom prst="line">
              <a:avLst/>
            </a:prstGeom>
            <a:ln w="88900">
              <a:solidFill>
                <a:srgbClr val="034197"/>
              </a:solidFill>
            </a:ln>
            <a:scene3d>
              <a:camera prst="orthographicFront">
                <a:rot lat="0" lon="0" rev="810000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55EB3D7B-56D2-47A2-CD6B-4F1D0407D6AD}"/>
                </a:ext>
              </a:extLst>
            </p:cNvPr>
            <p:cNvSpPr/>
            <p:nvPr/>
          </p:nvSpPr>
          <p:spPr>
            <a:xfrm>
              <a:off x="11751321" y="5964796"/>
              <a:ext cx="659824" cy="503828"/>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200">
                <a:solidFill>
                  <a:prstClr val="white"/>
                </a:solidFill>
                <a:latin typeface="游ゴシック"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BF188FE2-CEF8-B1AE-93DF-AFBE415C4B74}"/>
                </a:ext>
              </a:extLst>
            </p:cNvPr>
            <p:cNvSpPr txBox="1"/>
            <p:nvPr/>
          </p:nvSpPr>
          <p:spPr>
            <a:xfrm>
              <a:off x="10844935" y="5021649"/>
              <a:ext cx="2439601" cy="548267"/>
            </a:xfrm>
            <a:prstGeom prst="rect">
              <a:avLst/>
            </a:prstGeom>
            <a:noFill/>
          </p:spPr>
          <p:txBody>
            <a:bodyPr wrap="square" rtlCol="0">
              <a:spAutoFit/>
            </a:bodyPr>
            <a:lstStyle/>
            <a:p>
              <a:pPr algn="ctr">
                <a:defRPr/>
              </a:pPr>
              <a:r>
                <a:rPr lang="ja-JP" altLang="en-US" sz="1600" b="1">
                  <a:solidFill>
                    <a:srgbClr val="FF0000"/>
                  </a:solidFill>
                  <a:latin typeface="HG丸ｺﾞｼｯｸM-PRO" panose="020F0600000000000000" pitchFamily="50" charset="-128"/>
                  <a:ea typeface="HG丸ｺﾞｼｯｸM-PRO" panose="020F0600000000000000" pitchFamily="50" charset="-128"/>
                </a:rPr>
                <a:t>アクセス可</a:t>
              </a:r>
            </a:p>
          </p:txBody>
        </p:sp>
        <p:sp>
          <p:nvSpPr>
            <p:cNvPr id="26" name="テキスト ボックス 25">
              <a:extLst>
                <a:ext uri="{FF2B5EF4-FFF2-40B4-BE49-F238E27FC236}">
                  <a16:creationId xmlns:a16="http://schemas.microsoft.com/office/drawing/2014/main" id="{3965D7E8-AFFA-ADF8-F686-CA884AF10C27}"/>
                </a:ext>
              </a:extLst>
            </p:cNvPr>
            <p:cNvSpPr txBox="1"/>
            <p:nvPr/>
          </p:nvSpPr>
          <p:spPr>
            <a:xfrm>
              <a:off x="14094350" y="5021649"/>
              <a:ext cx="2951917" cy="548267"/>
            </a:xfrm>
            <a:prstGeom prst="rect">
              <a:avLst/>
            </a:prstGeom>
            <a:noFill/>
          </p:spPr>
          <p:txBody>
            <a:bodyPr wrap="square" rtlCol="0">
              <a:spAutoFit/>
            </a:bodyPr>
            <a:lstStyle/>
            <a:p>
              <a:pPr algn="ctr">
                <a:defRPr/>
              </a:pPr>
              <a:r>
                <a:rPr lang="ja-JP" altLang="en-US" sz="1600" b="1">
                  <a:solidFill>
                    <a:srgbClr val="FF0000"/>
                  </a:solidFill>
                  <a:latin typeface="HG丸ｺﾞｼｯｸM-PRO" panose="020F0600000000000000" pitchFamily="50" charset="-128"/>
                  <a:ea typeface="HG丸ｺﾞｼｯｸM-PRO" panose="020F0600000000000000" pitchFamily="50" charset="-128"/>
                </a:rPr>
                <a:t>アクセス不可</a:t>
              </a:r>
            </a:p>
          </p:txBody>
        </p:sp>
        <p:pic>
          <p:nvPicPr>
            <p:cNvPr id="27" name="図 26">
              <a:extLst>
                <a:ext uri="{FF2B5EF4-FFF2-40B4-BE49-F238E27FC236}">
                  <a16:creationId xmlns:a16="http://schemas.microsoft.com/office/drawing/2014/main" id="{D74CE8FF-0E8F-C0ED-CD29-D8A8C699E3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48218" y="5562071"/>
              <a:ext cx="1053458" cy="1365014"/>
            </a:xfrm>
            <a:prstGeom prst="rect">
              <a:avLst/>
            </a:prstGeom>
          </p:spPr>
        </p:pic>
      </p:grpSp>
      <p:sp>
        <p:nvSpPr>
          <p:cNvPr id="28" name="テキスト ボックス 27">
            <a:extLst>
              <a:ext uri="{FF2B5EF4-FFF2-40B4-BE49-F238E27FC236}">
                <a16:creationId xmlns:a16="http://schemas.microsoft.com/office/drawing/2014/main" id="{2F19F813-CD53-7229-0579-834A280196D8}"/>
              </a:ext>
            </a:extLst>
          </p:cNvPr>
          <p:cNvSpPr txBox="1"/>
          <p:nvPr/>
        </p:nvSpPr>
        <p:spPr>
          <a:xfrm>
            <a:off x="6208854" y="5177082"/>
            <a:ext cx="4394949" cy="276999"/>
          </a:xfrm>
          <a:prstGeom prst="rect">
            <a:avLst/>
          </a:prstGeom>
          <a:noFill/>
        </p:spPr>
        <p:txBody>
          <a:bodyPr wrap="square" rtlCol="0">
            <a:spAutoFit/>
          </a:bodyPr>
          <a:lstStyle/>
          <a:p>
            <a:pPr algn="ctr">
              <a:defRPr/>
            </a:pPr>
            <a:r>
              <a:rPr lang="en-US" altLang="ja-JP" sz="1200" b="1">
                <a:solidFill>
                  <a:srgbClr val="FF0000"/>
                </a:solidFill>
                <a:latin typeface="HG丸ｺﾞｼｯｸM-PRO" panose="020F0600000000000000" pitchFamily="50" charset="-128"/>
                <a:ea typeface="HG丸ｺﾞｼｯｸM-PRO" panose="020F0600000000000000" pitchFamily="50" charset="-128"/>
              </a:rPr>
              <a:t>※</a:t>
            </a:r>
            <a:r>
              <a:rPr lang="ja-JP" altLang="en-US" sz="1200" b="1">
                <a:solidFill>
                  <a:srgbClr val="FF0000"/>
                </a:solidFill>
                <a:latin typeface="HG丸ｺﾞｼｯｸM-PRO" panose="020F0600000000000000" pitchFamily="50" charset="-128"/>
                <a:ea typeface="HG丸ｺﾞｼｯｸM-PRO" panose="020F0600000000000000" pitchFamily="50" charset="-128"/>
              </a:rPr>
              <a:t>取扱担当者であっても業務上の目的外でのアクセスは禁止</a:t>
            </a:r>
          </a:p>
        </p:txBody>
      </p:sp>
      <p:sp>
        <p:nvSpPr>
          <p:cNvPr id="29" name="角丸四角形吹き出し 30">
            <a:extLst>
              <a:ext uri="{FF2B5EF4-FFF2-40B4-BE49-F238E27FC236}">
                <a16:creationId xmlns:a16="http://schemas.microsoft.com/office/drawing/2014/main" id="{41197711-0155-E8C1-B082-0E96C9E330C4}"/>
              </a:ext>
            </a:extLst>
          </p:cNvPr>
          <p:cNvSpPr/>
          <p:nvPr/>
        </p:nvSpPr>
        <p:spPr>
          <a:xfrm>
            <a:off x="3405189" y="5612156"/>
            <a:ext cx="7028388" cy="889342"/>
          </a:xfrm>
          <a:prstGeom prst="wedgeRoundRectCallout">
            <a:avLst>
              <a:gd name="adj1" fmla="val -54380"/>
              <a:gd name="adj2" fmla="val -744"/>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職員に付与するアクセス権については、職員の異動や退職、長期休職者の状況を把握し、適切に管理しましょう。</a:t>
            </a:r>
          </a:p>
        </p:txBody>
      </p:sp>
      <p:pic>
        <p:nvPicPr>
          <p:cNvPr id="30" name="図 29">
            <a:extLst>
              <a:ext uri="{FF2B5EF4-FFF2-40B4-BE49-F238E27FC236}">
                <a16:creationId xmlns:a16="http://schemas.microsoft.com/office/drawing/2014/main" id="{CF4319ED-A3B1-1958-E788-4B3C0C711F05}"/>
              </a:ext>
            </a:extLst>
          </p:cNvPr>
          <p:cNvPicPr>
            <a:picLocks noChangeAspect="1"/>
          </p:cNvPicPr>
          <p:nvPr/>
        </p:nvPicPr>
        <p:blipFill>
          <a:blip r:embed="rId6"/>
          <a:stretch>
            <a:fillRect/>
          </a:stretch>
        </p:blipFill>
        <p:spPr>
          <a:xfrm>
            <a:off x="2070848" y="5503210"/>
            <a:ext cx="988271" cy="1292429"/>
          </a:xfrm>
          <a:prstGeom prst="rect">
            <a:avLst/>
          </a:prstGeom>
        </p:spPr>
      </p:pic>
    </p:spTree>
    <p:extLst>
      <p:ext uri="{BB962C8B-B14F-4D97-AF65-F5344CB8AC3E}">
        <p14:creationId xmlns:p14="http://schemas.microsoft.com/office/powerpoint/2010/main" val="281087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なぜ、個人情報の適正な取扱いの確保が必要か？</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a:xfrm>
            <a:off x="8694636" y="6609604"/>
            <a:ext cx="2228850" cy="227298"/>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7266228" y="5843212"/>
            <a:ext cx="3663390" cy="685703"/>
          </a:xfrm>
        </p:spPr>
        <p:txBody>
          <a:bodyPr>
            <a:noAutofit/>
          </a:bodyPr>
          <a:lstStyle/>
          <a:p>
            <a:pPr marL="200025" indent="-223838">
              <a:lnSpc>
                <a:spcPct val="150000"/>
              </a:lnSpc>
              <a:spcBef>
                <a:spcPts val="0"/>
              </a:spcBef>
              <a:buClr>
                <a:schemeClr val="tx1">
                  <a:lumMod val="65000"/>
                  <a:lumOff val="35000"/>
                </a:schemeClr>
              </a:buClr>
              <a:buFont typeface="Wingdings" panose="05000000000000000000" pitchFamily="2" charset="2"/>
              <a:buChar char="l"/>
            </a:pPr>
            <a:r>
              <a:rPr lang="ja-JP" altLang="en-US" sz="1300" b="1" u="sng">
                <a:solidFill>
                  <a:schemeClr val="accent6">
                    <a:lumMod val="75000"/>
                  </a:schemeClr>
                </a:solidFill>
                <a:latin typeface="Meiryo UI" panose="020B0604030504040204" pitchFamily="50" charset="-128"/>
              </a:rPr>
              <a:t>国民・住民の方々の権利利益の保護</a:t>
            </a:r>
          </a:p>
          <a:p>
            <a:pPr marL="200025" indent="-223838">
              <a:lnSpc>
                <a:spcPct val="150000"/>
              </a:lnSpc>
              <a:spcBef>
                <a:spcPts val="0"/>
              </a:spcBef>
              <a:buClr>
                <a:schemeClr val="tx1">
                  <a:lumMod val="65000"/>
                  <a:lumOff val="35000"/>
                </a:schemeClr>
              </a:buClr>
              <a:buFont typeface="Wingdings" panose="05000000000000000000" pitchFamily="2" charset="2"/>
              <a:buChar char="l"/>
            </a:pPr>
            <a:r>
              <a:rPr lang="ja-JP" altLang="en-US" sz="1300" b="1" u="sng">
                <a:solidFill>
                  <a:schemeClr val="accent6">
                    <a:lumMod val="75000"/>
                  </a:schemeClr>
                </a:solidFill>
                <a:latin typeface="Meiryo UI" panose="020B0604030504040204" pitchFamily="50" charset="-128"/>
              </a:rPr>
              <a:t>円滑な行政運営、国民・住民からの信頼の確保</a:t>
            </a:r>
            <a:endParaRPr lang="ja-JP" altLang="en-US" sz="1300">
              <a:solidFill>
                <a:schemeClr val="accent6">
                  <a:lumMod val="75000"/>
                </a:schemeClr>
              </a:solidFill>
              <a:latin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5A61F562-3B96-4213-9CD0-64B63B972CE2}"/>
              </a:ext>
            </a:extLst>
          </p:cNvPr>
          <p:cNvSpPr txBox="1">
            <a:spLocks/>
          </p:cNvSpPr>
          <p:nvPr/>
        </p:nvSpPr>
        <p:spPr>
          <a:xfrm>
            <a:off x="1954897" y="1487781"/>
            <a:ext cx="8717996" cy="2477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1800"/>
              </a:spcBef>
              <a:buClr>
                <a:prstClr val="black">
                  <a:lumMod val="65000"/>
                  <a:lumOff val="35000"/>
                </a:prstClr>
              </a:buClr>
              <a:buNone/>
            </a:pPr>
            <a:endParaRPr lang="ja-JP" altLang="en-US" sz="2400">
              <a:solidFill>
                <a:prstClr val="black">
                  <a:lumMod val="65000"/>
                  <a:lumOff val="35000"/>
                </a:prstClr>
              </a:solidFill>
              <a:latin typeface="Meiryo UI" panose="020B0604030504040204" pitchFamily="50" charset="-128"/>
            </a:endParaRPr>
          </a:p>
        </p:txBody>
      </p:sp>
      <p:sp>
        <p:nvSpPr>
          <p:cNvPr id="3" name="テキスト ボックス 2">
            <a:extLst>
              <a:ext uri="{FF2B5EF4-FFF2-40B4-BE49-F238E27FC236}">
                <a16:creationId xmlns:a16="http://schemas.microsoft.com/office/drawing/2014/main" id="{0B00BD63-4B70-4DF1-9A7A-17BB661350B5}"/>
              </a:ext>
            </a:extLst>
          </p:cNvPr>
          <p:cNvSpPr txBox="1"/>
          <p:nvPr/>
        </p:nvSpPr>
        <p:spPr>
          <a:xfrm>
            <a:off x="1671638" y="1419478"/>
            <a:ext cx="9314603" cy="4170372"/>
          </a:xfrm>
          <a:prstGeom prst="rect">
            <a:avLst/>
          </a:prstGeom>
          <a:noFill/>
        </p:spPr>
        <p:txBody>
          <a:bodyPr wrap="square" rtlCol="0">
            <a:spAutoFit/>
          </a:bodyPr>
          <a:lstStyle/>
          <a:p>
            <a:pPr defTabSz="457200"/>
            <a:r>
              <a:rPr lang="ja-JP" altLang="en-US" sz="1400" b="1">
                <a:solidFill>
                  <a:prstClr val="black">
                    <a:lumMod val="65000"/>
                    <a:lumOff val="35000"/>
                  </a:prstClr>
                </a:solidFill>
                <a:latin typeface="Meiryo UI" panose="020B0604030504040204" pitchFamily="50" charset="-128"/>
                <a:ea typeface="Meiryo UI" panose="020B0604030504040204" pitchFamily="50" charset="-128"/>
              </a:rPr>
              <a:t>＜国民・住民の方々の権利利益の保護＞　</a:t>
            </a:r>
            <a:endParaRPr lang="en-US" altLang="ja-JP" sz="1400" b="1">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300">
                <a:solidFill>
                  <a:prstClr val="black">
                    <a:lumMod val="65000"/>
                    <a:lumOff val="35000"/>
                  </a:prstClr>
                </a:solidFill>
                <a:latin typeface="Meiryo UI" panose="020B0604030504040204" pitchFamily="50" charset="-128"/>
                <a:ea typeface="Meiryo UI" panose="020B0604030504040204" pitchFamily="50" charset="-128"/>
              </a:rPr>
              <a:t>　国民・住民の方々の個人情報の適正な取扱いを確保し、</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個人の権利利益を保護することが個人情報保護法の第一の目的</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となります。例えば、国民・住民の方々が他人に知られたくない機微性の高い情報が漏えい等すれば、プライバシー侵害や差別を誘発する可能性があります（</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人格的な権利利益の保護</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　また、国民・住民の方々の連絡先が漏えい等すれば詐欺の端緒となってしまうこともあり得ます （</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財産的な権利利益の保護</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300">
              <a:solidFill>
                <a:prstClr val="black">
                  <a:lumMod val="65000"/>
                  <a:lumOff val="35000"/>
                </a:prstClr>
              </a:solidFill>
              <a:latin typeface="Meiryo UI" panose="020B0604030504040204" pitchFamily="50" charset="-128"/>
              <a:ea typeface="Meiryo UI" panose="020B0604030504040204" pitchFamily="50" charset="-128"/>
            </a:endParaRPr>
          </a:p>
          <a:p>
            <a:pPr defTabSz="457200"/>
            <a:endParaRPr lang="en-US" altLang="ja-JP" sz="1000" b="1">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400" b="1">
                <a:solidFill>
                  <a:prstClr val="black">
                    <a:lumMod val="65000"/>
                    <a:lumOff val="35000"/>
                  </a:prstClr>
                </a:solidFill>
                <a:latin typeface="Meiryo UI" panose="020B0604030504040204" pitchFamily="50" charset="-128"/>
                <a:ea typeface="Meiryo UI" panose="020B0604030504040204" pitchFamily="50" charset="-128"/>
              </a:rPr>
              <a:t>＜円滑な行政運営の確保＞</a:t>
            </a:r>
            <a:endParaRPr lang="en-US" altLang="ja-JP" sz="1400" b="1">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300">
                <a:solidFill>
                  <a:prstClr val="black">
                    <a:lumMod val="65000"/>
                    <a:lumOff val="35000"/>
                  </a:prstClr>
                </a:solidFill>
                <a:latin typeface="Meiryo UI" panose="020B0604030504040204" pitchFamily="50" charset="-128"/>
                <a:ea typeface="Meiryo UI" panose="020B0604030504040204" pitchFamily="50" charset="-128"/>
              </a:rPr>
              <a:t>　本資料の後半でご紹介する漏えい等の事例では、報道で大きく取り上げられ、会見で首長が謝罪する事態となったものもあります。個人情報及びプライバシーに関する国民の意識が高まっている中、公的機関である国の行政機関や地方公共団体等において重大な漏えい等事案が発生した場合、当該事例を出すまでもなく、</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当該公的機関の信頼を大きく損なうことになり、円滑な行政運営にも支障</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が生じます。</a:t>
            </a:r>
            <a:endParaRPr lang="en-US" altLang="ja-JP" sz="1300">
              <a:solidFill>
                <a:prstClr val="black">
                  <a:lumMod val="65000"/>
                  <a:lumOff val="35000"/>
                </a:prstClr>
              </a:solidFill>
              <a:latin typeface="Meiryo UI" panose="020B0604030504040204" pitchFamily="50" charset="-128"/>
              <a:ea typeface="Meiryo UI" panose="020B0604030504040204" pitchFamily="50" charset="-128"/>
            </a:endParaRPr>
          </a:p>
          <a:p>
            <a:pPr defTabSz="457200"/>
            <a:endParaRPr lang="en-US" altLang="ja-JP" sz="800">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300">
                <a:solidFill>
                  <a:prstClr val="black">
                    <a:lumMod val="65000"/>
                    <a:lumOff val="35000"/>
                  </a:prstClr>
                </a:solidFill>
                <a:latin typeface="Meiryo UI" panose="020B0604030504040204" pitchFamily="50" charset="-128"/>
                <a:ea typeface="Meiryo UI" panose="020B0604030504040204" pitchFamily="50" charset="-128"/>
              </a:rPr>
              <a:t>　他方、</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個人情報を取り扱う部署・職員は広範囲に及ぶ</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ことから、漏えい等により個人の権利利益を侵害するリスクはあらゆる所に存在します。その大きなリスクをすべての職員が認識し、リスクを抑え、コントロールするために緊張感を持って取り組んでいただく必要があります。</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つの部署の一人の職員が起こした漏えい等が国民・住民の権利利益や組織全体に影響を与えます。一人一人がリスクを管理することが、結果として、組織全体のリスク管理に大きく繋がります。幹部や制度所管部署、取扱部署や現地事務所等、更には委託先・再委託先に至るまで、あらゆる部署・職層の職員一人一人まで浸透を図ることが重要</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です。</a:t>
            </a:r>
            <a:endParaRPr lang="en-US" altLang="ja-JP" sz="1300">
              <a:solidFill>
                <a:prstClr val="black">
                  <a:lumMod val="65000"/>
                  <a:lumOff val="35000"/>
                </a:prstClr>
              </a:solidFill>
              <a:latin typeface="Meiryo UI" panose="020B0604030504040204" pitchFamily="50" charset="-128"/>
              <a:ea typeface="Meiryo UI" panose="020B0604030504040204" pitchFamily="50" charset="-128"/>
            </a:endParaRPr>
          </a:p>
          <a:p>
            <a:pPr defTabSz="457200"/>
            <a:endParaRPr lang="en-US" altLang="ja-JP" sz="800">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300">
                <a:solidFill>
                  <a:prstClr val="black">
                    <a:lumMod val="65000"/>
                    <a:lumOff val="35000"/>
                  </a:prstClr>
                </a:solidFill>
                <a:latin typeface="Meiryo UI" panose="020B0604030504040204" pitchFamily="50" charset="-128"/>
                <a:ea typeface="Meiryo UI" panose="020B0604030504040204" pitchFamily="50" charset="-128"/>
              </a:rPr>
              <a:t>　公的機関には、様々な部署があり、個人情報の適正な取扱いの確保の取組みは、所管する部署以外の職員から見ると、忙しい通常業務に加えて、一見、負担が増えるものでもあり、事務処理の効率性を損なうようにも見えます。また、個人情報の適正な取扱いの確保と並行して、個人情報の利活用についても進めていく必要があります。</a:t>
            </a:r>
            <a:endParaRPr lang="en-US" altLang="ja-JP" sz="1300">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sz="1300">
                <a:solidFill>
                  <a:prstClr val="black">
                    <a:lumMod val="65000"/>
                    <a:lumOff val="35000"/>
                  </a:prstClr>
                </a:solidFill>
                <a:latin typeface="Meiryo UI" panose="020B0604030504040204" pitchFamily="50" charset="-128"/>
                <a:ea typeface="Meiryo UI" panose="020B0604030504040204" pitchFamily="50" charset="-128"/>
              </a:rPr>
              <a:t>　それでも、</a:t>
            </a:r>
            <a:r>
              <a:rPr lang="ja-JP" altLang="en-US" sz="1300" u="sng">
                <a:solidFill>
                  <a:prstClr val="black">
                    <a:lumMod val="65000"/>
                    <a:lumOff val="3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国民・住民の権利利益の保護のため、個人情報の適正な取扱いを確保し、それぞれの業務を進めていただくことを期待します</a:t>
            </a:r>
            <a:r>
              <a:rPr lang="ja-JP" altLang="en-US" sz="130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3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05C33C7F-C455-43D4-8F4E-B4405C438DEF}"/>
              </a:ext>
            </a:extLst>
          </p:cNvPr>
          <p:cNvSpPr/>
          <p:nvPr/>
        </p:nvSpPr>
        <p:spPr>
          <a:xfrm>
            <a:off x="4718748" y="5860991"/>
            <a:ext cx="672827" cy="688353"/>
          </a:xfrm>
          <a:prstGeom prst="right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DC41FDC-DDE4-4E8B-8BD1-65637E7386D8}"/>
              </a:ext>
            </a:extLst>
          </p:cNvPr>
          <p:cNvSpPr txBox="1"/>
          <p:nvPr/>
        </p:nvSpPr>
        <p:spPr>
          <a:xfrm>
            <a:off x="5509322" y="5888701"/>
            <a:ext cx="1745672" cy="58477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defTabSz="457200"/>
            <a:r>
              <a:rPr lang="ja-JP" altLang="en-US" sz="1600">
                <a:solidFill>
                  <a:prstClr val="black"/>
                </a:solidFill>
                <a:latin typeface="Meiryo UI" panose="020B0604030504040204" pitchFamily="50" charset="-128"/>
                <a:ea typeface="Meiryo UI" panose="020B0604030504040204" pitchFamily="50" charset="-128"/>
              </a:rPr>
              <a:t>（組織全体の）</a:t>
            </a:r>
            <a:endParaRPr lang="en-US" altLang="ja-JP" sz="1600">
              <a:solidFill>
                <a:prstClr val="black"/>
              </a:solidFill>
              <a:latin typeface="Meiryo UI" panose="020B0604030504040204" pitchFamily="50" charset="-128"/>
              <a:ea typeface="Meiryo UI" panose="020B0604030504040204" pitchFamily="50" charset="-128"/>
            </a:endParaRPr>
          </a:p>
          <a:p>
            <a:pPr algn="ctr" defTabSz="457200"/>
            <a:r>
              <a:rPr lang="ja-JP" altLang="en-US" sz="1600">
                <a:solidFill>
                  <a:prstClr val="black"/>
                </a:solidFill>
                <a:latin typeface="Meiryo UI" panose="020B0604030504040204" pitchFamily="50" charset="-128"/>
                <a:ea typeface="Meiryo UI" panose="020B0604030504040204" pitchFamily="50" charset="-128"/>
              </a:rPr>
              <a:t>リスク管理</a:t>
            </a:r>
          </a:p>
        </p:txBody>
      </p:sp>
      <p:sp>
        <p:nvSpPr>
          <p:cNvPr id="10" name="テキスト ボックス 9">
            <a:extLst>
              <a:ext uri="{FF2B5EF4-FFF2-40B4-BE49-F238E27FC236}">
                <a16:creationId xmlns:a16="http://schemas.microsoft.com/office/drawing/2014/main" id="{772B07A9-EDA6-84C4-AE9B-2AE6D49809D0}"/>
              </a:ext>
            </a:extLst>
          </p:cNvPr>
          <p:cNvSpPr txBox="1"/>
          <p:nvPr/>
        </p:nvSpPr>
        <p:spPr>
          <a:xfrm>
            <a:off x="1832347" y="5810679"/>
            <a:ext cx="2774665" cy="73866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defTabSz="457200"/>
            <a:r>
              <a:rPr lang="ja-JP" altLang="en-US" sz="1400">
                <a:solidFill>
                  <a:prstClr val="black"/>
                </a:solidFill>
                <a:latin typeface="Meiryo UI" panose="020B0604030504040204" pitchFamily="50" charset="-128"/>
                <a:ea typeface="Meiryo UI" panose="020B0604030504040204" pitchFamily="50" charset="-128"/>
              </a:rPr>
              <a:t>（職員一人一人）</a:t>
            </a:r>
            <a:endParaRPr lang="en-US" altLang="ja-JP" sz="1400">
              <a:solidFill>
                <a:prstClr val="black"/>
              </a:solidFill>
              <a:latin typeface="Meiryo UI" panose="020B0604030504040204" pitchFamily="50" charset="-128"/>
              <a:ea typeface="Meiryo UI" panose="020B0604030504040204" pitchFamily="50" charset="-128"/>
            </a:endParaRPr>
          </a:p>
          <a:p>
            <a:pPr algn="ctr" defTabSz="457200"/>
            <a:r>
              <a:rPr lang="ja-JP" altLang="en-US" sz="1400">
                <a:solidFill>
                  <a:prstClr val="black"/>
                </a:solidFill>
                <a:latin typeface="Meiryo UI" panose="020B0604030504040204" pitchFamily="50" charset="-128"/>
                <a:ea typeface="Meiryo UI" panose="020B0604030504040204" pitchFamily="50" charset="-128"/>
              </a:rPr>
              <a:t>個人の権利利益を侵害する</a:t>
            </a:r>
            <a:endParaRPr lang="en-US" altLang="ja-JP" sz="1400">
              <a:solidFill>
                <a:prstClr val="black"/>
              </a:solidFill>
              <a:latin typeface="Meiryo UI" panose="020B0604030504040204" pitchFamily="50" charset="-128"/>
              <a:ea typeface="Meiryo UI" panose="020B0604030504040204" pitchFamily="50" charset="-128"/>
            </a:endParaRPr>
          </a:p>
          <a:p>
            <a:pPr algn="ctr" defTabSz="457200"/>
            <a:r>
              <a:rPr lang="ja-JP" altLang="en-US" sz="1400">
                <a:solidFill>
                  <a:prstClr val="black"/>
                </a:solidFill>
                <a:latin typeface="Meiryo UI" panose="020B0604030504040204" pitchFamily="50" charset="-128"/>
                <a:ea typeface="Meiryo UI" panose="020B0604030504040204" pitchFamily="50" charset="-128"/>
              </a:rPr>
              <a:t>リスクを認識し、抑制</a:t>
            </a:r>
          </a:p>
        </p:txBody>
      </p:sp>
    </p:spTree>
    <p:extLst>
      <p:ext uri="{BB962C8B-B14F-4D97-AF65-F5344CB8AC3E}">
        <p14:creationId xmlns:p14="http://schemas.microsoft.com/office/powerpoint/2010/main" val="2683149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４．技術的安全管理措置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94637"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50</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A9B2D2CB-2B3E-B1B3-1702-A27A68AFC3B8}"/>
              </a:ext>
            </a:extLst>
          </p:cNvPr>
          <p:cNvGraphicFramePr>
            <a:graphicFrameLocks noGrp="1"/>
          </p:cNvGraphicFramePr>
          <p:nvPr/>
        </p:nvGraphicFramePr>
        <p:xfrm>
          <a:off x="1779107" y="1457740"/>
          <a:ext cx="9086912" cy="4042081"/>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97063">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45018">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04D4D558-786F-BAF4-892A-DECFDBA8A201}"/>
              </a:ext>
            </a:extLst>
          </p:cNvPr>
          <p:cNvSpPr txBox="1"/>
          <p:nvPr/>
        </p:nvSpPr>
        <p:spPr>
          <a:xfrm>
            <a:off x="1744816" y="1976029"/>
            <a:ext cx="4621694" cy="2010807"/>
          </a:xfrm>
          <a:prstGeom prst="rect">
            <a:avLst/>
          </a:prstGeom>
          <a:noFill/>
        </p:spPr>
        <p:txBody>
          <a:bodyPr wrap="square" rtlCol="0">
            <a:spAutoFit/>
          </a:bodyPr>
          <a:lstStyle/>
          <a:p>
            <a:pPr>
              <a:defRPr/>
            </a:pPr>
            <a:r>
              <a:rPr lang="ja-JP" altLang="en-US" sz="2000" b="1">
                <a:solidFill>
                  <a:prstClr val="black"/>
                </a:solidFill>
                <a:latin typeface="Meiryo UI" panose="020B0604030504040204" pitchFamily="50" charset="-128"/>
                <a:ea typeface="Meiryo UI" panose="020B0604030504040204" pitchFamily="50" charset="-128"/>
              </a:rPr>
              <a:t>（２）</a:t>
            </a:r>
            <a:r>
              <a:rPr lang="ja-JP" altLang="en-US" sz="2000" b="1" u="sng">
                <a:solidFill>
                  <a:prstClr val="black"/>
                </a:solidFill>
                <a:latin typeface="Meiryo UI" panose="020B0604030504040204" pitchFamily="50" charset="-128"/>
                <a:ea typeface="Meiryo UI" panose="020B0604030504040204" pitchFamily="50" charset="-128"/>
              </a:rPr>
              <a:t>アクセス者の識別と認証</a:t>
            </a:r>
          </a:p>
          <a:p>
            <a:pPr>
              <a:defRPr/>
            </a:pPr>
            <a:endParaRPr lang="en-US" altLang="ja-JP" sz="800" u="sng">
              <a:solidFill>
                <a:prstClr val="black"/>
              </a:solidFill>
              <a:latin typeface="Meiryo UI" panose="020B0604030504040204" pitchFamily="50" charset="-128"/>
              <a:ea typeface="Meiryo UI" panose="020B0604030504040204" pitchFamily="50" charset="-128"/>
            </a:endParaRPr>
          </a:p>
          <a:p>
            <a:pPr marL="354013" indent="-354013">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アクセス制御のために、認証機能を設定する等の措置を講ずる。</a:t>
            </a:r>
          </a:p>
          <a:p>
            <a:pPr marL="354013" indent="-354013">
              <a:spcBef>
                <a:spcPts val="800"/>
              </a:spcBef>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保護管理者はパスワード管理に関する定めを整備するとともに、パスワード等の読取防止等を行うために必要な措置を講ずる。　</a:t>
            </a:r>
          </a:p>
        </p:txBody>
      </p:sp>
      <p:sp>
        <p:nvSpPr>
          <p:cNvPr id="5" name="テキスト ボックス 4">
            <a:extLst>
              <a:ext uri="{FF2B5EF4-FFF2-40B4-BE49-F238E27FC236}">
                <a16:creationId xmlns:a16="http://schemas.microsoft.com/office/drawing/2014/main" id="{EBB49201-6518-4782-D323-9C81548CAF9F}"/>
              </a:ext>
            </a:extLst>
          </p:cNvPr>
          <p:cNvSpPr txBox="1"/>
          <p:nvPr/>
        </p:nvSpPr>
        <p:spPr>
          <a:xfrm>
            <a:off x="6366511" y="1976028"/>
            <a:ext cx="4499508" cy="2133918"/>
          </a:xfrm>
          <a:prstGeom prst="rect">
            <a:avLst/>
          </a:prstGeom>
          <a:noFill/>
        </p:spPr>
        <p:txBody>
          <a:bodyPr wrap="square" rtlCol="0">
            <a:spAutoFit/>
          </a:bodyPr>
          <a:lstStyle/>
          <a:p>
            <a:pPr marL="354013" indent="-354013">
              <a:buFont typeface="Wingdings" panose="05000000000000000000" pitchFamily="2" charset="2"/>
              <a:buChar char="Ø"/>
              <a:defRPr/>
            </a:pPr>
            <a:r>
              <a:rPr lang="ja-JP" altLang="en-US" spc="-110">
                <a:solidFill>
                  <a:prstClr val="black"/>
                </a:solidFill>
                <a:latin typeface="Meiryo UI" panose="020B0604030504040204" pitchFamily="50" charset="-128"/>
                <a:ea typeface="Meiryo UI" panose="020B0604030504040204" pitchFamily="50" charset="-128"/>
              </a:rPr>
              <a:t>機器に標準装備されているユーザー制御機能（ユーザーアカウント制御）により、保有個人情報を取り扱う情報システムを使用する担当職員を識別・認証する。</a:t>
            </a:r>
          </a:p>
          <a:p>
            <a:pPr marL="354013" indent="-354013">
              <a:spcBef>
                <a:spcPts val="800"/>
              </a:spcBef>
              <a:buFont typeface="Wingdings" panose="05000000000000000000" pitchFamily="2" charset="2"/>
              <a:buChar char="Ø"/>
              <a:defRPr/>
            </a:pPr>
            <a:r>
              <a:rPr lang="ja-JP" altLang="en-US" spc="-110">
                <a:solidFill>
                  <a:prstClr val="black"/>
                </a:solidFill>
                <a:latin typeface="Meiryo UI" panose="020B0604030504040204" pitchFamily="50" charset="-128"/>
                <a:ea typeface="Meiryo UI" panose="020B0604030504040204" pitchFamily="50" charset="-128"/>
              </a:rPr>
              <a:t>情報システムのパスワードは、他人に推測されにくく、ツールなどで割り出しにくいものとし、複数のシステムで使い回しをしない。</a:t>
            </a:r>
          </a:p>
        </p:txBody>
      </p:sp>
      <p:sp>
        <p:nvSpPr>
          <p:cNvPr id="10" name="角丸四角形吹き出し 56">
            <a:extLst>
              <a:ext uri="{FF2B5EF4-FFF2-40B4-BE49-F238E27FC236}">
                <a16:creationId xmlns:a16="http://schemas.microsoft.com/office/drawing/2014/main" id="{90DFE268-665B-BF64-FD40-717836A1BE3B}"/>
              </a:ext>
            </a:extLst>
          </p:cNvPr>
          <p:cNvSpPr/>
          <p:nvPr/>
        </p:nvSpPr>
        <p:spPr>
          <a:xfrm>
            <a:off x="3031679" y="5662013"/>
            <a:ext cx="7648861" cy="979643"/>
          </a:xfrm>
          <a:prstGeom prst="wedgeRoundRectCallout">
            <a:avLst>
              <a:gd name="adj1" fmla="val -54821"/>
              <a:gd name="adj2" fmla="val -457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srgbClr val="FF0000"/>
                </a:solidFill>
                <a:latin typeface="メイリオ" panose="020B0604030504040204" pitchFamily="50" charset="-128"/>
                <a:ea typeface="メイリオ" panose="020B0604030504040204" pitchFamily="50" charset="-128"/>
              </a:rPr>
              <a:t>「知識情報」「所持情報」「生体情報」</a:t>
            </a:r>
            <a:r>
              <a:rPr lang="ja-JP" altLang="en-US" b="1">
                <a:solidFill>
                  <a:prstClr val="black"/>
                </a:solidFill>
                <a:latin typeface="メイリオ" panose="020B0604030504040204" pitchFamily="50" charset="-128"/>
                <a:ea typeface="メイリオ" panose="020B0604030504040204" pitchFamily="50" charset="-128"/>
              </a:rPr>
              <a:t>といった３つの認証要素のうち、２つ以上の認証要素を組み合わせた</a:t>
            </a:r>
            <a:r>
              <a:rPr lang="ja-JP" altLang="en-US" b="1" u="sng">
                <a:solidFill>
                  <a:srgbClr val="FF0000"/>
                </a:solidFill>
                <a:latin typeface="メイリオ" panose="020B0604030504040204" pitchFamily="50" charset="-128"/>
                <a:ea typeface="メイリオ" panose="020B0604030504040204" pitchFamily="50" charset="-128"/>
              </a:rPr>
              <a:t>多要素認証</a:t>
            </a:r>
            <a:r>
              <a:rPr lang="ja-JP" altLang="en-US" b="1">
                <a:solidFill>
                  <a:prstClr val="black"/>
                </a:solidFill>
                <a:latin typeface="メイリオ" panose="020B0604030504040204" pitchFamily="50" charset="-128"/>
                <a:ea typeface="メイリオ" panose="020B0604030504040204" pitchFamily="50" charset="-128"/>
              </a:rPr>
              <a:t>を取り入れることで、担当職員の識別と認証を行うことも有効です。</a:t>
            </a:r>
          </a:p>
        </p:txBody>
      </p:sp>
      <p:grpSp>
        <p:nvGrpSpPr>
          <p:cNvPr id="12" name="グループ化 11">
            <a:extLst>
              <a:ext uri="{FF2B5EF4-FFF2-40B4-BE49-F238E27FC236}">
                <a16:creationId xmlns:a16="http://schemas.microsoft.com/office/drawing/2014/main" id="{AE4CEBB8-E578-9A39-2F76-A9CAE54802CA}"/>
              </a:ext>
            </a:extLst>
          </p:cNvPr>
          <p:cNvGrpSpPr/>
          <p:nvPr/>
        </p:nvGrpSpPr>
        <p:grpSpPr>
          <a:xfrm>
            <a:off x="6438626" y="4098079"/>
            <a:ext cx="4499509" cy="1335721"/>
            <a:chOff x="9493945" y="6254204"/>
            <a:chExt cx="8318620" cy="1666868"/>
          </a:xfrm>
        </p:grpSpPr>
        <p:sp>
          <p:nvSpPr>
            <p:cNvPr id="20" name="四角形: 角を丸くする 6">
              <a:extLst>
                <a:ext uri="{FF2B5EF4-FFF2-40B4-BE49-F238E27FC236}">
                  <a16:creationId xmlns:a16="http://schemas.microsoft.com/office/drawing/2014/main" id="{A1273069-022D-B396-BEA4-08FBB73D4366}"/>
                </a:ext>
              </a:extLst>
            </p:cNvPr>
            <p:cNvSpPr/>
            <p:nvPr/>
          </p:nvSpPr>
          <p:spPr>
            <a:xfrm>
              <a:off x="9493945" y="6254204"/>
              <a:ext cx="8100000" cy="16668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73A0BA77-4C41-FD57-D9D3-3B6DABF45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2785" y="6366252"/>
              <a:ext cx="1996968" cy="1480036"/>
            </a:xfrm>
            <a:prstGeom prst="rect">
              <a:avLst/>
            </a:prstGeom>
          </p:spPr>
        </p:pic>
        <p:pic>
          <p:nvPicPr>
            <p:cNvPr id="22" name="図 21">
              <a:extLst>
                <a:ext uri="{FF2B5EF4-FFF2-40B4-BE49-F238E27FC236}">
                  <a16:creationId xmlns:a16="http://schemas.microsoft.com/office/drawing/2014/main" id="{B231ADBB-9C9E-AFE5-2B6F-62572203E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4475" y="6351807"/>
              <a:ext cx="1441715" cy="1471664"/>
            </a:xfrm>
            <a:prstGeom prst="rect">
              <a:avLst/>
            </a:prstGeom>
          </p:spPr>
        </p:pic>
        <p:sp>
          <p:nvSpPr>
            <p:cNvPr id="23" name="テキスト ボックス 22">
              <a:extLst>
                <a:ext uri="{FF2B5EF4-FFF2-40B4-BE49-F238E27FC236}">
                  <a16:creationId xmlns:a16="http://schemas.microsoft.com/office/drawing/2014/main" id="{51ED4B01-A35A-F126-2107-99614C9AD3A8}"/>
                </a:ext>
              </a:extLst>
            </p:cNvPr>
            <p:cNvSpPr txBox="1"/>
            <p:nvPr/>
          </p:nvSpPr>
          <p:spPr>
            <a:xfrm>
              <a:off x="13502109" y="6312519"/>
              <a:ext cx="525613" cy="576119"/>
            </a:xfrm>
            <a:prstGeom prst="rect">
              <a:avLst/>
            </a:prstGeom>
            <a:solidFill>
              <a:srgbClr val="FFC000"/>
            </a:solidFill>
            <a:ln>
              <a:solidFill>
                <a:schemeClr val="tx1"/>
              </a:solidFill>
            </a:ln>
          </p:spPr>
          <p:txBody>
            <a:bodyPr wrap="square" rtlCol="0">
              <a:spAutoFit/>
            </a:bodyPr>
            <a:lstStyle/>
            <a:p>
              <a:pPr defTabSz="457200"/>
              <a:r>
                <a:rPr kumimoji="0" lang="ja-JP" altLang="en-US" sz="1200">
                  <a:solidFill>
                    <a:prstClr val="black"/>
                  </a:solidFill>
                  <a:latin typeface="HG丸ｺﾞｼｯｸM-PRO" panose="020F0600000000000000" pitchFamily="50" charset="-128"/>
                  <a:ea typeface="HG丸ｺﾞｼｯｸM-PRO" panose="020F0600000000000000" pitchFamily="50" charset="-128"/>
                </a:rPr>
                <a:t>認</a:t>
              </a:r>
              <a:endParaRPr kumimoji="0" lang="en-US" altLang="ja-JP" sz="1200">
                <a:solidFill>
                  <a:prstClr val="black"/>
                </a:solidFill>
                <a:latin typeface="HG丸ｺﾞｼｯｸM-PRO" panose="020F0600000000000000" pitchFamily="50" charset="-128"/>
                <a:ea typeface="HG丸ｺﾞｼｯｸM-PRO" panose="020F0600000000000000" pitchFamily="50" charset="-128"/>
              </a:endParaRPr>
            </a:p>
            <a:p>
              <a:pPr defTabSz="457200"/>
              <a:r>
                <a:rPr kumimoji="0" lang="ja-JP" altLang="en-US" sz="1200">
                  <a:solidFill>
                    <a:prstClr val="black"/>
                  </a:solidFill>
                  <a:latin typeface="HG丸ｺﾞｼｯｸM-PRO" panose="020F0600000000000000" pitchFamily="50" charset="-128"/>
                  <a:ea typeface="HG丸ｺﾞｼｯｸM-PRO" panose="020F0600000000000000" pitchFamily="50" charset="-128"/>
                </a:rPr>
                <a:t>証</a:t>
              </a:r>
              <a:endParaRPr lang="ja-JP" altLang="en-US" sz="1200">
                <a:solidFill>
                  <a:prstClr val="black"/>
                </a:solidFill>
                <a:latin typeface="HG丸ｺﾞｼｯｸM-PRO" panose="020F0600000000000000" pitchFamily="50" charset="-128"/>
                <a:ea typeface="HG丸ｺﾞｼｯｸM-PRO" panose="020F0600000000000000" pitchFamily="50" charset="-128"/>
              </a:endParaRPr>
            </a:p>
          </p:txBody>
        </p:sp>
        <p:sp>
          <p:nvSpPr>
            <p:cNvPr id="24" name="楕円 23">
              <a:extLst>
                <a:ext uri="{FF2B5EF4-FFF2-40B4-BE49-F238E27FC236}">
                  <a16:creationId xmlns:a16="http://schemas.microsoft.com/office/drawing/2014/main" id="{4C522662-4161-B755-2115-835DF01F2CBB}"/>
                </a:ext>
              </a:extLst>
            </p:cNvPr>
            <p:cNvSpPr/>
            <p:nvPr/>
          </p:nvSpPr>
          <p:spPr>
            <a:xfrm>
              <a:off x="14075764" y="6351807"/>
              <a:ext cx="3520008" cy="1480036"/>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200" b="1">
                <a:solidFill>
                  <a:prstClr val="white"/>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B5B65F8-8C4A-EFFF-622F-4169EE25302D}"/>
                </a:ext>
              </a:extLst>
            </p:cNvPr>
            <p:cNvSpPr txBox="1"/>
            <p:nvPr/>
          </p:nvSpPr>
          <p:spPr>
            <a:xfrm>
              <a:off x="14292558" y="6617396"/>
              <a:ext cx="3520007" cy="934593"/>
            </a:xfrm>
            <a:prstGeom prst="rect">
              <a:avLst/>
            </a:prstGeom>
            <a:noFill/>
          </p:spPr>
          <p:txBody>
            <a:bodyPr wrap="square" rtlCol="0">
              <a:spAutoFit/>
            </a:bodyPr>
            <a:lstStyle/>
            <a:p>
              <a:pPr defTabSz="457200">
                <a:spcBef>
                  <a:spcPts val="400"/>
                </a:spcBef>
              </a:pPr>
              <a:r>
                <a:rPr kumimoji="0" lang="ja-JP" altLang="en-US" sz="1200" b="1">
                  <a:solidFill>
                    <a:srgbClr val="FF0000"/>
                  </a:solidFill>
                  <a:latin typeface="HG丸ｺﾞｼｯｸM-PRO" panose="020F0600000000000000" pitchFamily="50" charset="-128"/>
                  <a:ea typeface="HG丸ｺﾞｼｯｸM-PRO" panose="020F0600000000000000" pitchFamily="50" charset="-128"/>
                </a:rPr>
                <a:t>知識情報</a:t>
              </a:r>
              <a:r>
                <a:rPr kumimoji="0" lang="ja-JP" altLang="en-US" sz="1000">
                  <a:solidFill>
                    <a:srgbClr val="FF0000"/>
                  </a:solidFill>
                  <a:latin typeface="HG丸ｺﾞｼｯｸM-PRO" panose="020F0600000000000000" pitchFamily="50" charset="-128"/>
                  <a:ea typeface="HG丸ｺﾞｼｯｸM-PRO" panose="020F0600000000000000" pitchFamily="50" charset="-128"/>
                </a:rPr>
                <a:t>（パスワード等）</a:t>
              </a:r>
              <a:endParaRPr kumimoji="0" lang="en-US" altLang="ja-JP" sz="1000">
                <a:solidFill>
                  <a:srgbClr val="FF0000"/>
                </a:solidFill>
                <a:latin typeface="HG丸ｺﾞｼｯｸM-PRO" panose="020F0600000000000000" pitchFamily="50" charset="-128"/>
                <a:ea typeface="HG丸ｺﾞｼｯｸM-PRO" panose="020F0600000000000000" pitchFamily="50" charset="-128"/>
              </a:endParaRPr>
            </a:p>
            <a:p>
              <a:pPr defTabSz="457200">
                <a:spcBef>
                  <a:spcPts val="400"/>
                </a:spcBef>
              </a:pPr>
              <a:r>
                <a:rPr kumimoji="0" lang="ja-JP" altLang="en-US" sz="1200" b="1">
                  <a:solidFill>
                    <a:srgbClr val="FF0000"/>
                  </a:solidFill>
                  <a:latin typeface="HG丸ｺﾞｼｯｸM-PRO" panose="020F0600000000000000" pitchFamily="50" charset="-128"/>
                  <a:ea typeface="HG丸ｺﾞｼｯｸM-PRO" panose="020F0600000000000000" pitchFamily="50" charset="-128"/>
                </a:rPr>
                <a:t>所持情報</a:t>
              </a:r>
              <a:r>
                <a:rPr kumimoji="0" lang="ja-JP" altLang="en-US" sz="1000">
                  <a:solidFill>
                    <a:srgbClr val="FF0000"/>
                  </a:solidFill>
                  <a:latin typeface="HG丸ｺﾞｼｯｸM-PRO" panose="020F0600000000000000" pitchFamily="50" charset="-128"/>
                  <a:ea typeface="HG丸ｺﾞｼｯｸM-PRO" panose="020F0600000000000000" pitchFamily="50" charset="-128"/>
                </a:rPr>
                <a:t>（</a:t>
              </a:r>
              <a:r>
                <a:rPr kumimoji="0" lang="en-US" altLang="ja-JP" sz="1000">
                  <a:solidFill>
                    <a:srgbClr val="FF0000"/>
                  </a:solidFill>
                  <a:latin typeface="HG丸ｺﾞｼｯｸM-PRO" panose="020F0600000000000000" pitchFamily="50" charset="-128"/>
                  <a:ea typeface="HG丸ｺﾞｼｯｸM-PRO" panose="020F0600000000000000" pitchFamily="50" charset="-128"/>
                </a:rPr>
                <a:t>IC</a:t>
              </a:r>
              <a:r>
                <a:rPr kumimoji="0" lang="ja-JP" altLang="en-US" sz="1000">
                  <a:solidFill>
                    <a:srgbClr val="FF0000"/>
                  </a:solidFill>
                  <a:latin typeface="HG丸ｺﾞｼｯｸM-PRO" panose="020F0600000000000000" pitchFamily="50" charset="-128"/>
                  <a:ea typeface="HG丸ｺﾞｼｯｸM-PRO" panose="020F0600000000000000" pitchFamily="50" charset="-128"/>
                </a:rPr>
                <a:t>チップ等）</a:t>
              </a:r>
              <a:endParaRPr lang="ja-JP" altLang="en-US" sz="1000">
                <a:solidFill>
                  <a:srgbClr val="FF0000"/>
                </a:solidFill>
                <a:latin typeface="HG丸ｺﾞｼｯｸM-PRO" panose="020F0600000000000000" pitchFamily="50" charset="-128"/>
                <a:ea typeface="HG丸ｺﾞｼｯｸM-PRO" panose="020F0600000000000000" pitchFamily="50" charset="-128"/>
              </a:endParaRPr>
            </a:p>
            <a:p>
              <a:pPr defTabSz="457200">
                <a:spcBef>
                  <a:spcPts val="400"/>
                </a:spcBef>
              </a:pPr>
              <a:r>
                <a:rPr kumimoji="0" lang="ja-JP" altLang="en-US" sz="1200" b="1">
                  <a:solidFill>
                    <a:srgbClr val="FF0000"/>
                  </a:solidFill>
                  <a:latin typeface="HG丸ｺﾞｼｯｸM-PRO" panose="020F0600000000000000" pitchFamily="50" charset="-128"/>
                  <a:ea typeface="HG丸ｺﾞｼｯｸM-PRO" panose="020F0600000000000000" pitchFamily="50" charset="-128"/>
                </a:rPr>
                <a:t>生体情報</a:t>
              </a:r>
              <a:r>
                <a:rPr kumimoji="0" lang="ja-JP" altLang="en-US" sz="1000">
                  <a:solidFill>
                    <a:srgbClr val="FF0000"/>
                  </a:solidFill>
                  <a:latin typeface="HG丸ｺﾞｼｯｸM-PRO" panose="020F0600000000000000" pitchFamily="50" charset="-128"/>
                  <a:ea typeface="HG丸ｺﾞｼｯｸM-PRO" panose="020F0600000000000000" pitchFamily="50" charset="-128"/>
                </a:rPr>
                <a:t>（指紋等）</a:t>
              </a:r>
              <a:endParaRPr lang="ja-JP" altLang="en-US" sz="1000">
                <a:solidFill>
                  <a:srgbClr val="FF0000"/>
                </a:solidFill>
                <a:latin typeface="HG丸ｺﾞｼｯｸM-PRO" panose="020F0600000000000000" pitchFamily="50" charset="-128"/>
                <a:ea typeface="HG丸ｺﾞｼｯｸM-PRO" panose="020F0600000000000000" pitchFamily="50" charset="-128"/>
              </a:endParaRPr>
            </a:p>
          </p:txBody>
        </p:sp>
        <p:sp>
          <p:nvSpPr>
            <p:cNvPr id="28" name="楕円 27">
              <a:extLst>
                <a:ext uri="{FF2B5EF4-FFF2-40B4-BE49-F238E27FC236}">
                  <a16:creationId xmlns:a16="http://schemas.microsoft.com/office/drawing/2014/main" id="{B8A38BAA-594A-75FF-8F01-9FADF16EA038}"/>
                </a:ext>
              </a:extLst>
            </p:cNvPr>
            <p:cNvSpPr/>
            <p:nvPr/>
          </p:nvSpPr>
          <p:spPr>
            <a:xfrm>
              <a:off x="13822064" y="6952383"/>
              <a:ext cx="157615" cy="270512"/>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200" b="1">
                <a:solidFill>
                  <a:prstClr val="white"/>
                </a:solidFill>
                <a:latin typeface="HG丸ｺﾞｼｯｸM-PRO" panose="020F0600000000000000" pitchFamily="50" charset="-128"/>
                <a:ea typeface="HG丸ｺﾞｼｯｸM-PRO" panose="020F0600000000000000" pitchFamily="50" charset="-128"/>
              </a:endParaRPr>
            </a:p>
          </p:txBody>
        </p:sp>
        <p:sp>
          <p:nvSpPr>
            <p:cNvPr id="29" name="楕円 28">
              <a:extLst>
                <a:ext uri="{FF2B5EF4-FFF2-40B4-BE49-F238E27FC236}">
                  <a16:creationId xmlns:a16="http://schemas.microsoft.com/office/drawing/2014/main" id="{8779DC7F-F861-D06B-E7BC-44FEE021C71C}"/>
                </a:ext>
              </a:extLst>
            </p:cNvPr>
            <p:cNvSpPr/>
            <p:nvPr/>
          </p:nvSpPr>
          <p:spPr>
            <a:xfrm>
              <a:off x="13588813" y="7043667"/>
              <a:ext cx="157614" cy="270512"/>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200" b="1">
                <a:solidFill>
                  <a:prstClr val="white"/>
                </a:solidFill>
                <a:latin typeface="HG丸ｺﾞｼｯｸM-PRO" panose="020F0600000000000000" pitchFamily="50" charset="-128"/>
                <a:ea typeface="HG丸ｺﾞｼｯｸM-PRO" panose="020F0600000000000000" pitchFamily="50" charset="-128"/>
              </a:endParaRPr>
            </a:p>
          </p:txBody>
        </p:sp>
      </p:grpSp>
      <p:pic>
        <p:nvPicPr>
          <p:cNvPr id="6" name="図 5" descr="アイコン が含まれている画像&#10;&#10;自動的に生成された説明">
            <a:extLst>
              <a:ext uri="{FF2B5EF4-FFF2-40B4-BE49-F238E27FC236}">
                <a16:creationId xmlns:a16="http://schemas.microsoft.com/office/drawing/2014/main" id="{291B783E-62AD-E05D-B5BB-1A2BFE3634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57335" y="5511273"/>
            <a:ext cx="966409" cy="1238675"/>
          </a:xfrm>
          <a:prstGeom prst="rect">
            <a:avLst/>
          </a:prstGeom>
        </p:spPr>
      </p:pic>
    </p:spTree>
    <p:extLst>
      <p:ext uri="{BB962C8B-B14F-4D97-AF65-F5344CB8AC3E}">
        <p14:creationId xmlns:p14="http://schemas.microsoft.com/office/powerpoint/2010/main" val="3815710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４．技術的安全管理措置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760959" y="6473597"/>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51</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83FDDEEA-0429-7E91-8B45-1FA4D1F75FE2}"/>
              </a:ext>
            </a:extLst>
          </p:cNvPr>
          <p:cNvGraphicFramePr>
            <a:graphicFrameLocks noGrp="1"/>
          </p:cNvGraphicFramePr>
          <p:nvPr/>
        </p:nvGraphicFramePr>
        <p:xfrm>
          <a:off x="1779107" y="1457739"/>
          <a:ext cx="9086912" cy="4267200"/>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519790">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747410">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5" name="テキスト ボックス 4">
            <a:extLst>
              <a:ext uri="{FF2B5EF4-FFF2-40B4-BE49-F238E27FC236}">
                <a16:creationId xmlns:a16="http://schemas.microsoft.com/office/drawing/2014/main" id="{6D936206-216B-277F-11F0-5031F97923AD}"/>
              </a:ext>
            </a:extLst>
          </p:cNvPr>
          <p:cNvSpPr txBox="1"/>
          <p:nvPr/>
        </p:nvSpPr>
        <p:spPr>
          <a:xfrm>
            <a:off x="1729491" y="2011839"/>
            <a:ext cx="4593072" cy="2795637"/>
          </a:xfrm>
          <a:prstGeom prst="rect">
            <a:avLst/>
          </a:prstGeom>
          <a:noFill/>
        </p:spPr>
        <p:txBody>
          <a:bodyPr wrap="square" rtlCol="0">
            <a:spAutoFit/>
          </a:bodyPr>
          <a:lstStyle/>
          <a:p>
            <a:pPr>
              <a:spcAft>
                <a:spcPts val="800"/>
              </a:spcAft>
              <a:defRPr/>
            </a:pPr>
            <a:r>
              <a:rPr lang="ja-JP" altLang="en-US" sz="2000" b="1">
                <a:solidFill>
                  <a:prstClr val="black"/>
                </a:solidFill>
                <a:latin typeface="Meiryo UI" panose="020B0604030504040204" pitchFamily="50" charset="-128"/>
                <a:ea typeface="Meiryo UI" panose="020B0604030504040204" pitchFamily="50" charset="-128"/>
              </a:rPr>
              <a:t>（３）</a:t>
            </a:r>
            <a:r>
              <a:rPr lang="ja-JP" altLang="en-US" sz="2000" b="1" u="sng">
                <a:solidFill>
                  <a:prstClr val="black"/>
                </a:solidFill>
                <a:latin typeface="Meiryo UI" panose="020B0604030504040204" pitchFamily="50" charset="-128"/>
                <a:ea typeface="Meiryo UI" panose="020B0604030504040204" pitchFamily="50" charset="-128"/>
              </a:rPr>
              <a:t>外部からの不正アクセス等の防止</a:t>
            </a:r>
            <a:endParaRPr lang="en-US" altLang="ja-JP" sz="2000" b="1" u="sng">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保護管理者は保有個人情報を取り扱う情報システムへの外部からの不正アクセスを防止するため、ファイアウォール等の設定による経路制御等の措置を講ずる。</a:t>
            </a:r>
          </a:p>
          <a:p>
            <a:pPr marL="342900" indent="-342900">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保護管理者は、不正プログラムによる保有個人情報の漏えい等の防止のため、ソフトウェア等に関する公開された脆弱性への対策等に必要な措置を講ずる。</a:t>
            </a:r>
          </a:p>
        </p:txBody>
      </p:sp>
      <p:sp>
        <p:nvSpPr>
          <p:cNvPr id="6" name="テキスト ボックス 5">
            <a:extLst>
              <a:ext uri="{FF2B5EF4-FFF2-40B4-BE49-F238E27FC236}">
                <a16:creationId xmlns:a16="http://schemas.microsoft.com/office/drawing/2014/main" id="{BD65AA41-481C-E691-E70E-40F7F9FA9CFD}"/>
              </a:ext>
            </a:extLst>
          </p:cNvPr>
          <p:cNvSpPr txBox="1"/>
          <p:nvPr/>
        </p:nvSpPr>
        <p:spPr>
          <a:xfrm>
            <a:off x="6269025" y="2007146"/>
            <a:ext cx="4593072" cy="1831271"/>
          </a:xfrm>
          <a:prstGeom prst="rect">
            <a:avLst/>
          </a:prstGeom>
          <a:noFill/>
        </p:spPr>
        <p:txBody>
          <a:bodyPr wrap="square" rtlCol="0">
            <a:spAutoFit/>
          </a:bodyPr>
          <a:lstStyle/>
          <a:p>
            <a:pPr marL="354013" indent="-354013">
              <a:buFont typeface="Wingdings" panose="05000000000000000000" pitchFamily="2" charset="2"/>
              <a:buChar char="Ø"/>
              <a:defRPr/>
            </a:pPr>
            <a:r>
              <a:rPr lang="ja-JP" altLang="en-US" spc="-100">
                <a:solidFill>
                  <a:prstClr val="black"/>
                </a:solidFill>
                <a:latin typeface="Meiryo UI" panose="020B0604030504040204" pitchFamily="50" charset="-128"/>
                <a:ea typeface="Meiryo UI" panose="020B0604030504040204" pitchFamily="50" charset="-128"/>
              </a:rPr>
              <a:t>情報システムと外部ネットワークとの接続箇所にファイアウォール等を設置し、不正アクセスを遮断する</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354013" indent="-354013">
              <a:spcBef>
                <a:spcPts val="600"/>
              </a:spcBef>
              <a:buFont typeface="Wingdings" panose="05000000000000000000" pitchFamily="2" charset="2"/>
              <a:buChar char="Ø"/>
              <a:defRPr/>
            </a:pPr>
            <a:r>
              <a:rPr lang="ja-JP" altLang="en-US" spc="-100">
                <a:solidFill>
                  <a:prstClr val="black"/>
                </a:solidFill>
                <a:latin typeface="Meiryo UI" panose="020B0604030504040204" pitchFamily="50" charset="-128"/>
                <a:ea typeface="Meiryo UI" panose="020B0604030504040204" pitchFamily="50" charset="-128"/>
              </a:rPr>
              <a:t>保有個人情報を取り扱う情報システムにセキュリティ</a:t>
            </a:r>
            <a:r>
              <a:rPr lang="ja-JP" altLang="en-US" spc="-250">
                <a:solidFill>
                  <a:prstClr val="black"/>
                </a:solidFill>
                <a:latin typeface="Meiryo UI" panose="020B0604030504040204" pitchFamily="50" charset="-128"/>
                <a:ea typeface="Meiryo UI" panose="020B0604030504040204" pitchFamily="50" charset="-128"/>
              </a:rPr>
              <a:t>対策ソフトウェア等を導入し、自動更新機能等</a:t>
            </a:r>
            <a:r>
              <a:rPr lang="ja-JP" altLang="en-US">
                <a:solidFill>
                  <a:prstClr val="black"/>
                </a:solidFill>
                <a:latin typeface="Meiryo UI" panose="020B0604030504040204" pitchFamily="50" charset="-128"/>
                <a:ea typeface="Meiryo UI" panose="020B0604030504040204" pitchFamily="50" charset="-128"/>
              </a:rPr>
              <a:t>の活用により、これを最新状態とする。</a:t>
            </a:r>
            <a:endParaRPr lang="en-US" altLang="ja-JP">
              <a:solidFill>
                <a:prstClr val="black"/>
              </a:solid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4C183A0F-EF9A-9B83-D4AD-DF6556C790DF}"/>
              </a:ext>
            </a:extLst>
          </p:cNvPr>
          <p:cNvGrpSpPr/>
          <p:nvPr/>
        </p:nvGrpSpPr>
        <p:grpSpPr>
          <a:xfrm>
            <a:off x="6372179" y="3929021"/>
            <a:ext cx="4440302" cy="1668745"/>
            <a:chOff x="9377343" y="6334243"/>
            <a:chExt cx="8304831" cy="2069026"/>
          </a:xfrm>
        </p:grpSpPr>
        <p:sp>
          <p:nvSpPr>
            <p:cNvPr id="7" name="四角形: 角を丸くする 6">
              <a:extLst>
                <a:ext uri="{FF2B5EF4-FFF2-40B4-BE49-F238E27FC236}">
                  <a16:creationId xmlns:a16="http://schemas.microsoft.com/office/drawing/2014/main" id="{B9C90B78-3C7F-E5A3-1C67-9A262D0C5ABD}"/>
                </a:ext>
              </a:extLst>
            </p:cNvPr>
            <p:cNvSpPr/>
            <p:nvPr/>
          </p:nvSpPr>
          <p:spPr>
            <a:xfrm>
              <a:off x="9377343" y="6542482"/>
              <a:ext cx="8304831" cy="18607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521DA291-27E4-BAA2-DD2B-8BABA3E4A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0123" y="6842579"/>
              <a:ext cx="1428171" cy="1469712"/>
            </a:xfrm>
            <a:prstGeom prst="rect">
              <a:avLst/>
            </a:prstGeom>
          </p:spPr>
        </p:pic>
        <p:sp>
          <p:nvSpPr>
            <p:cNvPr id="9" name="右矢印 12">
              <a:extLst>
                <a:ext uri="{FF2B5EF4-FFF2-40B4-BE49-F238E27FC236}">
                  <a16:creationId xmlns:a16="http://schemas.microsoft.com/office/drawing/2014/main" id="{F3CB63FB-265B-27E9-C4B4-71B5F3DE09E9}"/>
                </a:ext>
              </a:extLst>
            </p:cNvPr>
            <p:cNvSpPr/>
            <p:nvPr/>
          </p:nvSpPr>
          <p:spPr>
            <a:xfrm>
              <a:off x="11000947" y="7419004"/>
              <a:ext cx="4055557" cy="3223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cxnSp>
          <p:nvCxnSpPr>
            <p:cNvPr id="10" name="直線コネクタ 9">
              <a:extLst>
                <a:ext uri="{FF2B5EF4-FFF2-40B4-BE49-F238E27FC236}">
                  <a16:creationId xmlns:a16="http://schemas.microsoft.com/office/drawing/2014/main" id="{A86526A3-3D93-BAD8-358D-241CFFDE666C}"/>
                </a:ext>
              </a:extLst>
            </p:cNvPr>
            <p:cNvCxnSpPr>
              <a:cxnSpLocks/>
            </p:cNvCxnSpPr>
            <p:nvPr/>
          </p:nvCxnSpPr>
          <p:spPr>
            <a:xfrm>
              <a:off x="12868960" y="7206888"/>
              <a:ext cx="0" cy="678074"/>
            </a:xfrm>
            <a:prstGeom prst="line">
              <a:avLst/>
            </a:prstGeom>
            <a:ln w="127000">
              <a:solidFill>
                <a:srgbClr val="034197"/>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4B34589-5789-3774-B5DC-28CEB78CA4DA}"/>
                </a:ext>
              </a:extLst>
            </p:cNvPr>
            <p:cNvCxnSpPr>
              <a:cxnSpLocks/>
            </p:cNvCxnSpPr>
            <p:nvPr/>
          </p:nvCxnSpPr>
          <p:spPr>
            <a:xfrm>
              <a:off x="12825222" y="7201668"/>
              <a:ext cx="131103" cy="619131"/>
            </a:xfrm>
            <a:prstGeom prst="line">
              <a:avLst/>
            </a:prstGeom>
            <a:ln w="127000">
              <a:solidFill>
                <a:srgbClr val="034197"/>
              </a:solidFill>
            </a:ln>
            <a:scene3d>
              <a:camera prst="orthographicFront">
                <a:rot lat="0" lon="0" rev="810000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角丸四角形 1">
              <a:extLst>
                <a:ext uri="{FF2B5EF4-FFF2-40B4-BE49-F238E27FC236}">
                  <a16:creationId xmlns:a16="http://schemas.microsoft.com/office/drawing/2014/main" id="{C0BFF70C-4E75-CA0A-4660-E3785D4D8BD1}"/>
                </a:ext>
              </a:extLst>
            </p:cNvPr>
            <p:cNvSpPr/>
            <p:nvPr/>
          </p:nvSpPr>
          <p:spPr>
            <a:xfrm>
              <a:off x="15242699" y="6600242"/>
              <a:ext cx="2314506" cy="1745268"/>
            </a:xfrm>
            <a:prstGeom prst="roundRect">
              <a:avLst/>
            </a:prstGeom>
            <a:noFill/>
            <a:ln w="1270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sp>
          <p:nvSpPr>
            <p:cNvPr id="20" name="角丸四角形吹き出し 15">
              <a:extLst>
                <a:ext uri="{FF2B5EF4-FFF2-40B4-BE49-F238E27FC236}">
                  <a16:creationId xmlns:a16="http://schemas.microsoft.com/office/drawing/2014/main" id="{840C3175-D453-C676-C284-8AABCDAAB8AE}"/>
                </a:ext>
              </a:extLst>
            </p:cNvPr>
            <p:cNvSpPr/>
            <p:nvPr/>
          </p:nvSpPr>
          <p:spPr>
            <a:xfrm>
              <a:off x="11140524" y="6334243"/>
              <a:ext cx="3915978" cy="592049"/>
            </a:xfrm>
            <a:prstGeom prst="wedgeRoundRectCallout">
              <a:avLst>
                <a:gd name="adj1" fmla="val 60715"/>
                <a:gd name="adj2" fmla="val 54103"/>
                <a:gd name="adj3" fmla="val 16667"/>
              </a:avLst>
            </a:prstGeom>
            <a:solidFill>
              <a:schemeClr val="accent1">
                <a:lumMod val="20000"/>
                <a:lumOff val="8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1400" b="1">
                  <a:solidFill>
                    <a:srgbClr val="FF0000"/>
                  </a:solidFill>
                  <a:latin typeface="Meiryo UI" panose="020B0604030504040204" pitchFamily="50" charset="-128"/>
                  <a:ea typeface="Meiryo UI" panose="020B0604030504040204" pitchFamily="50" charset="-128"/>
                </a:rPr>
                <a:t>セキュリティ対策　</a:t>
              </a:r>
              <a:endParaRPr lang="en-US" altLang="ja-JP" sz="1400" b="1">
                <a:solidFill>
                  <a:srgbClr val="FF0000"/>
                </a:solidFill>
                <a:latin typeface="Meiryo UI" panose="020B0604030504040204" pitchFamily="50" charset="-128"/>
                <a:ea typeface="Meiryo UI" panose="020B0604030504040204" pitchFamily="50" charset="-128"/>
              </a:endParaRPr>
            </a:p>
            <a:p>
              <a:pPr algn="ctr">
                <a:defRPr/>
              </a:pPr>
              <a:r>
                <a:rPr lang="ja-JP" altLang="en-US" sz="1400" b="1">
                  <a:solidFill>
                    <a:srgbClr val="FF0000"/>
                  </a:solidFill>
                  <a:latin typeface="Meiryo UI" panose="020B0604030504040204" pitchFamily="50" charset="-128"/>
                  <a:ea typeface="Meiryo UI" panose="020B0604030504040204" pitchFamily="50" charset="-128"/>
                </a:rPr>
                <a:t>　ソフトウェア等で保護</a:t>
              </a:r>
            </a:p>
          </p:txBody>
        </p:sp>
        <p:sp>
          <p:nvSpPr>
            <p:cNvPr id="21" name="テキスト ボックス 20">
              <a:extLst>
                <a:ext uri="{FF2B5EF4-FFF2-40B4-BE49-F238E27FC236}">
                  <a16:creationId xmlns:a16="http://schemas.microsoft.com/office/drawing/2014/main" id="{42BD5AD0-B3CB-7B45-0284-2294DEE6AFD9}"/>
                </a:ext>
              </a:extLst>
            </p:cNvPr>
            <p:cNvSpPr txBox="1"/>
            <p:nvPr/>
          </p:nvSpPr>
          <p:spPr>
            <a:xfrm>
              <a:off x="12838683" y="7883845"/>
              <a:ext cx="2217819" cy="381603"/>
            </a:xfrm>
            <a:prstGeom prst="rect">
              <a:avLst/>
            </a:prstGeom>
            <a:noFill/>
          </p:spPr>
          <p:txBody>
            <a:bodyPr wrap="square" rtlCol="0">
              <a:spAutoFit/>
            </a:bodyPr>
            <a:lstStyle/>
            <a:p>
              <a:pPr algn="ctr">
                <a:defRPr/>
              </a:pPr>
              <a:r>
                <a:rPr lang="ja-JP" altLang="en-US" sz="1400" b="1">
                  <a:solidFill>
                    <a:srgbClr val="FF0000"/>
                  </a:solidFill>
                  <a:latin typeface="Meiryo UI" panose="020B0604030504040204" pitchFamily="50" charset="-128"/>
                  <a:ea typeface="Meiryo UI" panose="020B0604030504040204" pitchFamily="50" charset="-128"/>
                </a:rPr>
                <a:t>侵入阻止</a:t>
              </a:r>
            </a:p>
          </p:txBody>
        </p:sp>
        <p:pic>
          <p:nvPicPr>
            <p:cNvPr id="22" name="図 21">
              <a:extLst>
                <a:ext uri="{FF2B5EF4-FFF2-40B4-BE49-F238E27FC236}">
                  <a16:creationId xmlns:a16="http://schemas.microsoft.com/office/drawing/2014/main" id="{0C36ECB6-864E-7BB3-8CC4-35B16D979C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0277" y="6774542"/>
              <a:ext cx="730938" cy="1151851"/>
            </a:xfrm>
            <a:prstGeom prst="rect">
              <a:avLst/>
            </a:prstGeom>
          </p:spPr>
        </p:pic>
        <p:pic>
          <p:nvPicPr>
            <p:cNvPr id="23" name="図 22">
              <a:extLst>
                <a:ext uri="{FF2B5EF4-FFF2-40B4-BE49-F238E27FC236}">
                  <a16:creationId xmlns:a16="http://schemas.microsoft.com/office/drawing/2014/main" id="{0917E687-55DA-9DEA-BDD9-B024F6A8D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30735" y="7359567"/>
              <a:ext cx="1289997" cy="903295"/>
            </a:xfrm>
            <a:prstGeom prst="rect">
              <a:avLst/>
            </a:prstGeom>
          </p:spPr>
        </p:pic>
        <p:grpSp>
          <p:nvGrpSpPr>
            <p:cNvPr id="24" name="Group 9">
              <a:extLst>
                <a:ext uri="{FF2B5EF4-FFF2-40B4-BE49-F238E27FC236}">
                  <a16:creationId xmlns:a16="http://schemas.microsoft.com/office/drawing/2014/main" id="{46C4B56D-A9C2-90B3-758D-AFC15A099F20}"/>
                </a:ext>
              </a:extLst>
            </p:cNvPr>
            <p:cNvGrpSpPr>
              <a:grpSpLocks/>
            </p:cNvGrpSpPr>
            <p:nvPr/>
          </p:nvGrpSpPr>
          <p:grpSpPr bwMode="auto">
            <a:xfrm>
              <a:off x="13312031" y="7017544"/>
              <a:ext cx="1241357" cy="945472"/>
              <a:chOff x="5858125" y="3305106"/>
              <a:chExt cx="531" cy="369"/>
            </a:xfrm>
          </p:grpSpPr>
          <p:pic>
            <p:nvPicPr>
              <p:cNvPr id="25" name="Picture 10">
                <a:extLst>
                  <a:ext uri="{FF2B5EF4-FFF2-40B4-BE49-F238E27FC236}">
                    <a16:creationId xmlns:a16="http://schemas.microsoft.com/office/drawing/2014/main" id="{49D21BC6-B79E-11A4-0BBC-2F5410B6C448}"/>
                  </a:ext>
                </a:extLst>
              </p:cNvPr>
              <p:cNvPicPr>
                <a:picLocks noChangeAspect="1" noChangeArrowheads="1"/>
              </p:cNvPicPr>
              <p:nvPr/>
            </p:nvPicPr>
            <p:blipFill>
              <a:blip r:embed="rId6" cstate="print"/>
              <a:srcRect/>
              <a:stretch>
                <a:fillRect/>
              </a:stretch>
            </p:blipFill>
            <p:spPr bwMode="auto">
              <a:xfrm>
                <a:off x="5858178" y="3305106"/>
                <a:ext cx="439" cy="369"/>
              </a:xfrm>
              <a:prstGeom prst="rect">
                <a:avLst/>
              </a:prstGeom>
              <a:noFill/>
              <a:ln w="9525">
                <a:noFill/>
                <a:miter lim="800000"/>
                <a:headEnd/>
                <a:tailEnd/>
              </a:ln>
            </p:spPr>
          </p:pic>
          <p:pic>
            <p:nvPicPr>
              <p:cNvPr id="26" name="Picture 11">
                <a:extLst>
                  <a:ext uri="{FF2B5EF4-FFF2-40B4-BE49-F238E27FC236}">
                    <a16:creationId xmlns:a16="http://schemas.microsoft.com/office/drawing/2014/main" id="{9DF9E0A6-26CE-B601-1AA0-0AE692E07336}"/>
                  </a:ext>
                </a:extLst>
              </p:cNvPr>
              <p:cNvPicPr>
                <a:picLocks noChangeAspect="1" noChangeArrowheads="1"/>
              </p:cNvPicPr>
              <p:nvPr/>
            </p:nvPicPr>
            <p:blipFill>
              <a:blip r:embed="rId7" cstate="print"/>
              <a:srcRect/>
              <a:stretch>
                <a:fillRect/>
              </a:stretch>
            </p:blipFill>
            <p:spPr bwMode="auto">
              <a:xfrm>
                <a:off x="5858125" y="3305106"/>
                <a:ext cx="531" cy="369"/>
              </a:xfrm>
              <a:prstGeom prst="rect">
                <a:avLst/>
              </a:prstGeom>
              <a:noFill/>
              <a:ln w="9525">
                <a:noFill/>
                <a:miter lim="800000"/>
                <a:headEnd/>
                <a:tailEnd/>
              </a:ln>
            </p:spPr>
          </p:pic>
        </p:grpSp>
      </p:grpSp>
      <p:sp>
        <p:nvSpPr>
          <p:cNvPr id="33" name="角丸四角形吹き出し 22">
            <a:extLst>
              <a:ext uri="{FF2B5EF4-FFF2-40B4-BE49-F238E27FC236}">
                <a16:creationId xmlns:a16="http://schemas.microsoft.com/office/drawing/2014/main" id="{A43145E1-F688-023D-33D3-9D149E8026D9}"/>
              </a:ext>
            </a:extLst>
          </p:cNvPr>
          <p:cNvSpPr/>
          <p:nvPr/>
        </p:nvSpPr>
        <p:spPr>
          <a:xfrm>
            <a:off x="2994373" y="5795173"/>
            <a:ext cx="7661190" cy="971884"/>
          </a:xfrm>
          <a:prstGeom prst="wedgeRoundRectCallout">
            <a:avLst>
              <a:gd name="adj1" fmla="val -54092"/>
              <a:gd name="adj2" fmla="val -2191"/>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システムの運用保守業務を外部の事業者に委託している機関も含め、</a:t>
            </a:r>
            <a:endParaRPr lang="en-US" altLang="ja-JP" b="1">
              <a:solidFill>
                <a:prstClr val="black"/>
              </a:solidFill>
              <a:latin typeface="メイリオ" panose="020B0604030504040204" pitchFamily="50" charset="-128"/>
              <a:ea typeface="メイリオ" panose="020B0604030504040204" pitchFamily="50" charset="-128"/>
            </a:endParaRPr>
          </a:p>
          <a:p>
            <a:pPr>
              <a:defRPr/>
            </a:pPr>
            <a:r>
              <a:rPr lang="ja-JP" altLang="en-US" b="1">
                <a:solidFill>
                  <a:prstClr val="black"/>
                </a:solidFill>
                <a:latin typeface="メイリオ" panose="020B0604030504040204" pitchFamily="50" charset="-128"/>
                <a:ea typeface="メイリオ" panose="020B0604030504040204" pitchFamily="50" charset="-128"/>
              </a:rPr>
              <a:t>この機会にセキュリティ対策ソフトウェアの更新状況や、ファイアウォール等による通信制限状況を再確認してみましょう。</a:t>
            </a:r>
          </a:p>
        </p:txBody>
      </p:sp>
      <p:pic>
        <p:nvPicPr>
          <p:cNvPr id="34" name="図 33">
            <a:extLst>
              <a:ext uri="{FF2B5EF4-FFF2-40B4-BE49-F238E27FC236}">
                <a16:creationId xmlns:a16="http://schemas.microsoft.com/office/drawing/2014/main" id="{F7C55279-2688-C7E1-2D6F-EE353D5E9532}"/>
              </a:ext>
            </a:extLst>
          </p:cNvPr>
          <p:cNvPicPr>
            <a:picLocks noChangeAspect="1"/>
          </p:cNvPicPr>
          <p:nvPr/>
        </p:nvPicPr>
        <p:blipFill>
          <a:blip r:embed="rId8"/>
          <a:stretch>
            <a:fillRect/>
          </a:stretch>
        </p:blipFill>
        <p:spPr>
          <a:xfrm>
            <a:off x="1785158" y="5739694"/>
            <a:ext cx="862812" cy="1128358"/>
          </a:xfrm>
          <a:prstGeom prst="rect">
            <a:avLst/>
          </a:prstGeom>
        </p:spPr>
      </p:pic>
    </p:spTree>
    <p:extLst>
      <p:ext uri="{BB962C8B-B14F-4D97-AF65-F5344CB8AC3E}">
        <p14:creationId xmlns:p14="http://schemas.microsoft.com/office/powerpoint/2010/main" val="2647343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４．技術的安全管理措置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747758"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65187A6-C60D-7D7C-70F5-9A06B1242913}"/>
              </a:ext>
            </a:extLst>
          </p:cNvPr>
          <p:cNvGraphicFramePr>
            <a:graphicFrameLocks noGrp="1"/>
          </p:cNvGraphicFramePr>
          <p:nvPr/>
        </p:nvGraphicFramePr>
        <p:xfrm>
          <a:off x="1779107" y="1457740"/>
          <a:ext cx="9086912" cy="4042081"/>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97063">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545018">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DC5C6B36-51C8-BE74-133C-B856AF463C74}"/>
              </a:ext>
            </a:extLst>
          </p:cNvPr>
          <p:cNvSpPr txBox="1"/>
          <p:nvPr/>
        </p:nvSpPr>
        <p:spPr>
          <a:xfrm>
            <a:off x="1743588" y="1953164"/>
            <a:ext cx="4531481" cy="3508653"/>
          </a:xfrm>
          <a:prstGeom prst="rect">
            <a:avLst/>
          </a:prstGeom>
          <a:noFill/>
        </p:spPr>
        <p:txBody>
          <a:bodyPr wrap="square" rtlCol="0">
            <a:spAutoFit/>
          </a:bodyPr>
          <a:lstStyle/>
          <a:p>
            <a:pPr marL="712788" indent="-712788">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（４）</a:t>
            </a:r>
            <a:r>
              <a:rPr lang="ja-JP" altLang="en-US" sz="2000" b="1" u="sng">
                <a:solidFill>
                  <a:prstClr val="black"/>
                </a:solidFill>
                <a:latin typeface="Meiryo UI" panose="020B0604030504040204" pitchFamily="50" charset="-128"/>
                <a:ea typeface="Meiryo UI" panose="020B0604030504040204" pitchFamily="50" charset="-128"/>
              </a:rPr>
              <a:t>情報システムの使用に伴う漏えい等の防止</a:t>
            </a:r>
            <a:endParaRPr lang="en-US" altLang="ja-JP" sz="2000" b="1" u="sng">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保有個人情報の秘匿性等その内容に応じて、暗号化のために必要な措置を講ずる。</a:t>
            </a:r>
            <a:endParaRPr lang="en-US" altLang="ja-JP">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保有個人情報の重要度に応じて、バックアップを作成し、分散保管するために必要な措置を講ずる。</a:t>
            </a:r>
            <a:endParaRPr lang="en-US" altLang="ja-JP">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a:solidFill>
                  <a:prstClr val="black"/>
                </a:solidFill>
                <a:latin typeface="Meiryo UI" panose="020B0604030504040204" pitchFamily="50" charset="-128"/>
                <a:ea typeface="Meiryo UI" panose="020B0604030504040204" pitchFamily="50" charset="-128"/>
              </a:rPr>
              <a:t>保有個人情報に係る情報システムの設計書等の文書について外部に知られることがないよう、その保管等について必要な措置を講ずる。</a:t>
            </a:r>
          </a:p>
        </p:txBody>
      </p:sp>
      <p:sp>
        <p:nvSpPr>
          <p:cNvPr id="6" name="テキスト ボックス 5">
            <a:extLst>
              <a:ext uri="{FF2B5EF4-FFF2-40B4-BE49-F238E27FC236}">
                <a16:creationId xmlns:a16="http://schemas.microsoft.com/office/drawing/2014/main" id="{4739E1CE-A516-A19A-2090-9B97F2C11B84}"/>
              </a:ext>
            </a:extLst>
          </p:cNvPr>
          <p:cNvSpPr txBox="1"/>
          <p:nvPr/>
        </p:nvSpPr>
        <p:spPr>
          <a:xfrm>
            <a:off x="6266184" y="1999818"/>
            <a:ext cx="4593072" cy="1908215"/>
          </a:xfrm>
          <a:prstGeom prst="rect">
            <a:avLst/>
          </a:prstGeom>
          <a:noFill/>
        </p:spPr>
        <p:txBody>
          <a:bodyPr wrap="square" rtlCol="0">
            <a:spAutoFit/>
          </a:bodyPr>
          <a:lstStyle/>
          <a:p>
            <a:pPr marL="354013" indent="-354013">
              <a:spcBef>
                <a:spcPts val="600"/>
              </a:spcBef>
              <a:buFont typeface="Wingdings" panose="05000000000000000000" pitchFamily="2" charset="2"/>
              <a:buChar char="Ø"/>
              <a:defRPr/>
            </a:pPr>
            <a:r>
              <a:rPr lang="ja-JP" altLang="en-US" spc="-100">
                <a:solidFill>
                  <a:prstClr val="black"/>
                </a:solidFill>
                <a:latin typeface="Meiryo UI" panose="020B0604030504040204" pitchFamily="50" charset="-128"/>
                <a:ea typeface="Meiryo UI" panose="020B0604030504040204" pitchFamily="50" charset="-128"/>
              </a:rPr>
              <a:t>メール等により外部に保有個人情報が含まれるファイルを送信する場合は、当該ファイルへのパスワードを設定する。</a:t>
            </a:r>
            <a:endParaRPr lang="en-US" altLang="ja-JP" spc="-100">
              <a:solidFill>
                <a:prstClr val="black"/>
              </a:solidFill>
              <a:latin typeface="Meiryo UI" panose="020B0604030504040204" pitchFamily="50" charset="-128"/>
              <a:ea typeface="Meiryo UI" panose="020B0604030504040204" pitchFamily="50" charset="-128"/>
            </a:endParaRPr>
          </a:p>
          <a:p>
            <a:pPr marL="354013" indent="-354013">
              <a:spcBef>
                <a:spcPts val="600"/>
              </a:spcBef>
              <a:buFont typeface="Wingdings" panose="05000000000000000000" pitchFamily="2" charset="2"/>
              <a:buChar char="Ø"/>
              <a:defRPr/>
            </a:pPr>
            <a:r>
              <a:rPr lang="ja-JP" altLang="en-US" spc="-100">
                <a:solidFill>
                  <a:prstClr val="black"/>
                </a:solidFill>
                <a:latin typeface="Meiryo UI" panose="020B0604030504040204" pitchFamily="50" charset="-128"/>
                <a:ea typeface="Meiryo UI" panose="020B0604030504040204" pitchFamily="50" charset="-128"/>
              </a:rPr>
              <a:t>保有個人情報が記録されている媒体を外部に持ち出す場合には、暗号化の処理を行う。</a:t>
            </a:r>
          </a:p>
          <a:p>
            <a:pPr marL="354013" indent="-354013">
              <a:spcBef>
                <a:spcPts val="600"/>
              </a:spcBef>
              <a:buFont typeface="Wingdings" panose="05000000000000000000" pitchFamily="2" charset="2"/>
              <a:buChar char="Ø"/>
              <a:defRPr/>
            </a:pPr>
            <a:endParaRPr lang="ja-JP" altLang="en-US" spc="-100">
              <a:solidFill>
                <a:prstClr val="black"/>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B2D45D9C-E92B-8FBA-2A2E-6E351878A156}"/>
              </a:ext>
            </a:extLst>
          </p:cNvPr>
          <p:cNvGrpSpPr/>
          <p:nvPr/>
        </p:nvGrpSpPr>
        <p:grpSpPr>
          <a:xfrm>
            <a:off x="6367738" y="3603812"/>
            <a:ext cx="4436836" cy="1653957"/>
            <a:chOff x="9621034" y="5282822"/>
            <a:chExt cx="7990115" cy="2502307"/>
          </a:xfrm>
        </p:grpSpPr>
        <p:sp>
          <p:nvSpPr>
            <p:cNvPr id="8" name="四角形: 角を丸くする 6">
              <a:extLst>
                <a:ext uri="{FF2B5EF4-FFF2-40B4-BE49-F238E27FC236}">
                  <a16:creationId xmlns:a16="http://schemas.microsoft.com/office/drawing/2014/main" id="{BD1E2705-CEBA-ED24-1F6B-12D1868225AD}"/>
                </a:ext>
              </a:extLst>
            </p:cNvPr>
            <p:cNvSpPr/>
            <p:nvPr/>
          </p:nvSpPr>
          <p:spPr>
            <a:xfrm>
              <a:off x="9621034" y="5282822"/>
              <a:ext cx="7990115" cy="250230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0606A406-E616-97EC-A630-475C4EDCF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778" y="5459864"/>
              <a:ext cx="2593015" cy="2256186"/>
            </a:xfrm>
            <a:prstGeom prst="rect">
              <a:avLst/>
            </a:prstGeom>
          </p:spPr>
        </p:pic>
        <p:sp>
          <p:nvSpPr>
            <p:cNvPr id="10" name="雲形吹き出し 1">
              <a:extLst>
                <a:ext uri="{FF2B5EF4-FFF2-40B4-BE49-F238E27FC236}">
                  <a16:creationId xmlns:a16="http://schemas.microsoft.com/office/drawing/2014/main" id="{67EDA4D4-8E4C-1386-1A6A-7887C50B5E26}"/>
                </a:ext>
              </a:extLst>
            </p:cNvPr>
            <p:cNvSpPr/>
            <p:nvPr/>
          </p:nvSpPr>
          <p:spPr>
            <a:xfrm>
              <a:off x="13078874" y="5339380"/>
              <a:ext cx="4455869" cy="2256188"/>
            </a:xfrm>
            <a:prstGeom prst="cloudCallout">
              <a:avLst>
                <a:gd name="adj1" fmla="val -27083"/>
                <a:gd name="adj2" fmla="val 10462"/>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5A1E638C-37E0-9AD8-C1A8-75C85A1EEC40}"/>
                </a:ext>
              </a:extLst>
            </p:cNvPr>
            <p:cNvSpPr txBox="1"/>
            <p:nvPr/>
          </p:nvSpPr>
          <p:spPr>
            <a:xfrm>
              <a:off x="13266073" y="6006077"/>
              <a:ext cx="4158343" cy="791591"/>
            </a:xfrm>
            <a:prstGeom prst="rect">
              <a:avLst/>
            </a:prstGeom>
            <a:noFill/>
          </p:spPr>
          <p:txBody>
            <a:bodyPr wrap="square" rtlCol="0">
              <a:spAutoFit/>
            </a:bodyPr>
            <a:lstStyle/>
            <a:p>
              <a:pPr algn="ctr">
                <a:defRPr/>
              </a:pPr>
              <a:r>
                <a:rPr lang="ja-JP" altLang="en-US" sz="1400" b="1">
                  <a:solidFill>
                    <a:prstClr val="white"/>
                  </a:solidFill>
                  <a:latin typeface="HG丸ｺﾞｼｯｸM-PRO" panose="020F0600000000000000" pitchFamily="50" charset="-128"/>
                  <a:ea typeface="HG丸ｺﾞｼｯｸM-PRO" panose="020F0600000000000000" pitchFamily="50" charset="-128"/>
                </a:rPr>
                <a:t>外部に送信するファイルにはパスワードを設定</a:t>
              </a:r>
            </a:p>
          </p:txBody>
        </p:sp>
      </p:grpSp>
      <p:sp>
        <p:nvSpPr>
          <p:cNvPr id="22" name="角丸四角形吹き出し 17">
            <a:extLst>
              <a:ext uri="{FF2B5EF4-FFF2-40B4-BE49-F238E27FC236}">
                <a16:creationId xmlns:a16="http://schemas.microsoft.com/office/drawing/2014/main" id="{4EB658E3-188F-B743-7E2D-B013F8CC505F}"/>
              </a:ext>
            </a:extLst>
          </p:cNvPr>
          <p:cNvSpPr/>
          <p:nvPr/>
        </p:nvSpPr>
        <p:spPr>
          <a:xfrm>
            <a:off x="3069597" y="5673652"/>
            <a:ext cx="7624157" cy="933807"/>
          </a:xfrm>
          <a:prstGeom prst="wedgeRoundRectCallout">
            <a:avLst>
              <a:gd name="adj1" fmla="val -52704"/>
              <a:gd name="adj2" fmla="val 9828"/>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パスワードの秘匿に当たっては、不正に入手した者が容易に復元できないように、パスワードに用いる文字の種類や桁数等も考慮しましょう。</a:t>
            </a:r>
          </a:p>
        </p:txBody>
      </p:sp>
      <p:pic>
        <p:nvPicPr>
          <p:cNvPr id="5" name="Picture 19">
            <a:extLst>
              <a:ext uri="{FF2B5EF4-FFF2-40B4-BE49-F238E27FC236}">
                <a16:creationId xmlns:a16="http://schemas.microsoft.com/office/drawing/2014/main" id="{3584D0A1-8C59-CC57-AB85-0740CBF3C625}"/>
              </a:ext>
            </a:extLst>
          </p:cNvPr>
          <p:cNvPicPr>
            <a:picLocks noChangeAspect="1" noChangeArrowheads="1"/>
          </p:cNvPicPr>
          <p:nvPr/>
        </p:nvPicPr>
        <p:blipFill>
          <a:blip r:embed="rId4" cstate="print"/>
          <a:srcRect/>
          <a:stretch>
            <a:fillRect/>
          </a:stretch>
        </p:blipFill>
        <p:spPr bwMode="auto">
          <a:xfrm>
            <a:off x="7620371" y="3848282"/>
            <a:ext cx="601199" cy="450899"/>
          </a:xfrm>
          <a:prstGeom prst="rect">
            <a:avLst/>
          </a:prstGeom>
          <a:noFill/>
          <a:ln w="9525">
            <a:noFill/>
            <a:miter lim="800000"/>
            <a:headEnd/>
            <a:tailEnd/>
          </a:ln>
        </p:spPr>
      </p:pic>
      <p:sp>
        <p:nvSpPr>
          <p:cNvPr id="24" name="テキスト ボックス 23">
            <a:extLst>
              <a:ext uri="{FF2B5EF4-FFF2-40B4-BE49-F238E27FC236}">
                <a16:creationId xmlns:a16="http://schemas.microsoft.com/office/drawing/2014/main" id="{6B92A3AD-B443-AD13-48CA-84EDF62EB5AA}"/>
              </a:ext>
            </a:extLst>
          </p:cNvPr>
          <p:cNvSpPr txBox="1"/>
          <p:nvPr/>
        </p:nvSpPr>
        <p:spPr>
          <a:xfrm>
            <a:off x="7371154" y="4084503"/>
            <a:ext cx="1138092" cy="523220"/>
          </a:xfrm>
          <a:prstGeom prst="rect">
            <a:avLst/>
          </a:prstGeom>
          <a:noFill/>
        </p:spPr>
        <p:txBody>
          <a:bodyPr wrap="square" rtlCol="0">
            <a:spAutoFit/>
          </a:bodyPr>
          <a:lstStyle/>
          <a:p>
            <a:pPr algn="ctr">
              <a:defRPr/>
            </a:pPr>
            <a:r>
              <a:rPr lang="ja-JP" altLang="en-US" sz="2800" b="1">
                <a:solidFill>
                  <a:srgbClr val="FF0000"/>
                </a:solidFill>
                <a:latin typeface="HG丸ｺﾞｼｯｸM-PRO" panose="020F0600000000000000" pitchFamily="50" charset="-128"/>
                <a:ea typeface="HG丸ｺﾞｼｯｸM-PRO" panose="020F0600000000000000" pitchFamily="50" charset="-128"/>
              </a:rPr>
              <a:t>🔏</a:t>
            </a:r>
          </a:p>
        </p:txBody>
      </p:sp>
      <p:pic>
        <p:nvPicPr>
          <p:cNvPr id="12" name="図 11" descr="アイコン が含まれている画像&#10;&#10;自動的に生成された説明">
            <a:extLst>
              <a:ext uri="{FF2B5EF4-FFF2-40B4-BE49-F238E27FC236}">
                <a16:creationId xmlns:a16="http://schemas.microsoft.com/office/drawing/2014/main" id="{94018288-E6A8-70ED-75C3-B2AF857C3D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108" y="5558009"/>
            <a:ext cx="1043343" cy="1189937"/>
          </a:xfrm>
          <a:prstGeom prst="rect">
            <a:avLst/>
          </a:prstGeom>
        </p:spPr>
      </p:pic>
    </p:spTree>
    <p:extLst>
      <p:ext uri="{BB962C8B-B14F-4D97-AF65-F5344CB8AC3E}">
        <p14:creationId xmlns:p14="http://schemas.microsoft.com/office/powerpoint/2010/main" val="3241130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524000" indent="-1524000"/>
            <a:r>
              <a:rPr lang="ja-JP" altLang="en-US" sz="2800">
                <a:solidFill>
                  <a:schemeClr val="tx1">
                    <a:lumMod val="65000"/>
                    <a:lumOff val="35000"/>
                  </a:schemeClr>
                </a:solidFill>
                <a:latin typeface="Meiryo UI" panose="020B0604030504040204" pitchFamily="50" charset="-128"/>
                <a:ea typeface="Meiryo UI" panose="020B0604030504040204" pitchFamily="50" charset="-128"/>
              </a:rPr>
              <a:t>技術的安全管理措置が求められる事例　</a:t>
            </a:r>
            <a:endParaRPr lang="en-US" altLang="ja-JP" sz="2800">
              <a:solidFill>
                <a:schemeClr val="tx1">
                  <a:lumMod val="65000"/>
                  <a:lumOff val="35000"/>
                </a:schemeClr>
              </a:solidFill>
              <a:latin typeface="Meiryo UI" panose="020B0604030504040204" pitchFamily="50" charset="-128"/>
              <a:ea typeface="Meiryo UI" panose="020B0604030504040204" pitchFamily="50" charset="-128"/>
            </a:endParaRPr>
          </a:p>
          <a:p>
            <a:pPr marL="1524000" indent="-1524000"/>
            <a:r>
              <a:rPr lang="ja-JP" altLang="en-US" sz="2800">
                <a:solidFill>
                  <a:schemeClr val="tx1">
                    <a:lumMod val="65000"/>
                    <a:lumOff val="35000"/>
                  </a:schemeClr>
                </a:solidFill>
                <a:latin typeface="Meiryo UI" panose="020B0604030504040204" pitchFamily="50" charset="-128"/>
                <a:ea typeface="Meiryo UI" panose="020B0604030504040204" pitchFamily="50" charset="-128"/>
              </a:rPr>
              <a:t>　公共機関・重要インフラでのランサムウェア被害</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52FD9B32-C877-4168-9DF9-BB9A504D625C}" type="slidenum">
              <a:rPr kumimoji="1" lang="ja-JP" altLang="en-US" smtClean="0"/>
              <a:t>53</a:t>
            </a:fld>
            <a:endParaRPr kumimoji="1" lang="ja-JP" altLang="en-US"/>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B095D1F7-A996-44C5-80D8-97AEEFB3FF7D}"/>
              </a:ext>
            </a:extLst>
          </p:cNvPr>
          <p:cNvSpPr>
            <a:spLocks noGrp="1"/>
          </p:cNvSpPr>
          <p:nvPr>
            <p:ph idx="1"/>
          </p:nvPr>
        </p:nvSpPr>
        <p:spPr>
          <a:xfrm>
            <a:off x="2052267" y="1502879"/>
            <a:ext cx="8530849" cy="979355"/>
          </a:xfrm>
          <a:ln w="12700">
            <a:solidFill>
              <a:schemeClr val="tx1">
                <a:lumMod val="65000"/>
                <a:lumOff val="35000"/>
              </a:schemeClr>
            </a:solidFill>
          </a:ln>
        </p:spPr>
        <p:txBody>
          <a:bodyPr anchor="ctr">
            <a:normAutofit/>
          </a:bodyPr>
          <a:lstStyle/>
          <a:p>
            <a:pPr marL="0" indent="0">
              <a:buClr>
                <a:schemeClr val="tx1">
                  <a:lumMod val="65000"/>
                  <a:lumOff val="35000"/>
                </a:schemeClr>
              </a:buClr>
              <a:buNone/>
            </a:pPr>
            <a:r>
              <a:rPr lang="ja-JP" altLang="en-US" sz="1800">
                <a:solidFill>
                  <a:schemeClr val="tx1">
                    <a:lumMod val="65000"/>
                    <a:lumOff val="35000"/>
                  </a:schemeClr>
                </a:solidFill>
                <a:latin typeface="Meiryo UI" panose="020B0604030504040204" pitchFamily="50" charset="-128"/>
              </a:rPr>
              <a:t>ある公立病院がサイバー攻撃を受け、電子カルテをはじめとする院内システムがランサムウェアと呼ばれる身代金要求型コンピュータウイルスに感染し、カルテが閲覧できなくなるなどの大きな被害が生じた。</a:t>
            </a:r>
            <a:endParaRPr lang="en-US" altLang="ja-JP" sz="1800">
              <a:solidFill>
                <a:schemeClr val="tx1">
                  <a:lumMod val="65000"/>
                  <a:lumOff val="35000"/>
                </a:schemeClr>
              </a:solidFill>
              <a:latin typeface="Meiryo UI" panose="020B0604030504040204" pitchFamily="50" charset="-128"/>
            </a:endParaRPr>
          </a:p>
        </p:txBody>
      </p:sp>
      <p:grpSp>
        <p:nvGrpSpPr>
          <p:cNvPr id="49" name="グループ化 48">
            <a:extLst>
              <a:ext uri="{FF2B5EF4-FFF2-40B4-BE49-F238E27FC236}">
                <a16:creationId xmlns:a16="http://schemas.microsoft.com/office/drawing/2014/main" id="{3F42EB92-78EB-77BE-D13D-CBE20C683F6E}"/>
              </a:ext>
            </a:extLst>
          </p:cNvPr>
          <p:cNvGrpSpPr/>
          <p:nvPr/>
        </p:nvGrpSpPr>
        <p:grpSpPr>
          <a:xfrm>
            <a:off x="2833420" y="2545877"/>
            <a:ext cx="2646272" cy="2398519"/>
            <a:chOff x="3255976" y="3533827"/>
            <a:chExt cx="2646272" cy="2398519"/>
          </a:xfrm>
        </p:grpSpPr>
        <p:pic>
          <p:nvPicPr>
            <p:cNvPr id="29" name="図 28">
              <a:extLst>
                <a:ext uri="{FF2B5EF4-FFF2-40B4-BE49-F238E27FC236}">
                  <a16:creationId xmlns:a16="http://schemas.microsoft.com/office/drawing/2014/main" id="{4E3B9B63-51F1-438E-AE9C-35AFAE154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976" y="4640037"/>
              <a:ext cx="807988" cy="1292309"/>
            </a:xfrm>
            <a:prstGeom prst="rect">
              <a:avLst/>
            </a:prstGeom>
          </p:spPr>
        </p:pic>
        <p:pic>
          <p:nvPicPr>
            <p:cNvPr id="30" name="図 29">
              <a:extLst>
                <a:ext uri="{FF2B5EF4-FFF2-40B4-BE49-F238E27FC236}">
                  <a16:creationId xmlns:a16="http://schemas.microsoft.com/office/drawing/2014/main" id="{FCD9247B-61CF-4ACE-A843-65EAFC96A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4986" y="3533827"/>
              <a:ext cx="674481" cy="1042574"/>
            </a:xfrm>
            <a:prstGeom prst="rect">
              <a:avLst/>
            </a:prstGeom>
          </p:spPr>
        </p:pic>
        <p:sp>
          <p:nvSpPr>
            <p:cNvPr id="32" name="星: 10 pt 31">
              <a:extLst>
                <a:ext uri="{FF2B5EF4-FFF2-40B4-BE49-F238E27FC236}">
                  <a16:creationId xmlns:a16="http://schemas.microsoft.com/office/drawing/2014/main" id="{A8913E48-199B-4D0C-9006-DDAF5EE6D95B}"/>
                </a:ext>
              </a:extLst>
            </p:cNvPr>
            <p:cNvSpPr/>
            <p:nvPr/>
          </p:nvSpPr>
          <p:spPr>
            <a:xfrm>
              <a:off x="3950221" y="3635607"/>
              <a:ext cx="1952027" cy="1292309"/>
            </a:xfrm>
            <a:prstGeom prst="star10">
              <a:avLst>
                <a:gd name="adj" fmla="val 31264"/>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bg1"/>
                  </a:solidFill>
                  <a:latin typeface="Meiryo UI" panose="020B0604030504040204" pitchFamily="50" charset="-128"/>
                  <a:ea typeface="Meiryo UI" panose="020B0604030504040204" pitchFamily="50" charset="-128"/>
                </a:rPr>
                <a:t>患者の</a:t>
              </a:r>
              <a:endParaRPr lang="en-US" altLang="ja-JP" sz="1100" b="1">
                <a:solidFill>
                  <a:schemeClr val="bg1"/>
                </a:solidFill>
                <a:latin typeface="Meiryo UI" panose="020B0604030504040204" pitchFamily="50" charset="-128"/>
                <a:ea typeface="Meiryo UI" panose="020B0604030504040204" pitchFamily="50" charset="-128"/>
              </a:endParaRPr>
            </a:p>
            <a:p>
              <a:pPr algn="ctr"/>
              <a:r>
                <a:rPr lang="ja-JP" altLang="en-US" sz="1100" b="1">
                  <a:solidFill>
                    <a:schemeClr val="bg1"/>
                  </a:solidFill>
                  <a:latin typeface="Meiryo UI" panose="020B0604030504040204" pitchFamily="50" charset="-128"/>
                  <a:ea typeface="Meiryo UI" panose="020B0604030504040204" pitchFamily="50" charset="-128"/>
                </a:rPr>
                <a:t>受け入れ中止</a:t>
              </a:r>
              <a:endParaRPr lang="en-US" altLang="ja-JP" sz="1100" b="1">
                <a:solidFill>
                  <a:schemeClr val="bg1"/>
                </a:solidFill>
                <a:latin typeface="Meiryo UI" panose="020B0604030504040204" pitchFamily="50" charset="-128"/>
                <a:ea typeface="Meiryo UI" panose="020B0604030504040204" pitchFamily="50" charset="-128"/>
              </a:endParaRPr>
            </a:p>
          </p:txBody>
        </p:sp>
      </p:grpSp>
      <p:grpSp>
        <p:nvGrpSpPr>
          <p:cNvPr id="46" name="グループ化 45">
            <a:extLst>
              <a:ext uri="{FF2B5EF4-FFF2-40B4-BE49-F238E27FC236}">
                <a16:creationId xmlns:a16="http://schemas.microsoft.com/office/drawing/2014/main" id="{D5E91495-EB57-157B-6F59-A421FC9B4EF8}"/>
              </a:ext>
            </a:extLst>
          </p:cNvPr>
          <p:cNvGrpSpPr/>
          <p:nvPr/>
        </p:nvGrpSpPr>
        <p:grpSpPr>
          <a:xfrm>
            <a:off x="5355052" y="2545877"/>
            <a:ext cx="1107996" cy="2370257"/>
            <a:chOff x="5382401" y="3084452"/>
            <a:chExt cx="1107996" cy="2370257"/>
          </a:xfrm>
        </p:grpSpPr>
        <p:pic>
          <p:nvPicPr>
            <p:cNvPr id="18" name="図 17">
              <a:extLst>
                <a:ext uri="{FF2B5EF4-FFF2-40B4-BE49-F238E27FC236}">
                  <a16:creationId xmlns:a16="http://schemas.microsoft.com/office/drawing/2014/main" id="{31E93EF6-EE7E-4F9B-BFAC-0F65A431C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716" y="3084452"/>
              <a:ext cx="1054681" cy="1745953"/>
            </a:xfrm>
            <a:prstGeom prst="rect">
              <a:avLst/>
            </a:prstGeom>
          </p:spPr>
        </p:pic>
        <p:sp>
          <p:nvSpPr>
            <p:cNvPr id="19" name="テキスト ボックス 18">
              <a:extLst>
                <a:ext uri="{FF2B5EF4-FFF2-40B4-BE49-F238E27FC236}">
                  <a16:creationId xmlns:a16="http://schemas.microsoft.com/office/drawing/2014/main" id="{934F05F0-3188-49F3-A372-E8649200C311}"/>
                </a:ext>
              </a:extLst>
            </p:cNvPr>
            <p:cNvSpPr txBox="1"/>
            <p:nvPr/>
          </p:nvSpPr>
          <p:spPr>
            <a:xfrm>
              <a:off x="5382401" y="5085377"/>
              <a:ext cx="1107996" cy="369332"/>
            </a:xfrm>
            <a:prstGeom prst="rect">
              <a:avLst/>
            </a:prstGeom>
            <a:noFill/>
          </p:spPr>
          <p:txBody>
            <a:bodyPr wrap="none" rtlCol="0">
              <a:spAutoFit/>
            </a:bodyPr>
            <a:lstStyle/>
            <a:p>
              <a:r>
                <a:rPr lang="ja-JP" altLang="en-US">
                  <a:latin typeface="Meiryo UI" panose="020B0604030504040204" pitchFamily="50" charset="-128"/>
                  <a:ea typeface="Meiryo UI" panose="020B0604030504040204" pitchFamily="50" charset="-128"/>
                </a:rPr>
                <a:t>公立病院</a:t>
              </a:r>
            </a:p>
          </p:txBody>
        </p:sp>
        <p:pic>
          <p:nvPicPr>
            <p:cNvPr id="26" name="図 25">
              <a:extLst>
                <a:ext uri="{FF2B5EF4-FFF2-40B4-BE49-F238E27FC236}">
                  <a16:creationId xmlns:a16="http://schemas.microsoft.com/office/drawing/2014/main" id="{57F788FD-5F39-49C4-8EFE-20D4D7843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4601" y="4408024"/>
              <a:ext cx="505933" cy="704434"/>
            </a:xfrm>
            <a:prstGeom prst="rect">
              <a:avLst/>
            </a:prstGeom>
          </p:spPr>
        </p:pic>
        <p:pic>
          <p:nvPicPr>
            <p:cNvPr id="28" name="図 27">
              <a:extLst>
                <a:ext uri="{FF2B5EF4-FFF2-40B4-BE49-F238E27FC236}">
                  <a16:creationId xmlns:a16="http://schemas.microsoft.com/office/drawing/2014/main" id="{ECC25231-4D87-4DA6-A553-FABF1B72FB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7746" y="4408024"/>
              <a:ext cx="431830" cy="693698"/>
            </a:xfrm>
            <a:prstGeom prst="rect">
              <a:avLst/>
            </a:prstGeom>
          </p:spPr>
        </p:pic>
      </p:grpSp>
      <p:grpSp>
        <p:nvGrpSpPr>
          <p:cNvPr id="44" name="グループ化 43">
            <a:extLst>
              <a:ext uri="{FF2B5EF4-FFF2-40B4-BE49-F238E27FC236}">
                <a16:creationId xmlns:a16="http://schemas.microsoft.com/office/drawing/2014/main" id="{9F98AC3C-0A2A-6383-2514-075C547333FC}"/>
              </a:ext>
            </a:extLst>
          </p:cNvPr>
          <p:cNvGrpSpPr/>
          <p:nvPr/>
        </p:nvGrpSpPr>
        <p:grpSpPr>
          <a:xfrm>
            <a:off x="6498914" y="2517680"/>
            <a:ext cx="1078902" cy="1865816"/>
            <a:chOff x="6526263" y="3056255"/>
            <a:chExt cx="1078902" cy="1865816"/>
          </a:xfrm>
        </p:grpSpPr>
        <p:grpSp>
          <p:nvGrpSpPr>
            <p:cNvPr id="6" name="グループ化 5">
              <a:extLst>
                <a:ext uri="{FF2B5EF4-FFF2-40B4-BE49-F238E27FC236}">
                  <a16:creationId xmlns:a16="http://schemas.microsoft.com/office/drawing/2014/main" id="{8B3ED60A-C0EC-5544-8DB2-2BB55CC25BC7}"/>
                </a:ext>
              </a:extLst>
            </p:cNvPr>
            <p:cNvGrpSpPr/>
            <p:nvPr/>
          </p:nvGrpSpPr>
          <p:grpSpPr>
            <a:xfrm>
              <a:off x="6526263" y="3056255"/>
              <a:ext cx="1078902" cy="998859"/>
              <a:chOff x="6526263" y="3056255"/>
              <a:chExt cx="1078902" cy="998859"/>
            </a:xfrm>
          </p:grpSpPr>
          <p:pic>
            <p:nvPicPr>
              <p:cNvPr id="20" name="図 19">
                <a:extLst>
                  <a:ext uri="{FF2B5EF4-FFF2-40B4-BE49-F238E27FC236}">
                    <a16:creationId xmlns:a16="http://schemas.microsoft.com/office/drawing/2014/main" id="{B28676B4-0657-4EB9-B52D-509F61D769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6263" y="3296560"/>
                <a:ext cx="807988" cy="758554"/>
              </a:xfrm>
              <a:prstGeom prst="rect">
                <a:avLst/>
              </a:prstGeom>
            </p:spPr>
          </p:pic>
          <p:pic>
            <p:nvPicPr>
              <p:cNvPr id="21" name="図 20">
                <a:extLst>
                  <a:ext uri="{FF2B5EF4-FFF2-40B4-BE49-F238E27FC236}">
                    <a16:creationId xmlns:a16="http://schemas.microsoft.com/office/drawing/2014/main" id="{7C308AA1-A180-4827-9F91-92DA386E7F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834" y="3429000"/>
                <a:ext cx="531601" cy="558118"/>
              </a:xfrm>
              <a:prstGeom prst="rect">
                <a:avLst/>
              </a:prstGeom>
            </p:spPr>
          </p:pic>
          <p:sp>
            <p:nvSpPr>
              <p:cNvPr id="35" name="テキスト ボックス 34">
                <a:extLst>
                  <a:ext uri="{FF2B5EF4-FFF2-40B4-BE49-F238E27FC236}">
                    <a16:creationId xmlns:a16="http://schemas.microsoft.com/office/drawing/2014/main" id="{A01E218F-4AD0-467A-A67C-6FD16E3F3942}"/>
                  </a:ext>
                </a:extLst>
              </p:cNvPr>
              <p:cNvSpPr txBox="1"/>
              <p:nvPr/>
            </p:nvSpPr>
            <p:spPr>
              <a:xfrm>
                <a:off x="6958834" y="3056255"/>
                <a:ext cx="646331" cy="276999"/>
              </a:xfrm>
              <a:prstGeom prst="rect">
                <a:avLst/>
              </a:prstGeom>
              <a:noFill/>
            </p:spPr>
            <p:txBody>
              <a:bodyPr wrap="none" rtlCol="0">
                <a:spAutoFit/>
              </a:bodyPr>
              <a:lstStyle/>
              <a:p>
                <a:r>
                  <a:rPr lang="ja-JP" altLang="en-US" sz="1200" b="1">
                    <a:latin typeface="Meiryo UI" panose="020B0604030504040204" pitchFamily="50" charset="-128"/>
                    <a:ea typeface="Meiryo UI" panose="020B0604030504040204" pitchFamily="50" charset="-128"/>
                  </a:rPr>
                  <a:t>暗号化</a:t>
                </a:r>
              </a:p>
            </p:txBody>
          </p:sp>
        </p:grpSp>
        <p:grpSp>
          <p:nvGrpSpPr>
            <p:cNvPr id="7" name="グループ化 6">
              <a:extLst>
                <a:ext uri="{FF2B5EF4-FFF2-40B4-BE49-F238E27FC236}">
                  <a16:creationId xmlns:a16="http://schemas.microsoft.com/office/drawing/2014/main" id="{AC328C34-7614-8C33-9FB7-E8927AA20D0D}"/>
                </a:ext>
              </a:extLst>
            </p:cNvPr>
            <p:cNvGrpSpPr/>
            <p:nvPr/>
          </p:nvGrpSpPr>
          <p:grpSpPr>
            <a:xfrm>
              <a:off x="6526263" y="3967857"/>
              <a:ext cx="1078902" cy="954214"/>
              <a:chOff x="6526263" y="3967857"/>
              <a:chExt cx="1078902" cy="954214"/>
            </a:xfrm>
          </p:grpSpPr>
          <p:pic>
            <p:nvPicPr>
              <p:cNvPr id="22" name="図 21">
                <a:extLst>
                  <a:ext uri="{FF2B5EF4-FFF2-40B4-BE49-F238E27FC236}">
                    <a16:creationId xmlns:a16="http://schemas.microsoft.com/office/drawing/2014/main" id="{D98D0B89-DCA9-49FC-A193-A4A08CD37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6263" y="4163517"/>
                <a:ext cx="807988" cy="758554"/>
              </a:xfrm>
              <a:prstGeom prst="rect">
                <a:avLst/>
              </a:prstGeom>
            </p:spPr>
          </p:pic>
          <p:pic>
            <p:nvPicPr>
              <p:cNvPr id="23" name="図 22">
                <a:extLst>
                  <a:ext uri="{FF2B5EF4-FFF2-40B4-BE49-F238E27FC236}">
                    <a16:creationId xmlns:a16="http://schemas.microsoft.com/office/drawing/2014/main" id="{5DAD7535-637A-4124-8D2E-5E10646ED6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8834" y="4295957"/>
                <a:ext cx="531601" cy="558118"/>
              </a:xfrm>
              <a:prstGeom prst="rect">
                <a:avLst/>
              </a:prstGeom>
            </p:spPr>
          </p:pic>
          <p:sp>
            <p:nvSpPr>
              <p:cNvPr id="36" name="テキスト ボックス 35">
                <a:extLst>
                  <a:ext uri="{FF2B5EF4-FFF2-40B4-BE49-F238E27FC236}">
                    <a16:creationId xmlns:a16="http://schemas.microsoft.com/office/drawing/2014/main" id="{D5F341C0-BC32-44FE-A017-5126F5D7A949}"/>
                  </a:ext>
                </a:extLst>
              </p:cNvPr>
              <p:cNvSpPr txBox="1"/>
              <p:nvPr/>
            </p:nvSpPr>
            <p:spPr>
              <a:xfrm>
                <a:off x="6958834" y="3967857"/>
                <a:ext cx="646331" cy="276999"/>
              </a:xfrm>
              <a:prstGeom prst="rect">
                <a:avLst/>
              </a:prstGeom>
              <a:noFill/>
            </p:spPr>
            <p:txBody>
              <a:bodyPr wrap="none" rtlCol="0">
                <a:spAutoFit/>
              </a:bodyPr>
              <a:lstStyle/>
              <a:p>
                <a:r>
                  <a:rPr lang="ja-JP" altLang="en-US" sz="1200" b="1">
                    <a:latin typeface="Meiryo UI" panose="020B0604030504040204" pitchFamily="50" charset="-128"/>
                    <a:ea typeface="Meiryo UI" panose="020B0604030504040204" pitchFamily="50" charset="-128"/>
                  </a:rPr>
                  <a:t>暗号化</a:t>
                </a:r>
              </a:p>
            </p:txBody>
          </p:sp>
        </p:grpSp>
      </p:grpSp>
      <p:grpSp>
        <p:nvGrpSpPr>
          <p:cNvPr id="45" name="グループ化 44">
            <a:extLst>
              <a:ext uri="{FF2B5EF4-FFF2-40B4-BE49-F238E27FC236}">
                <a16:creationId xmlns:a16="http://schemas.microsoft.com/office/drawing/2014/main" id="{3D6A17E6-E3AB-8750-9310-7CF9F5417CB4}"/>
              </a:ext>
            </a:extLst>
          </p:cNvPr>
          <p:cNvGrpSpPr/>
          <p:nvPr/>
        </p:nvGrpSpPr>
        <p:grpSpPr>
          <a:xfrm>
            <a:off x="7511988" y="2977489"/>
            <a:ext cx="1755354" cy="1410001"/>
            <a:chOff x="7539337" y="3516064"/>
            <a:chExt cx="1755354" cy="1410001"/>
          </a:xfrm>
        </p:grpSpPr>
        <p:sp>
          <p:nvSpPr>
            <p:cNvPr id="34" name="矢印: 右 33">
              <a:extLst>
                <a:ext uri="{FF2B5EF4-FFF2-40B4-BE49-F238E27FC236}">
                  <a16:creationId xmlns:a16="http://schemas.microsoft.com/office/drawing/2014/main" id="{3349C413-834A-4C79-98BC-3CA578E9F990}"/>
                </a:ext>
              </a:extLst>
            </p:cNvPr>
            <p:cNvSpPr/>
            <p:nvPr/>
          </p:nvSpPr>
          <p:spPr>
            <a:xfrm flipH="1">
              <a:off x="7539337" y="3516064"/>
              <a:ext cx="1610156"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a:latin typeface="Meiryo UI" panose="020B0604030504040204" pitchFamily="50" charset="-128"/>
                  <a:ea typeface="Meiryo UI" panose="020B0604030504040204" pitchFamily="50" charset="-128"/>
                </a:rPr>
                <a:t>ランサムウェア攻撃</a:t>
              </a:r>
            </a:p>
          </p:txBody>
        </p:sp>
        <p:sp>
          <p:nvSpPr>
            <p:cNvPr id="42" name="矢印: 右 41">
              <a:extLst>
                <a:ext uri="{FF2B5EF4-FFF2-40B4-BE49-F238E27FC236}">
                  <a16:creationId xmlns:a16="http://schemas.microsoft.com/office/drawing/2014/main" id="{8B0A945E-76D3-40AD-94A5-42125F005136}"/>
                </a:ext>
              </a:extLst>
            </p:cNvPr>
            <p:cNvSpPr/>
            <p:nvPr/>
          </p:nvSpPr>
          <p:spPr>
            <a:xfrm>
              <a:off x="7620186" y="4244856"/>
              <a:ext cx="1674505" cy="681209"/>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a:latin typeface="Meiryo UI" panose="020B0604030504040204" pitchFamily="50" charset="-128"/>
                  <a:ea typeface="Meiryo UI" panose="020B0604030504040204" pitchFamily="50" charset="-128"/>
                </a:rPr>
                <a:t>個人情報を窃取</a:t>
              </a:r>
            </a:p>
          </p:txBody>
        </p:sp>
      </p:grpSp>
      <p:cxnSp>
        <p:nvCxnSpPr>
          <p:cNvPr id="3" name="コネクタ: カギ線 2">
            <a:extLst>
              <a:ext uri="{FF2B5EF4-FFF2-40B4-BE49-F238E27FC236}">
                <a16:creationId xmlns:a16="http://schemas.microsoft.com/office/drawing/2014/main" id="{E0E09347-9C8A-472E-86BE-4E65DCCEB3F1}"/>
              </a:ext>
            </a:extLst>
          </p:cNvPr>
          <p:cNvCxnSpPr>
            <a:cxnSpLocks/>
          </p:cNvCxnSpPr>
          <p:nvPr/>
        </p:nvCxnSpPr>
        <p:spPr>
          <a:xfrm rot="5400000">
            <a:off x="7385644" y="2549781"/>
            <a:ext cx="826260" cy="3779447"/>
          </a:xfrm>
          <a:prstGeom prst="bentConnector3">
            <a:avLst>
              <a:gd name="adj1" fmla="val 148417"/>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45FD2826-F9C9-40C9-983F-77B5057D34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4502" y="2932776"/>
            <a:ext cx="807989" cy="1157098"/>
          </a:xfrm>
          <a:prstGeom prst="rect">
            <a:avLst/>
          </a:prstGeom>
        </p:spPr>
      </p:pic>
      <p:grpSp>
        <p:nvGrpSpPr>
          <p:cNvPr id="61" name="グループ化 60">
            <a:extLst>
              <a:ext uri="{FF2B5EF4-FFF2-40B4-BE49-F238E27FC236}">
                <a16:creationId xmlns:a16="http://schemas.microsoft.com/office/drawing/2014/main" id="{10DA95FD-553B-F855-CDD0-667330E7EE85}"/>
              </a:ext>
            </a:extLst>
          </p:cNvPr>
          <p:cNvGrpSpPr/>
          <p:nvPr/>
        </p:nvGrpSpPr>
        <p:grpSpPr>
          <a:xfrm>
            <a:off x="9373216" y="4146154"/>
            <a:ext cx="660605" cy="717973"/>
            <a:chOff x="10497444" y="4343369"/>
            <a:chExt cx="770685" cy="837613"/>
          </a:xfrm>
        </p:grpSpPr>
        <p:pic>
          <p:nvPicPr>
            <p:cNvPr id="38" name="図 37">
              <a:extLst>
                <a:ext uri="{FF2B5EF4-FFF2-40B4-BE49-F238E27FC236}">
                  <a16:creationId xmlns:a16="http://schemas.microsoft.com/office/drawing/2014/main" id="{D8A92F62-3A8A-4E11-97D9-18EA95636F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31103" y="4450551"/>
              <a:ext cx="737026" cy="730431"/>
            </a:xfrm>
            <a:prstGeom prst="rect">
              <a:avLst/>
            </a:prstGeom>
          </p:spPr>
        </p:pic>
        <p:pic>
          <p:nvPicPr>
            <p:cNvPr id="41" name="図 40">
              <a:extLst>
                <a:ext uri="{FF2B5EF4-FFF2-40B4-BE49-F238E27FC236}">
                  <a16:creationId xmlns:a16="http://schemas.microsoft.com/office/drawing/2014/main" id="{22593583-2803-46E1-BF9E-ED9EE45C3B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97444" y="4343369"/>
              <a:ext cx="737026" cy="730431"/>
            </a:xfrm>
            <a:prstGeom prst="rect">
              <a:avLst/>
            </a:prstGeom>
          </p:spPr>
        </p:pic>
      </p:grpSp>
      <p:sp>
        <p:nvSpPr>
          <p:cNvPr id="43" name="テキスト ボックス 42">
            <a:extLst>
              <a:ext uri="{FF2B5EF4-FFF2-40B4-BE49-F238E27FC236}">
                <a16:creationId xmlns:a16="http://schemas.microsoft.com/office/drawing/2014/main" id="{BA887289-66D8-427E-A284-67C5B3260C5C}"/>
              </a:ext>
            </a:extLst>
          </p:cNvPr>
          <p:cNvSpPr txBox="1"/>
          <p:nvPr/>
        </p:nvSpPr>
        <p:spPr>
          <a:xfrm>
            <a:off x="5966781" y="4920444"/>
            <a:ext cx="3542958" cy="261610"/>
          </a:xfrm>
          <a:prstGeom prst="rect">
            <a:avLst/>
          </a:prstGeom>
          <a:noFill/>
          <a:ln>
            <a:solidFill>
              <a:schemeClr val="accent1"/>
            </a:solidFill>
          </a:ln>
        </p:spPr>
        <p:txBody>
          <a:bodyPr wrap="none" rtlCol="0">
            <a:spAutoFit/>
          </a:bodyPr>
          <a:lstStyle/>
          <a:p>
            <a:r>
              <a:rPr lang="ja-JP" altLang="en-US" sz="1100" b="1">
                <a:latin typeface="Meiryo UI" panose="020B0604030504040204" pitchFamily="50" charset="-128"/>
                <a:ea typeface="Meiryo UI" panose="020B0604030504040204" pitchFamily="50" charset="-128"/>
              </a:rPr>
              <a:t>暗号化の解除や個人情報の返却を見返りに身代金を要求</a:t>
            </a:r>
          </a:p>
        </p:txBody>
      </p:sp>
      <p:sp>
        <p:nvSpPr>
          <p:cNvPr id="59" name="テキスト ボックス 58">
            <a:extLst>
              <a:ext uri="{FF2B5EF4-FFF2-40B4-BE49-F238E27FC236}">
                <a16:creationId xmlns:a16="http://schemas.microsoft.com/office/drawing/2014/main" id="{8623C864-8C90-3E2F-1B78-CBB0EA5EE0C2}"/>
              </a:ext>
            </a:extLst>
          </p:cNvPr>
          <p:cNvSpPr txBox="1"/>
          <p:nvPr/>
        </p:nvSpPr>
        <p:spPr>
          <a:xfrm>
            <a:off x="2767420" y="6087388"/>
            <a:ext cx="7325071" cy="646331"/>
          </a:xfrm>
          <a:prstGeom prst="rect">
            <a:avLst/>
          </a:prstGeom>
          <a:noFill/>
          <a:ln>
            <a:solidFill>
              <a:schemeClr val="tx1"/>
            </a:solidFill>
            <a:prstDash val="dash"/>
          </a:ln>
        </p:spPr>
        <p:txBody>
          <a:bodyPr wrap="square" rtlCol="0">
            <a:spAutoFit/>
          </a:bodyPr>
          <a:lstStyle/>
          <a:p>
            <a:r>
              <a:rPr kumimoji="1" lang="ja-JP" altLang="en-US"/>
              <a:t>機関・組織のネットワークへの侵入対策やデータ・システムのバックアップの徹底が必要。</a:t>
            </a:r>
          </a:p>
        </p:txBody>
      </p:sp>
      <p:sp>
        <p:nvSpPr>
          <p:cNvPr id="60" name="矢印: 下 59">
            <a:extLst>
              <a:ext uri="{FF2B5EF4-FFF2-40B4-BE49-F238E27FC236}">
                <a16:creationId xmlns:a16="http://schemas.microsoft.com/office/drawing/2014/main" id="{00661051-AC8A-991B-EA27-C6FC772A28C7}"/>
              </a:ext>
            </a:extLst>
          </p:cNvPr>
          <p:cNvSpPr/>
          <p:nvPr/>
        </p:nvSpPr>
        <p:spPr>
          <a:xfrm>
            <a:off x="4656542" y="5416961"/>
            <a:ext cx="3214688" cy="611261"/>
          </a:xfrm>
          <a:prstGeom prst="downArrow">
            <a:avLst>
              <a:gd name="adj1" fmla="val 31046"/>
              <a:gd name="adj2" fmla="val 74137"/>
            </a:avLst>
          </a:prstGeom>
          <a:solidFill>
            <a:schemeClr val="accent4">
              <a:lumMod val="40000"/>
              <a:lumOff val="60000"/>
            </a:schemeClr>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932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５．外的環境の把握</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54</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0E9FD61-8475-15B5-B913-A97B0D262A68}"/>
              </a:ext>
            </a:extLst>
          </p:cNvPr>
          <p:cNvSpPr/>
          <p:nvPr/>
        </p:nvSpPr>
        <p:spPr>
          <a:xfrm>
            <a:off x="2272482" y="2170040"/>
            <a:ext cx="7981323" cy="1477944"/>
          </a:xfrm>
          <a:prstGeom prst="rect">
            <a:avLst/>
          </a:prstGeom>
          <a:noFill/>
          <a:ln w="12700" cap="flat" cmpd="sng" algn="ctr">
            <a:solidFill>
              <a:schemeClr val="accent1">
                <a:lumMod val="75000"/>
              </a:schemeClr>
            </a:solidFill>
            <a:prstDash val="dash"/>
            <a:miter lim="800000"/>
          </a:ln>
          <a:effectLst/>
        </p:spPr>
        <p:txBody>
          <a:bodyPr rtlCol="0" anchor="ctr"/>
          <a:lstStyle/>
          <a:p>
            <a:pPr algn="ctr" defTabSz="1371600">
              <a:defRPr/>
            </a:pPr>
            <a:endParaRPr lang="ja-JP" altLang="en-US" sz="2195" kern="0">
              <a:solidFill>
                <a:prstClr val="white"/>
              </a:solidFill>
              <a:latin typeface="游ゴシック" panose="020F0502020204030204"/>
              <a:ea typeface="Meiryo UI" panose="020B0604030504040204" pitchFamily="50" charset="-128"/>
            </a:endParaRPr>
          </a:p>
        </p:txBody>
      </p:sp>
      <p:sp>
        <p:nvSpPr>
          <p:cNvPr id="20" name="テキスト ボックス 20">
            <a:extLst>
              <a:ext uri="{FF2B5EF4-FFF2-40B4-BE49-F238E27FC236}">
                <a16:creationId xmlns:a16="http://schemas.microsoft.com/office/drawing/2014/main" id="{E1D6B245-6006-424F-964B-1EA664C7F93A}"/>
              </a:ext>
            </a:extLst>
          </p:cNvPr>
          <p:cNvSpPr>
            <a:spLocks noChangeArrowheads="1"/>
          </p:cNvSpPr>
          <p:nvPr/>
        </p:nvSpPr>
        <p:spPr bwMode="auto">
          <a:xfrm>
            <a:off x="2266310" y="1935648"/>
            <a:ext cx="4200637" cy="510778"/>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外的環境の把握</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21" name="コンテンツ プレースホルダー 2">
            <a:extLst>
              <a:ext uri="{FF2B5EF4-FFF2-40B4-BE49-F238E27FC236}">
                <a16:creationId xmlns:a16="http://schemas.microsoft.com/office/drawing/2014/main" id="{C08C1500-2D62-F737-0395-AFFD298FA037}"/>
              </a:ext>
            </a:extLst>
          </p:cNvPr>
          <p:cNvSpPr txBox="1">
            <a:spLocks/>
          </p:cNvSpPr>
          <p:nvPr/>
        </p:nvSpPr>
        <p:spPr bwMode="auto">
          <a:xfrm>
            <a:off x="2371311" y="2559739"/>
            <a:ext cx="8191271" cy="869262"/>
          </a:xfrm>
          <a:prstGeom prst="rect">
            <a:avLst/>
          </a:prstGeom>
          <a:noFill/>
          <a:ln w="6350" cap="flat" cmpd="sng" algn="ctr">
            <a:noFill/>
            <a:prstDash val="solid"/>
            <a:miter lim="800000"/>
            <a:headEnd/>
            <a:tailEnd/>
          </a:ln>
          <a:effectLst/>
        </p:spPr>
        <p:txBody>
          <a:bodyPr vert="horz" wrap="square" lIns="43875" tIns="307125" rIns="43875" bIns="43875"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69751" indent="-428625" defTabSz="685800" eaLnBrk="0">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外的環境の把握</a:t>
            </a:r>
            <a:endParaRPr lang="en-US" altLang="ja-JP" sz="180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5E55B20-D7C1-874F-17D7-FCFBEEEE9C99}"/>
              </a:ext>
            </a:extLst>
          </p:cNvPr>
          <p:cNvSpPr txBox="1"/>
          <p:nvPr/>
        </p:nvSpPr>
        <p:spPr>
          <a:xfrm>
            <a:off x="6352647" y="2868473"/>
            <a:ext cx="2518638"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4-8-5 (10)</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80564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５．外的環境の把握</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7169"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55</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E47AE8A5-F3A2-4084-1167-CAC77EEDBD3C}"/>
              </a:ext>
            </a:extLst>
          </p:cNvPr>
          <p:cNvGrpSpPr/>
          <p:nvPr/>
        </p:nvGrpSpPr>
        <p:grpSpPr>
          <a:xfrm>
            <a:off x="1542343" y="1142018"/>
            <a:ext cx="9381141" cy="1622915"/>
            <a:chOff x="322224" y="1142017"/>
            <a:chExt cx="9312760" cy="1622915"/>
          </a:xfrm>
        </p:grpSpPr>
        <p:sp>
          <p:nvSpPr>
            <p:cNvPr id="6" name="四角形: 角を丸くする 1">
              <a:extLst>
                <a:ext uri="{FF2B5EF4-FFF2-40B4-BE49-F238E27FC236}">
                  <a16:creationId xmlns:a16="http://schemas.microsoft.com/office/drawing/2014/main" id="{1CBDBA5F-3BEA-CF7E-D352-4ABA5ACD069F}"/>
                </a:ext>
              </a:extLst>
            </p:cNvPr>
            <p:cNvSpPr/>
            <p:nvPr/>
          </p:nvSpPr>
          <p:spPr>
            <a:xfrm>
              <a:off x="517894" y="1471129"/>
              <a:ext cx="9050988" cy="970879"/>
            </a:xfrm>
            <a:prstGeom prst="roundRect">
              <a:avLst>
                <a:gd name="adj" fmla="val 9006"/>
              </a:avLst>
            </a:prstGeom>
            <a:solidFill>
              <a:schemeClr val="bg1"/>
            </a:solidFill>
            <a:ln w="57150">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3200">
                <a:solidFill>
                  <a:srgbClr val="034197"/>
                </a:solidFill>
                <a:latin typeface="HG丸ｺﾞｼｯｸM-PRO" panose="020F0600000000000000" pitchFamily="50" charset="-128"/>
                <a:ea typeface="HG丸ｺﾞｼｯｸM-PRO" panose="020F0600000000000000" pitchFamily="50" charset="-128"/>
              </a:endParaRPr>
            </a:p>
          </p:txBody>
        </p:sp>
        <p:sp>
          <p:nvSpPr>
            <p:cNvPr id="5" name="角丸四角形 9">
              <a:extLst>
                <a:ext uri="{FF2B5EF4-FFF2-40B4-BE49-F238E27FC236}">
                  <a16:creationId xmlns:a16="http://schemas.microsoft.com/office/drawing/2014/main" id="{3EE8C5CD-F7C8-9E0B-2D7D-A82E8607A784}"/>
                </a:ext>
              </a:extLst>
            </p:cNvPr>
            <p:cNvSpPr/>
            <p:nvPr/>
          </p:nvSpPr>
          <p:spPr>
            <a:xfrm>
              <a:off x="322224" y="1142017"/>
              <a:ext cx="9312760" cy="1622915"/>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a:lnSpc>
                  <a:spcPct val="120000"/>
                </a:lnSpc>
                <a:defRPr/>
              </a:pPr>
              <a:r>
                <a:rPr lang="ja-JP" altLang="en-US">
                  <a:solidFill>
                    <a:srgbClr val="034197"/>
                  </a:solidFill>
                  <a:latin typeface="Meiryo UI" panose="020B0604030504040204" pitchFamily="50" charset="-128"/>
                  <a:ea typeface="Meiryo UI" panose="020B0604030504040204" pitchFamily="50" charset="-128"/>
                </a:rPr>
                <a:t>　保有個人情報</a:t>
              </a:r>
              <a:r>
                <a:rPr lang="ja-JP" altLang="en-US" spc="-70">
                  <a:solidFill>
                    <a:srgbClr val="034197"/>
                  </a:solidFill>
                  <a:latin typeface="Meiryo UI" panose="020B0604030504040204" pitchFamily="50" charset="-128"/>
                  <a:ea typeface="Meiryo UI" panose="020B0604030504040204" pitchFamily="50" charset="-128"/>
                </a:rPr>
                <a:t>が、外国において取り扱われる場合、当該外国の個人情報の保護に</a:t>
              </a:r>
              <a:r>
                <a:rPr lang="ja-JP" altLang="en-US" spc="-80">
                  <a:solidFill>
                    <a:srgbClr val="034197"/>
                  </a:solidFill>
                  <a:latin typeface="Meiryo UI" panose="020B0604030504040204" pitchFamily="50" charset="-128"/>
                  <a:ea typeface="Meiryo UI" panose="020B0604030504040204" pitchFamily="50" charset="-128"/>
                </a:rPr>
                <a:t>関する制度等を把握した上で、保有個人情報の安全管理のために必要かつ適切な措置を講じなければ</a:t>
              </a:r>
              <a:r>
                <a:rPr lang="ja-JP" altLang="en-US">
                  <a:solidFill>
                    <a:srgbClr val="034197"/>
                  </a:solidFill>
                  <a:latin typeface="Meiryo UI" panose="020B0604030504040204" pitchFamily="50" charset="-128"/>
                  <a:ea typeface="Meiryo UI" panose="020B0604030504040204" pitchFamily="50" charset="-128"/>
                </a:rPr>
                <a:t>ならない。</a:t>
              </a:r>
              <a:endParaRPr lang="en-US" altLang="ja-JP">
                <a:solidFill>
                  <a:srgbClr val="034197"/>
                </a:solidFill>
                <a:latin typeface="Meiryo UI" panose="020B0604030504040204" pitchFamily="50" charset="-128"/>
                <a:ea typeface="Meiryo UI" panose="020B0604030504040204" pitchFamily="50" charset="-128"/>
              </a:endParaRPr>
            </a:p>
          </p:txBody>
        </p:sp>
      </p:grpSp>
      <p:sp>
        <p:nvSpPr>
          <p:cNvPr id="9" name="正方形/長方形 8">
            <a:extLst>
              <a:ext uri="{FF2B5EF4-FFF2-40B4-BE49-F238E27FC236}">
                <a16:creationId xmlns:a16="http://schemas.microsoft.com/office/drawing/2014/main" id="{1040BC75-803C-19A9-B3FA-95714617086F}"/>
              </a:ext>
            </a:extLst>
          </p:cNvPr>
          <p:cNvSpPr/>
          <p:nvPr/>
        </p:nvSpPr>
        <p:spPr>
          <a:xfrm>
            <a:off x="1739449" y="2605590"/>
            <a:ext cx="9126570" cy="2137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white"/>
              </a:solidFill>
              <a:latin typeface="Meiryo UI" panose="020B0604030504040204" pitchFamily="50" charset="-128"/>
              <a:ea typeface="Meiryo UI" panose="020B0604030504040204" pitchFamily="50" charset="-128"/>
            </a:endParaRPr>
          </a:p>
        </p:txBody>
      </p:sp>
      <p:sp>
        <p:nvSpPr>
          <p:cNvPr id="10" name="四角形: 角を丸くする 6">
            <a:extLst>
              <a:ext uri="{FF2B5EF4-FFF2-40B4-BE49-F238E27FC236}">
                <a16:creationId xmlns:a16="http://schemas.microsoft.com/office/drawing/2014/main" id="{B9A9D0AD-5867-EEF6-0B75-1CD7B0D5F6E2}"/>
              </a:ext>
            </a:extLst>
          </p:cNvPr>
          <p:cNvSpPr/>
          <p:nvPr/>
        </p:nvSpPr>
        <p:spPr>
          <a:xfrm>
            <a:off x="1842443" y="2680150"/>
            <a:ext cx="8885233" cy="60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white"/>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339F231F-9860-1440-C8AF-45D19792E3B7}"/>
              </a:ext>
            </a:extLst>
          </p:cNvPr>
          <p:cNvSpPr/>
          <p:nvPr/>
        </p:nvSpPr>
        <p:spPr>
          <a:xfrm>
            <a:off x="2194092" y="2764933"/>
            <a:ext cx="447203" cy="44003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defRPr/>
            </a:pPr>
            <a:r>
              <a:rPr lang="ja-JP" altLang="en-US">
                <a:ln>
                  <a:solidFill>
                    <a:srgbClr val="FF0000"/>
                  </a:solidFill>
                </a:ln>
                <a:solidFill>
                  <a:srgbClr val="FF0000"/>
                </a:solidFill>
                <a:latin typeface="Meiryo UI" panose="020B0604030504040204" pitchFamily="50" charset="-128"/>
                <a:ea typeface="Meiryo UI" panose="020B0604030504040204" pitchFamily="50" charset="-128"/>
              </a:rPr>
              <a:t>？</a:t>
            </a:r>
          </a:p>
        </p:txBody>
      </p:sp>
      <p:sp>
        <p:nvSpPr>
          <p:cNvPr id="20" name="四角形: 角を丸くする 6">
            <a:extLst>
              <a:ext uri="{FF2B5EF4-FFF2-40B4-BE49-F238E27FC236}">
                <a16:creationId xmlns:a16="http://schemas.microsoft.com/office/drawing/2014/main" id="{E59C74B2-6EF7-B706-8BF8-D8BF7E3783D8}"/>
              </a:ext>
            </a:extLst>
          </p:cNvPr>
          <p:cNvSpPr/>
          <p:nvPr/>
        </p:nvSpPr>
        <p:spPr>
          <a:xfrm>
            <a:off x="1842443" y="3771425"/>
            <a:ext cx="8885233" cy="8640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21" name="角丸四角形 9">
            <a:extLst>
              <a:ext uri="{FF2B5EF4-FFF2-40B4-BE49-F238E27FC236}">
                <a16:creationId xmlns:a16="http://schemas.microsoft.com/office/drawing/2014/main" id="{BE110DB5-A2FB-44D7-C37F-21B246FFA98A}"/>
              </a:ext>
            </a:extLst>
          </p:cNvPr>
          <p:cNvSpPr/>
          <p:nvPr/>
        </p:nvSpPr>
        <p:spPr>
          <a:xfrm>
            <a:off x="1608881" y="3897838"/>
            <a:ext cx="9118793" cy="649632"/>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622300" indent="-381000">
              <a:lnSpc>
                <a:spcPct val="120000"/>
              </a:lnSpc>
              <a:buFont typeface="Wingdings" panose="05000000000000000000" pitchFamily="2" charset="2"/>
              <a:buChar char="Ø"/>
              <a:defRPr/>
            </a:pPr>
            <a:r>
              <a:rPr lang="ja-JP" altLang="en-US">
                <a:solidFill>
                  <a:srgbClr val="034197"/>
                </a:solidFill>
                <a:latin typeface="Meiryo UI" panose="020B0604030504040204" pitchFamily="50" charset="-128"/>
                <a:ea typeface="Meiryo UI" panose="020B0604030504040204" pitchFamily="50" charset="-128"/>
              </a:rPr>
              <a:t>民間事業者が提供するクラウドサービスを利用する場合において、当該事業者が外国に所在する場合および保有個人情報が保存されるサーバが外国に所在する場合　など</a:t>
            </a:r>
            <a:endParaRPr lang="en-US" altLang="ja-JP">
              <a:solidFill>
                <a:srgbClr val="034197"/>
              </a:solidFill>
              <a:latin typeface="Meiryo UI" panose="020B0604030504040204" pitchFamily="50" charset="-128"/>
              <a:ea typeface="Meiryo UI" panose="020B0604030504040204" pitchFamily="50" charset="-128"/>
            </a:endParaRPr>
          </a:p>
        </p:txBody>
      </p:sp>
      <p:sp>
        <p:nvSpPr>
          <p:cNvPr id="22" name="フローチャート: 抜出し 21">
            <a:extLst>
              <a:ext uri="{FF2B5EF4-FFF2-40B4-BE49-F238E27FC236}">
                <a16:creationId xmlns:a16="http://schemas.microsoft.com/office/drawing/2014/main" id="{165CBE24-016D-8C05-7773-70AED44F3018}"/>
              </a:ext>
            </a:extLst>
          </p:cNvPr>
          <p:cNvSpPr/>
          <p:nvPr/>
        </p:nvSpPr>
        <p:spPr>
          <a:xfrm rot="10800000">
            <a:off x="4483780" y="3364091"/>
            <a:ext cx="3224440" cy="325326"/>
          </a:xfrm>
          <a:prstGeom prst="flowChartExtract">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white"/>
              </a:solidFill>
              <a:latin typeface="Meiryo UI" panose="020B0604030504040204" pitchFamily="50" charset="-128"/>
              <a:ea typeface="Meiryo UI" panose="020B0604030504040204" pitchFamily="50" charset="-128"/>
            </a:endParaRPr>
          </a:p>
        </p:txBody>
      </p:sp>
      <p:sp>
        <p:nvSpPr>
          <p:cNvPr id="11" name="角丸四角形 9">
            <a:extLst>
              <a:ext uri="{FF2B5EF4-FFF2-40B4-BE49-F238E27FC236}">
                <a16:creationId xmlns:a16="http://schemas.microsoft.com/office/drawing/2014/main" id="{0CC5928E-3C9C-4BBE-220A-C6E1AC30B500}"/>
              </a:ext>
            </a:extLst>
          </p:cNvPr>
          <p:cNvSpPr/>
          <p:nvPr/>
        </p:nvSpPr>
        <p:spPr>
          <a:xfrm>
            <a:off x="2407469" y="2700686"/>
            <a:ext cx="8175650" cy="548347"/>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a:lnSpc>
                <a:spcPct val="120000"/>
              </a:lnSpc>
              <a:defRPr/>
            </a:pPr>
            <a:r>
              <a:rPr lang="ja-JP" altLang="en-US">
                <a:solidFill>
                  <a:srgbClr val="034197"/>
                </a:solidFill>
                <a:latin typeface="Meiryo UI" panose="020B0604030504040204" pitchFamily="50" charset="-128"/>
                <a:ea typeface="Meiryo UI" panose="020B0604030504040204" pitchFamily="50" charset="-128"/>
              </a:rPr>
              <a:t>　「保有個人情報が外国において取り扱われる場合」とは、どのようなことを指すか？</a:t>
            </a:r>
            <a:endParaRPr lang="en-US" altLang="ja-JP">
              <a:solidFill>
                <a:srgbClr val="034197"/>
              </a:solidFill>
              <a:latin typeface="Meiryo UI" panose="020B0604030504040204" pitchFamily="50" charset="-128"/>
              <a:ea typeface="Meiryo UI" panose="020B0604030504040204" pitchFamily="50" charset="-128"/>
            </a:endParaRPr>
          </a:p>
        </p:txBody>
      </p:sp>
      <p:sp>
        <p:nvSpPr>
          <p:cNvPr id="23" name="角丸四角形吹き出し 16">
            <a:extLst>
              <a:ext uri="{FF2B5EF4-FFF2-40B4-BE49-F238E27FC236}">
                <a16:creationId xmlns:a16="http://schemas.microsoft.com/office/drawing/2014/main" id="{194CC0B4-018A-541D-6C30-398998BD1404}"/>
              </a:ext>
            </a:extLst>
          </p:cNvPr>
          <p:cNvSpPr/>
          <p:nvPr/>
        </p:nvSpPr>
        <p:spPr>
          <a:xfrm>
            <a:off x="2938292" y="4825434"/>
            <a:ext cx="7254580" cy="1857754"/>
          </a:xfrm>
          <a:prstGeom prst="wedgeRoundRectCallout">
            <a:avLst>
              <a:gd name="adj1" fmla="val -54821"/>
              <a:gd name="adj2" fmla="val -457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民間事業者が提供するクラウドサービスを利用する場合において、クラウドサービス提供事業者が保有個人情報を取り扱わないこととなっている場合には、保有個人情報の取扱を「委託」していることにはならず委託先の監督義務等は生じませんが、行政機関等は自ら果たすべき安全管理措置の一環として、適切にクラウドサービスの選定や運用などを行う必要があります。</a:t>
            </a:r>
          </a:p>
        </p:txBody>
      </p:sp>
      <p:pic>
        <p:nvPicPr>
          <p:cNvPr id="24" name="図 23">
            <a:extLst>
              <a:ext uri="{FF2B5EF4-FFF2-40B4-BE49-F238E27FC236}">
                <a16:creationId xmlns:a16="http://schemas.microsoft.com/office/drawing/2014/main" id="{46DA1B61-7D6D-D76C-7573-4F8093A8B147}"/>
              </a:ext>
            </a:extLst>
          </p:cNvPr>
          <p:cNvPicPr>
            <a:picLocks noChangeAspect="1"/>
          </p:cNvPicPr>
          <p:nvPr/>
        </p:nvPicPr>
        <p:blipFill>
          <a:blip r:embed="rId3"/>
          <a:stretch>
            <a:fillRect/>
          </a:stretch>
        </p:blipFill>
        <p:spPr>
          <a:xfrm>
            <a:off x="1705922" y="5386872"/>
            <a:ext cx="935372" cy="1223249"/>
          </a:xfrm>
          <a:prstGeom prst="rect">
            <a:avLst/>
          </a:prstGeom>
        </p:spPr>
      </p:pic>
    </p:spTree>
    <p:extLst>
      <p:ext uri="{BB962C8B-B14F-4D97-AF65-F5344CB8AC3E}">
        <p14:creationId xmlns:p14="http://schemas.microsoft.com/office/powerpoint/2010/main" val="3890359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56</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4A9BCAE2-23A3-00FE-A328-569C0A2C24C7}"/>
              </a:ext>
            </a:extLst>
          </p:cNvPr>
          <p:cNvSpPr/>
          <p:nvPr/>
        </p:nvSpPr>
        <p:spPr>
          <a:xfrm>
            <a:off x="1948156" y="2122646"/>
            <a:ext cx="7981324" cy="2819002"/>
          </a:xfrm>
          <a:prstGeom prst="rect">
            <a:avLst/>
          </a:prstGeom>
          <a:noFill/>
          <a:ln w="12700" cap="flat" cmpd="sng" algn="ctr">
            <a:solidFill>
              <a:schemeClr val="accent1">
                <a:lumMod val="75000"/>
              </a:schemeClr>
            </a:solidFill>
            <a:prstDash val="dash"/>
            <a:miter lim="800000"/>
          </a:ln>
          <a:effectLst/>
        </p:spPr>
        <p:txBody>
          <a:bodyPr rtlCol="0" anchor="ctr"/>
          <a:lstStyle/>
          <a:p>
            <a:pPr algn="ctr" defTabSz="1371600">
              <a:defRPr/>
            </a:pPr>
            <a:endParaRPr lang="ja-JP" altLang="en-US" sz="2195" kern="0">
              <a:solidFill>
                <a:prstClr val="white"/>
              </a:solidFill>
              <a:latin typeface="游ゴシック" panose="020F0502020204030204"/>
              <a:ea typeface="Meiryo UI" panose="020B0604030504040204" pitchFamily="50" charset="-128"/>
            </a:endParaRPr>
          </a:p>
        </p:txBody>
      </p:sp>
      <p:sp>
        <p:nvSpPr>
          <p:cNvPr id="23" name="テキスト ボックス 20">
            <a:extLst>
              <a:ext uri="{FF2B5EF4-FFF2-40B4-BE49-F238E27FC236}">
                <a16:creationId xmlns:a16="http://schemas.microsoft.com/office/drawing/2014/main" id="{9D00EFFF-C150-BB03-C075-4A84A203BECB}"/>
              </a:ext>
            </a:extLst>
          </p:cNvPr>
          <p:cNvSpPr>
            <a:spLocks noChangeArrowheads="1"/>
          </p:cNvSpPr>
          <p:nvPr/>
        </p:nvSpPr>
        <p:spPr bwMode="auto">
          <a:xfrm>
            <a:off x="1941985" y="1888256"/>
            <a:ext cx="3530644" cy="510778"/>
          </a:xfrm>
          <a:prstGeom prst="roundRect">
            <a:avLst>
              <a:gd name="adj" fmla="val 16667"/>
            </a:avLst>
          </a:prstGeom>
          <a:solidFill>
            <a:schemeClr val="accent1">
              <a:lumMod val="20000"/>
              <a:lumOff val="80000"/>
            </a:schemeClr>
          </a:solidFill>
          <a:ln w="6350" cap="flat" cmpd="sng" algn="ctr">
            <a:solidFill>
              <a:schemeClr val="accent1">
                <a:lumMod val="75000"/>
              </a:schemeClr>
            </a:solidFill>
            <a:prstDash val="solid"/>
            <a:miter lim="800000"/>
            <a:headEnd/>
            <a:tailEnd/>
          </a:ln>
          <a:effectLst/>
        </p:spPr>
        <p:txBody>
          <a:bodyPr wrap="square">
            <a:spAutoFit/>
          </a:bodyPr>
          <a:lstStyle/>
          <a:p>
            <a:pPr algn="ctr" defTabSz="1371600">
              <a:defRPr/>
            </a:pPr>
            <a:r>
              <a:rPr kumimoji="0" lang="ja-JP" altLang="en-US" sz="2400" kern="0">
                <a:solidFill>
                  <a:prstClr val="black"/>
                </a:solidFill>
                <a:latin typeface="Meiryo UI" panose="020B0604030504040204" pitchFamily="50" charset="-128"/>
                <a:ea typeface="Meiryo UI" panose="020B0604030504040204" pitchFamily="50" charset="-128"/>
                <a:cs typeface="ＤＦ平成ゴシック体W5"/>
              </a:rPr>
              <a:t>委託先の監督</a:t>
            </a:r>
            <a:endParaRPr kumimoji="0" lang="en-US" altLang="ja-JP" sz="2400" kern="0">
              <a:solidFill>
                <a:prstClr val="black"/>
              </a:solidFill>
              <a:latin typeface="Meiryo UI" panose="020B0604030504040204" pitchFamily="50" charset="-128"/>
              <a:ea typeface="Meiryo UI" panose="020B0604030504040204" pitchFamily="50" charset="-128"/>
              <a:cs typeface="ＤＦ平成ゴシック体W5"/>
            </a:endParaRPr>
          </a:p>
        </p:txBody>
      </p:sp>
      <p:sp>
        <p:nvSpPr>
          <p:cNvPr id="24" name="コンテンツ プレースホルダー 2">
            <a:extLst>
              <a:ext uri="{FF2B5EF4-FFF2-40B4-BE49-F238E27FC236}">
                <a16:creationId xmlns:a16="http://schemas.microsoft.com/office/drawing/2014/main" id="{D5E88C06-E6BF-2858-3B4A-5C383E10A945}"/>
              </a:ext>
            </a:extLst>
          </p:cNvPr>
          <p:cNvSpPr txBox="1">
            <a:spLocks/>
          </p:cNvSpPr>
          <p:nvPr/>
        </p:nvSpPr>
        <p:spPr bwMode="auto">
          <a:xfrm>
            <a:off x="1941985" y="2264604"/>
            <a:ext cx="8608076" cy="2819005"/>
          </a:xfrm>
          <a:prstGeom prst="rect">
            <a:avLst/>
          </a:prstGeom>
          <a:noFill/>
          <a:ln w="6350" cap="flat" cmpd="sng" algn="ctr">
            <a:noFill/>
            <a:prstDash val="solid"/>
            <a:miter lim="800000"/>
            <a:headEnd/>
            <a:tailEnd/>
          </a:ln>
          <a:effectLst/>
        </p:spPr>
        <p:txBody>
          <a:bodyPr vert="horz" wrap="square" lIns="43875" tIns="307125" rIns="43875" bIns="43875"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委託先の選定</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委託範囲の限定</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委託先への実地検査</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再委託先の監督</a:t>
            </a:r>
            <a:endParaRPr lang="en-US" altLang="ja-JP" sz="1800">
              <a:solidFill>
                <a:prstClr val="black"/>
              </a:solidFill>
              <a:latin typeface="Meiryo UI" panose="020B0604030504040204" pitchFamily="50" charset="-128"/>
              <a:ea typeface="Meiryo UI" panose="020B0604030504040204" pitchFamily="50" charset="-128"/>
            </a:endParaRPr>
          </a:p>
          <a:p>
            <a:pPr marL="869751" indent="-428625" defTabSz="685800" eaLnBrk="0">
              <a:spcBef>
                <a:spcPts val="800"/>
              </a:spcBef>
              <a:buFont typeface="Wingdings" panose="05000000000000000000" pitchFamily="2" charset="2"/>
              <a:buChar char="u"/>
              <a:defRPr/>
            </a:pPr>
            <a:r>
              <a:rPr lang="ja-JP" altLang="en-US" sz="1800">
                <a:solidFill>
                  <a:prstClr val="black"/>
                </a:solidFill>
                <a:latin typeface="Meiryo UI" panose="020B0604030504040204" pitchFamily="50" charset="-128"/>
                <a:ea typeface="Meiryo UI" panose="020B0604030504040204" pitchFamily="50" charset="-128"/>
              </a:rPr>
              <a:t>派遣労働者の監督</a:t>
            </a:r>
            <a:endParaRPr lang="en-US" altLang="ja-JP" sz="1800">
              <a:solidFill>
                <a:prstClr val="black"/>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8A8F8FC-77B0-3C31-BFFF-D5E7CEE49168}"/>
              </a:ext>
            </a:extLst>
          </p:cNvPr>
          <p:cNvSpPr txBox="1"/>
          <p:nvPr/>
        </p:nvSpPr>
        <p:spPr>
          <a:xfrm>
            <a:off x="5933301" y="2591778"/>
            <a:ext cx="2428870" cy="251795"/>
          </a:xfrm>
          <a:prstGeom prst="rect">
            <a:avLst/>
          </a:prstGeom>
          <a:noFill/>
          <a:ln>
            <a:solidFill>
              <a:schemeClr val="accent1"/>
            </a:solidFill>
          </a:ln>
        </p:spPr>
        <p:txBody>
          <a:bodyPr wrap="non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4-8-9 (1)</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2BE541C3-814B-6641-3A26-A5EAC0AB9905}"/>
              </a:ext>
            </a:extLst>
          </p:cNvPr>
          <p:cNvSpPr txBox="1"/>
          <p:nvPr/>
        </p:nvSpPr>
        <p:spPr>
          <a:xfrm>
            <a:off x="5933301" y="2941401"/>
            <a:ext cx="2428870" cy="251795"/>
          </a:xfrm>
          <a:prstGeom prst="rect">
            <a:avLst/>
          </a:prstGeom>
          <a:noFill/>
          <a:ln>
            <a:solidFill>
              <a:schemeClr val="accent1"/>
            </a:solidFill>
          </a:ln>
        </p:spPr>
        <p:txBody>
          <a:bodyPr wrap="squar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4-8-9 (2)</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9EC211F8-26CE-1B70-F250-735753E0353C}"/>
              </a:ext>
            </a:extLst>
          </p:cNvPr>
          <p:cNvSpPr txBox="1"/>
          <p:nvPr/>
        </p:nvSpPr>
        <p:spPr>
          <a:xfrm>
            <a:off x="5933301" y="3326319"/>
            <a:ext cx="2428870" cy="251795"/>
          </a:xfrm>
          <a:prstGeom prst="rect">
            <a:avLst/>
          </a:prstGeom>
          <a:noFill/>
          <a:ln>
            <a:solidFill>
              <a:schemeClr val="accent1"/>
            </a:solidFill>
          </a:ln>
        </p:spPr>
        <p:txBody>
          <a:bodyPr wrap="squar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4-8-9 (3)</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F72448A6-E02B-4391-A244-8809F38D265F}"/>
              </a:ext>
            </a:extLst>
          </p:cNvPr>
          <p:cNvSpPr txBox="1"/>
          <p:nvPr/>
        </p:nvSpPr>
        <p:spPr>
          <a:xfrm>
            <a:off x="5933301" y="3686606"/>
            <a:ext cx="2428870" cy="251795"/>
          </a:xfrm>
          <a:prstGeom prst="rect">
            <a:avLst/>
          </a:prstGeom>
          <a:noFill/>
          <a:ln>
            <a:solidFill>
              <a:schemeClr val="accent1"/>
            </a:solidFill>
          </a:ln>
        </p:spPr>
        <p:txBody>
          <a:bodyPr wrap="squar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4-8-9 (4)</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47B023D2-042A-73A1-4417-C624AD413F32}"/>
              </a:ext>
            </a:extLst>
          </p:cNvPr>
          <p:cNvSpPr txBox="1"/>
          <p:nvPr/>
        </p:nvSpPr>
        <p:spPr>
          <a:xfrm>
            <a:off x="5933301" y="4048222"/>
            <a:ext cx="2428870" cy="251795"/>
          </a:xfrm>
          <a:prstGeom prst="rect">
            <a:avLst/>
          </a:prstGeom>
          <a:noFill/>
          <a:ln>
            <a:solidFill>
              <a:schemeClr val="accent1"/>
            </a:solidFill>
          </a:ln>
        </p:spPr>
        <p:txBody>
          <a:bodyPr wrap="square" tIns="18000" bIns="18000" rtlCol="0">
            <a:spAutoFit/>
          </a:bodyPr>
          <a:lstStyle/>
          <a:p>
            <a:pPr>
              <a:defRPr/>
            </a:pPr>
            <a:r>
              <a:rPr lang="ja-JP" altLang="en-US" sz="1400" b="1" u="sng">
                <a:solidFill>
                  <a:srgbClr val="5B9BD5"/>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5B9BD5"/>
                </a:solidFill>
                <a:latin typeface="ＭＳ ゴシック" panose="020B0609070205080204" pitchFamily="49" charset="-128"/>
                <a:ea typeface="ＭＳ ゴシック" panose="020B0609070205080204" pitchFamily="49" charset="-128"/>
              </a:rPr>
              <a:t>4-8-9 (5)</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62583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CD9FA45-FB00-3919-017D-455BFFADE30C}"/>
              </a:ext>
            </a:extLst>
          </p:cNvPr>
          <p:cNvGraphicFramePr>
            <a:graphicFrameLocks noGrp="1"/>
          </p:cNvGraphicFramePr>
          <p:nvPr/>
        </p:nvGraphicFramePr>
        <p:xfrm>
          <a:off x="1779107" y="1457741"/>
          <a:ext cx="9086912" cy="3194942"/>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392889">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2802053">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4F69C62B-48F2-4F80-0047-1E7144D9AD52}"/>
              </a:ext>
            </a:extLst>
          </p:cNvPr>
          <p:cNvSpPr txBox="1"/>
          <p:nvPr/>
        </p:nvSpPr>
        <p:spPr>
          <a:xfrm>
            <a:off x="1779106" y="1910759"/>
            <a:ext cx="4552036" cy="2431435"/>
          </a:xfrm>
          <a:prstGeom prst="rect">
            <a:avLst/>
          </a:prstGeom>
          <a:noFill/>
        </p:spPr>
        <p:txBody>
          <a:bodyPr wrap="square" rtlCol="0">
            <a:spAutoFit/>
          </a:bodyPr>
          <a:lstStyle/>
          <a:p>
            <a:pPr>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（１）</a:t>
            </a:r>
            <a:r>
              <a:rPr lang="ja-JP" altLang="en-US" sz="2000" b="1" u="sng">
                <a:solidFill>
                  <a:prstClr val="black"/>
                </a:solidFill>
                <a:latin typeface="Meiryo UI" panose="020B0604030504040204" pitchFamily="50" charset="-128"/>
                <a:ea typeface="Meiryo UI" panose="020B0604030504040204" pitchFamily="50" charset="-128"/>
              </a:rPr>
              <a:t>委託先の選定</a:t>
            </a:r>
            <a:endParaRPr lang="en-US" altLang="ja-JP" sz="2000" b="1" u="sng">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個人情報の適切な管理を行う能力を有しない者を委託先に選定することがないよう、必要な措置を講ずる。</a:t>
            </a:r>
            <a:endParaRPr lang="en-US" altLang="ja-JP" sz="1600">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契約書に、所定の事項（下記参照）を明記する。</a:t>
            </a:r>
            <a:endParaRPr lang="en-US" altLang="ja-JP" sz="1600">
              <a:solidFill>
                <a:prstClr val="black"/>
              </a:solidFill>
              <a:latin typeface="Meiryo UI" panose="020B0604030504040204" pitchFamily="50" charset="-128"/>
              <a:ea typeface="Meiryo UI" panose="020B0604030504040204" pitchFamily="50" charset="-128"/>
            </a:endParaRPr>
          </a:p>
          <a:p>
            <a:pPr marL="342900" indent="-342900">
              <a:spcAft>
                <a:spcPts val="600"/>
              </a:spcAft>
              <a:buFont typeface="+mj-ea"/>
              <a:buAutoNum type="circleNumDbPlain"/>
              <a:defRPr/>
            </a:pPr>
            <a:r>
              <a:rPr lang="ja-JP" altLang="en-US" sz="1600">
                <a:solidFill>
                  <a:prstClr val="black"/>
                </a:solidFill>
                <a:latin typeface="Meiryo UI" panose="020B0604030504040204" pitchFamily="50" charset="-128"/>
                <a:ea typeface="Meiryo UI" panose="020B0604030504040204" pitchFamily="50" charset="-128"/>
              </a:rPr>
              <a:t>委託先における責任者・業務従事者の管理体制、業務の実施体制、個人情報の管理状況の検査等について書面で確認する。</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3EA084C-7E95-4F43-3EDE-DD12228C9A5D}"/>
              </a:ext>
            </a:extLst>
          </p:cNvPr>
          <p:cNvSpPr txBox="1"/>
          <p:nvPr/>
        </p:nvSpPr>
        <p:spPr>
          <a:xfrm>
            <a:off x="6322563" y="1950148"/>
            <a:ext cx="4543456" cy="2513509"/>
          </a:xfrm>
          <a:prstGeom prst="rect">
            <a:avLst/>
          </a:prstGeom>
          <a:noFill/>
        </p:spPr>
        <p:txBody>
          <a:bodyPr wrap="square" rtlCol="0">
            <a:spAutoFit/>
          </a:bodyPr>
          <a:lstStyle/>
          <a:p>
            <a:pPr marL="355600" indent="-355600">
              <a:spcAft>
                <a:spcPts val="800"/>
              </a:spcAft>
              <a:buFont typeface="Wingdings" panose="05000000000000000000" pitchFamily="2" charset="2"/>
              <a:buChar char="Ø"/>
              <a:defRPr/>
            </a:pPr>
            <a:r>
              <a:rPr lang="en-US" altLang="ja-JP" sz="1600">
                <a:solidFill>
                  <a:prstClr val="black"/>
                </a:solidFill>
                <a:latin typeface="Meiryo UI" panose="020B0604030504040204" pitchFamily="50" charset="-128"/>
                <a:ea typeface="Meiryo UI" panose="020B0604030504040204" pitchFamily="50" charset="-128"/>
              </a:rPr>
              <a:t>NISC</a:t>
            </a:r>
            <a:r>
              <a:rPr lang="ja-JP" altLang="en-US" sz="1600">
                <a:solidFill>
                  <a:prstClr val="black"/>
                </a:solidFill>
                <a:latin typeface="Meiryo UI" panose="020B0604030504040204" pitchFamily="50" charset="-128"/>
                <a:ea typeface="Meiryo UI" panose="020B0604030504040204" pitchFamily="50" charset="-128"/>
              </a:rPr>
              <a:t>（内閣サイバーセキュリティセンター）が作成する「政府機関等のサイバーセキュリティ対策のための統一基準群」を参考にして委託先の選定基準を整備する。</a:t>
            </a:r>
            <a:endParaRPr lang="en-US" altLang="ja-JP" sz="1600">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契約書に明記すべき事項を網羅した契約書のひな形を作成し、関係部署に展開する。</a:t>
            </a:r>
            <a:endParaRPr lang="en-US" altLang="ja-JP" sz="1600">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sz="1600">
                <a:solidFill>
                  <a:prstClr val="black"/>
                </a:solidFill>
                <a:latin typeface="Meiryo UI" panose="020B0604030504040204" pitchFamily="50" charset="-128"/>
                <a:ea typeface="Meiryo UI" panose="020B0604030504040204" pitchFamily="50" charset="-128"/>
              </a:rPr>
              <a:t>契約した業務を開始する前に、委託先から管理体制等の資料を提出させ、契約書に明記した事項を遵守する体制が整っていることを確認する。</a:t>
            </a:r>
            <a:endParaRPr lang="en-US" altLang="ja-JP" sz="1600">
              <a:solidFill>
                <a:prstClr val="black"/>
              </a:solidFill>
              <a:latin typeface="Meiryo UI" panose="020B0604030504040204" pitchFamily="50" charset="-128"/>
              <a:ea typeface="Meiryo UI" panose="020B0604030504040204" pitchFamily="50" charset="-128"/>
            </a:endParaRPr>
          </a:p>
        </p:txBody>
      </p:sp>
      <p:sp>
        <p:nvSpPr>
          <p:cNvPr id="6" name="角丸四角形吹き出し 16">
            <a:extLst>
              <a:ext uri="{FF2B5EF4-FFF2-40B4-BE49-F238E27FC236}">
                <a16:creationId xmlns:a16="http://schemas.microsoft.com/office/drawing/2014/main" id="{612633C0-A9F4-A412-2D09-5C5686B428FA}"/>
              </a:ext>
            </a:extLst>
          </p:cNvPr>
          <p:cNvSpPr/>
          <p:nvPr/>
        </p:nvSpPr>
        <p:spPr>
          <a:xfrm>
            <a:off x="1737629" y="4740471"/>
            <a:ext cx="9128391" cy="1938451"/>
          </a:xfrm>
          <a:prstGeom prst="wedgeRoundRectCallout">
            <a:avLst>
              <a:gd name="adj1" fmla="val -39608"/>
              <a:gd name="adj2" fmla="val -1126"/>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marL="241794">
              <a:lnSpc>
                <a:spcPct val="120000"/>
              </a:lnSpc>
              <a:defRPr/>
            </a:pPr>
            <a:endParaRPr lang="en-US" altLang="ja-JP" sz="1400" b="1">
              <a:solidFill>
                <a:prstClr val="black"/>
              </a:solidFill>
              <a:latin typeface="HG丸ｺﾞｼｯｸM-PRO" panose="020F0600000000000000" pitchFamily="50" charset="-128"/>
              <a:ea typeface="HG丸ｺﾞｼｯｸM-PRO" panose="020F0600000000000000" pitchFamily="50" charset="-128"/>
            </a:endParaRPr>
          </a:p>
          <a:p>
            <a:pPr marL="241794">
              <a:lnSpc>
                <a:spcPct val="120000"/>
              </a:lnSpc>
              <a:defRPr/>
            </a:pPr>
            <a:endParaRPr lang="en-US" altLang="ja-JP" sz="1400" b="1">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41F9018F-FCBB-A529-23C1-6CD39650F015}"/>
              </a:ext>
            </a:extLst>
          </p:cNvPr>
          <p:cNvSpPr txBox="1"/>
          <p:nvPr/>
        </p:nvSpPr>
        <p:spPr>
          <a:xfrm>
            <a:off x="1679368" y="4709346"/>
            <a:ext cx="3731826" cy="1786515"/>
          </a:xfrm>
          <a:prstGeom prst="rect">
            <a:avLst/>
          </a:prstGeom>
          <a:noFill/>
        </p:spPr>
        <p:txBody>
          <a:bodyPr wrap="square" rtlCol="0">
            <a:spAutoFit/>
          </a:bodyPr>
          <a:lstStyle/>
          <a:p>
            <a:pPr marL="241794">
              <a:lnSpc>
                <a:spcPct val="120000"/>
              </a:lnSpc>
              <a:spcAft>
                <a:spcPts val="500"/>
              </a:spcAft>
              <a:defRPr/>
            </a:pPr>
            <a:r>
              <a:rPr lang="en-US" altLang="ja-JP" b="1">
                <a:solidFill>
                  <a:prstClr val="black"/>
                </a:solidFill>
                <a:latin typeface="HG丸ｺﾞｼｯｸM-PRO" panose="020F0600000000000000" pitchFamily="50" charset="-128"/>
                <a:ea typeface="HG丸ｺﾞｼｯｸM-PRO" panose="020F0600000000000000" pitchFamily="50" charset="-128"/>
              </a:rPr>
              <a:t>【</a:t>
            </a:r>
            <a:r>
              <a:rPr lang="ja-JP" altLang="en-US" b="1">
                <a:solidFill>
                  <a:prstClr val="black"/>
                </a:solidFill>
                <a:latin typeface="HG丸ｺﾞｼｯｸM-PRO" panose="020F0600000000000000" pitchFamily="50" charset="-128"/>
                <a:ea typeface="HG丸ｺﾞｼｯｸM-PRO" panose="020F0600000000000000" pitchFamily="50" charset="-128"/>
              </a:rPr>
              <a:t>契約書に明記が必要な事項</a:t>
            </a:r>
            <a:r>
              <a:rPr lang="en-US" altLang="ja-JP" b="1">
                <a:solidFill>
                  <a:prstClr val="black"/>
                </a:solidFill>
                <a:latin typeface="HG丸ｺﾞｼｯｸM-PRO" panose="020F0600000000000000" pitchFamily="50" charset="-128"/>
                <a:ea typeface="HG丸ｺﾞｼｯｸM-PRO" panose="020F0600000000000000" pitchFamily="50" charset="-128"/>
              </a:rPr>
              <a:t>】</a:t>
            </a:r>
          </a:p>
          <a:p>
            <a:pPr marL="241794">
              <a:lnSpc>
                <a:spcPct val="0"/>
              </a:lnSpc>
              <a:defRPr/>
            </a:pPr>
            <a:endParaRPr lang="en-US" altLang="ja-JP" sz="1600" b="1">
              <a:solidFill>
                <a:prstClr val="black"/>
              </a:solidFill>
              <a:latin typeface="HG丸ｺﾞｼｯｸM-PRO" panose="020F0600000000000000" pitchFamily="50" charset="-128"/>
              <a:ea typeface="HG丸ｺﾞｼｯｸM-PRO" panose="020F0600000000000000" pitchFamily="50" charset="-128"/>
            </a:endParaRPr>
          </a:p>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①　秘密保持、目的外利用の禁止</a:t>
            </a:r>
            <a:endParaRPr lang="en-US" altLang="ja-JP" sz="1600" b="1">
              <a:solidFill>
                <a:prstClr val="black"/>
              </a:solidFill>
              <a:latin typeface="HG丸ｺﾞｼｯｸM-PRO" panose="020F0600000000000000" pitchFamily="50" charset="-128"/>
              <a:ea typeface="HG丸ｺﾞｼｯｸM-PRO" panose="020F0600000000000000" pitchFamily="50" charset="-128"/>
            </a:endParaRPr>
          </a:p>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②　再委託の制限又は事前承認等</a:t>
            </a:r>
            <a:endParaRPr lang="en-US" altLang="ja-JP" sz="1600" b="1">
              <a:solidFill>
                <a:prstClr val="black"/>
              </a:solidFill>
              <a:latin typeface="HG丸ｺﾞｼｯｸM-PRO" panose="020F0600000000000000" pitchFamily="50" charset="-128"/>
              <a:ea typeface="HG丸ｺﾞｼｯｸM-PRO" panose="020F0600000000000000" pitchFamily="50" charset="-128"/>
            </a:endParaRPr>
          </a:p>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③　個人情報の複製等の制限</a:t>
            </a:r>
            <a:endParaRPr lang="en-US" altLang="ja-JP" sz="1600" b="1">
              <a:solidFill>
                <a:prstClr val="black"/>
              </a:solidFill>
              <a:latin typeface="HG丸ｺﾞｼｯｸM-PRO" panose="020F0600000000000000" pitchFamily="50" charset="-128"/>
              <a:ea typeface="HG丸ｺﾞｼｯｸM-PRO" panose="020F0600000000000000" pitchFamily="50" charset="-128"/>
            </a:endParaRPr>
          </a:p>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④　個人情報の安全管理措置</a:t>
            </a:r>
          </a:p>
          <a:p>
            <a:pPr>
              <a:defRPr/>
            </a:pPr>
            <a:endParaRPr lang="ja-JP" altLang="en-US" sz="1600">
              <a:solidFill>
                <a:prstClr val="black"/>
              </a:solidFill>
              <a:latin typeface="游ゴシック" panose="020F0502020204030204"/>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81ED7CF-1213-B538-E441-DB644286B74F}"/>
              </a:ext>
            </a:extLst>
          </p:cNvPr>
          <p:cNvSpPr txBox="1"/>
          <p:nvPr/>
        </p:nvSpPr>
        <p:spPr>
          <a:xfrm>
            <a:off x="5105540" y="5105227"/>
            <a:ext cx="5704269" cy="1608133"/>
          </a:xfrm>
          <a:prstGeom prst="rect">
            <a:avLst/>
          </a:prstGeom>
          <a:noFill/>
        </p:spPr>
        <p:txBody>
          <a:bodyPr wrap="square" rtlCol="0">
            <a:spAutoFit/>
          </a:bodyPr>
          <a:lstStyle/>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⑤　個人情報の漏えい等の事案の発生時における対応</a:t>
            </a:r>
          </a:p>
          <a:p>
            <a:pPr marL="241794">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⑥　委託終了時における個人情報の消去及び媒体の返却</a:t>
            </a:r>
          </a:p>
          <a:p>
            <a:pPr marL="628650" indent="-387350">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⑦　法令及び契約に違反した場合における契約解除、損害賠償責任等</a:t>
            </a:r>
          </a:p>
          <a:p>
            <a:pPr marL="628650" indent="-387350">
              <a:spcBef>
                <a:spcPts val="100"/>
              </a:spcBef>
              <a:defRPr/>
            </a:pPr>
            <a:r>
              <a:rPr lang="ja-JP" altLang="en-US" sz="1600" b="1">
                <a:solidFill>
                  <a:prstClr val="black"/>
                </a:solidFill>
                <a:latin typeface="HG丸ｺﾞｼｯｸM-PRO" panose="020F0600000000000000" pitchFamily="50" charset="-128"/>
                <a:ea typeface="HG丸ｺﾞｼｯｸM-PRO" panose="020F0600000000000000" pitchFamily="50" charset="-128"/>
              </a:rPr>
              <a:t>⑧　契約内容の遵守状況についての定期的報告及び委託先における取扱状況を把握するための監査等</a:t>
            </a:r>
          </a:p>
        </p:txBody>
      </p:sp>
      <p:sp>
        <p:nvSpPr>
          <p:cNvPr id="4" name="スライド番号プレースホルダー 3"/>
          <p:cNvSpPr>
            <a:spLocks noGrp="1"/>
          </p:cNvSpPr>
          <p:nvPr>
            <p:ph type="sldNum" sz="quarter" idx="12"/>
          </p:nvPr>
        </p:nvSpPr>
        <p:spPr>
          <a:xfrm>
            <a:off x="8779105" y="6492876"/>
            <a:ext cx="2228850" cy="365125"/>
          </a:xfrm>
        </p:spPr>
        <p:txBody>
          <a:bodyPr/>
          <a:lstStyle/>
          <a:p>
            <a:pPr defTabSz="457200"/>
            <a:fld id="{52FD9B32-C877-4168-9DF9-BB9A504D625C}" type="slidenum">
              <a:rPr lang="ja-JP" altLang="en-US">
                <a:solidFill>
                  <a:prstClr val="black"/>
                </a:solidFill>
                <a:latin typeface="Calibri" panose="020F0502020204030204"/>
              </a:rPr>
              <a:pPr defTabSz="457200"/>
              <a:t>57</a:t>
            </a:fld>
            <a:endParaRPr lang="ja-JP" altLang="en-US">
              <a:solidFill>
                <a:prstClr val="black"/>
              </a:solidFill>
              <a:latin typeface="Calibri" panose="020F0502020204030204"/>
            </a:endParaRPr>
          </a:p>
        </p:txBody>
      </p:sp>
    </p:spTree>
    <p:extLst>
      <p:ext uri="{BB962C8B-B14F-4D97-AF65-F5344CB8AC3E}">
        <p14:creationId xmlns:p14="http://schemas.microsoft.com/office/powerpoint/2010/main" val="189085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7169" y="6378387"/>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58</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CD9FA45-FB00-3919-017D-455BFFADE30C}"/>
              </a:ext>
            </a:extLst>
          </p:cNvPr>
          <p:cNvGraphicFramePr>
            <a:graphicFrameLocks noGrp="1"/>
          </p:cNvGraphicFramePr>
          <p:nvPr/>
        </p:nvGraphicFramePr>
        <p:xfrm>
          <a:off x="1779107" y="1457740"/>
          <a:ext cx="9086912" cy="3292060"/>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06180">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2885880">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8227E292-48AA-13B0-EEC5-1EE81AD870A3}"/>
              </a:ext>
            </a:extLst>
          </p:cNvPr>
          <p:cNvSpPr txBox="1"/>
          <p:nvPr/>
        </p:nvSpPr>
        <p:spPr>
          <a:xfrm>
            <a:off x="1665261" y="1946315"/>
            <a:ext cx="4657303" cy="1661993"/>
          </a:xfrm>
          <a:prstGeom prst="rect">
            <a:avLst/>
          </a:prstGeom>
          <a:noFill/>
        </p:spPr>
        <p:txBody>
          <a:bodyPr wrap="square" rtlCol="0">
            <a:spAutoFit/>
          </a:bodyPr>
          <a:lstStyle/>
          <a:p>
            <a:pPr>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（２）</a:t>
            </a:r>
            <a:r>
              <a:rPr lang="ja-JP" altLang="en-US" sz="2000" b="1" u="sng">
                <a:solidFill>
                  <a:prstClr val="black"/>
                </a:solidFill>
                <a:latin typeface="Meiryo UI" panose="020B0604030504040204" pitchFamily="50" charset="-128"/>
                <a:ea typeface="Meiryo UI" panose="020B0604030504040204" pitchFamily="50" charset="-128"/>
              </a:rPr>
              <a:t>委託範囲の限定</a:t>
            </a:r>
            <a:endParaRPr lang="en-US" altLang="ja-JP" sz="2000" b="1">
              <a:solidFill>
                <a:prstClr val="black"/>
              </a:solidFill>
              <a:latin typeface="Meiryo UI" panose="020B0604030504040204" pitchFamily="50" charset="-128"/>
              <a:ea typeface="Meiryo UI" panose="020B0604030504040204" pitchFamily="50" charset="-128"/>
            </a:endParaRPr>
          </a:p>
          <a:p>
            <a:pPr marL="361950" indent="-184150">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　保有個人情報の取扱いに係る業務を外部に委託する場合には、取扱いを委託する個人情報の範囲は、委託する業務内容に照らして必要最小限でなければならない。</a:t>
            </a:r>
          </a:p>
        </p:txBody>
      </p:sp>
      <p:sp>
        <p:nvSpPr>
          <p:cNvPr id="5" name="テキスト ボックス 4">
            <a:extLst>
              <a:ext uri="{FF2B5EF4-FFF2-40B4-BE49-F238E27FC236}">
                <a16:creationId xmlns:a16="http://schemas.microsoft.com/office/drawing/2014/main" id="{E0C59458-49F1-CD39-8AF6-11540828C58E}"/>
              </a:ext>
            </a:extLst>
          </p:cNvPr>
          <p:cNvSpPr txBox="1"/>
          <p:nvPr/>
        </p:nvSpPr>
        <p:spPr>
          <a:xfrm>
            <a:off x="6313883" y="1986655"/>
            <a:ext cx="4552137" cy="2133918"/>
          </a:xfrm>
          <a:prstGeom prst="rect">
            <a:avLst/>
          </a:prstGeom>
          <a:noFill/>
        </p:spPr>
        <p:txBody>
          <a:bodyPr wrap="square" rtlCol="0">
            <a:spAutoFit/>
          </a:bodyPr>
          <a:lstStyle/>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委託先に引き渡すデータの中に、委託する業務と無関係の個人情報が含まれていないか事前に確認する。</a:t>
            </a:r>
            <a:endParaRPr lang="en-US" altLang="ja-JP">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業務委託先の従業者が保有個人情報を取り扱う情報システムを使用する場合は、委託する業務に必要ない情報を閲覧することがないよう、アクセス権限を制限する。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吹き出し 4">
            <a:extLst>
              <a:ext uri="{FF2B5EF4-FFF2-40B4-BE49-F238E27FC236}">
                <a16:creationId xmlns:a16="http://schemas.microsoft.com/office/drawing/2014/main" id="{061A0501-9CA4-ED35-76DD-1AB4AD753086}"/>
              </a:ext>
            </a:extLst>
          </p:cNvPr>
          <p:cNvSpPr/>
          <p:nvPr/>
        </p:nvSpPr>
        <p:spPr>
          <a:xfrm>
            <a:off x="3574678" y="5197748"/>
            <a:ext cx="7116018" cy="1102823"/>
          </a:xfrm>
          <a:prstGeom prst="wedgeRoundRectCallout">
            <a:avLst>
              <a:gd name="adj1" fmla="val -54821"/>
              <a:gd name="adj2" fmla="val -8951"/>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委託先に対して業務とは無関係の個人情報を取り扱わせることは情報漏えい等のリスクもあるので、委託する情報の範囲を必要最小限にすることを徹底しましょう。</a:t>
            </a:r>
          </a:p>
        </p:txBody>
      </p:sp>
      <p:pic>
        <p:nvPicPr>
          <p:cNvPr id="9" name="図 8">
            <a:extLst>
              <a:ext uri="{FF2B5EF4-FFF2-40B4-BE49-F238E27FC236}">
                <a16:creationId xmlns:a16="http://schemas.microsoft.com/office/drawing/2014/main" id="{2AB17C37-F77F-D3FA-AA02-F1FD60703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853" y="5163844"/>
            <a:ext cx="1047973" cy="1325845"/>
          </a:xfrm>
          <a:prstGeom prst="rect">
            <a:avLst/>
          </a:prstGeom>
        </p:spPr>
      </p:pic>
    </p:spTree>
    <p:extLst>
      <p:ext uri="{BB962C8B-B14F-4D97-AF65-F5344CB8AC3E}">
        <p14:creationId xmlns:p14="http://schemas.microsoft.com/office/powerpoint/2010/main" val="362159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7169"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59</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CD9FA45-FB00-3919-017D-455BFFADE30C}"/>
              </a:ext>
            </a:extLst>
          </p:cNvPr>
          <p:cNvGraphicFramePr>
            <a:graphicFrameLocks noGrp="1"/>
          </p:cNvGraphicFramePr>
          <p:nvPr/>
        </p:nvGraphicFramePr>
        <p:xfrm>
          <a:off x="1779107" y="1457740"/>
          <a:ext cx="9086912" cy="3691030"/>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53894">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237136">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810795F2-C8CE-2941-07B9-FCE26D690868}"/>
              </a:ext>
            </a:extLst>
          </p:cNvPr>
          <p:cNvSpPr txBox="1"/>
          <p:nvPr/>
        </p:nvSpPr>
        <p:spPr>
          <a:xfrm>
            <a:off x="1634281" y="2004425"/>
            <a:ext cx="4677620" cy="2492990"/>
          </a:xfrm>
          <a:prstGeom prst="rect">
            <a:avLst/>
          </a:prstGeom>
          <a:noFill/>
        </p:spPr>
        <p:txBody>
          <a:bodyPr wrap="square" rtlCol="0">
            <a:spAutoFit/>
          </a:bodyPr>
          <a:lstStyle/>
          <a:p>
            <a:pPr>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（３）</a:t>
            </a:r>
            <a:r>
              <a:rPr lang="ja-JP" altLang="en-US" sz="2000" b="1" u="sng">
                <a:solidFill>
                  <a:prstClr val="black"/>
                </a:solidFill>
                <a:latin typeface="Meiryo UI" panose="020B0604030504040204" pitchFamily="50" charset="-128"/>
                <a:ea typeface="Meiryo UI" panose="020B0604030504040204" pitchFamily="50" charset="-128"/>
              </a:rPr>
              <a:t>委託先への実地検査</a:t>
            </a:r>
            <a:endParaRPr lang="en-US" altLang="ja-JP" sz="2000" b="1" u="sng">
              <a:solidFill>
                <a:prstClr val="black"/>
              </a:solidFill>
              <a:latin typeface="Meiryo UI" panose="020B0604030504040204" pitchFamily="50" charset="-128"/>
              <a:ea typeface="Meiryo UI" panose="020B0604030504040204" pitchFamily="50" charset="-128"/>
            </a:endParaRPr>
          </a:p>
          <a:p>
            <a:pPr marL="355600" indent="-177800">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　保有個人情報の取扱いに係る業務を外部に委託する場合には、委託する業務に係る保有個人情報の秘匿性等その内容やその量等に応じて、作業の管理体制及び実施体制や個人情報の管理の状況について、</a:t>
            </a:r>
            <a:r>
              <a:rPr lang="ja-JP" altLang="en-US" u="sng">
                <a:solidFill>
                  <a:prstClr val="black"/>
                </a:solidFill>
                <a:latin typeface="Meiryo UI" panose="020B0604030504040204" pitchFamily="50" charset="-128"/>
                <a:ea typeface="Meiryo UI" panose="020B0604030504040204" pitchFamily="50" charset="-128"/>
              </a:rPr>
              <a:t>少なくとも年１回以上、原則として実地検査により確認する。</a:t>
            </a:r>
          </a:p>
        </p:txBody>
      </p:sp>
      <p:sp>
        <p:nvSpPr>
          <p:cNvPr id="5" name="テキスト ボックス 4">
            <a:extLst>
              <a:ext uri="{FF2B5EF4-FFF2-40B4-BE49-F238E27FC236}">
                <a16:creationId xmlns:a16="http://schemas.microsoft.com/office/drawing/2014/main" id="{9ABD8A0A-8359-F791-86DF-1654D0380103}"/>
              </a:ext>
            </a:extLst>
          </p:cNvPr>
          <p:cNvSpPr txBox="1"/>
          <p:nvPr/>
        </p:nvSpPr>
        <p:spPr>
          <a:xfrm>
            <a:off x="6311901" y="2017764"/>
            <a:ext cx="4554118" cy="3067506"/>
          </a:xfrm>
          <a:prstGeom prst="rect">
            <a:avLst/>
          </a:prstGeom>
          <a:noFill/>
        </p:spPr>
        <p:txBody>
          <a:bodyPr wrap="square" rtlCol="0">
            <a:spAutoFit/>
          </a:bodyPr>
          <a:lstStyle/>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委託している業務の秘匿性等を考慮し、実地検査先の優先順位を考慮して検査計画を立てた上で実地検査を実施する。</a:t>
            </a:r>
            <a:endParaRPr lang="en-US" altLang="ja-JP">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秘匿性が高い情報を取り扱っている委託先については優先的かつ重点的に実地検査を行う。</a:t>
            </a:r>
            <a:endParaRPr lang="en-US" altLang="ja-JP">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委託する保有個人情報の秘匿性等を検討した結果、実地検査を行わない場合であっても、報告書を提出させる等の方法で委託先の管理体制等を確認する。</a:t>
            </a: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吹き出し 4">
            <a:extLst>
              <a:ext uri="{FF2B5EF4-FFF2-40B4-BE49-F238E27FC236}">
                <a16:creationId xmlns:a16="http://schemas.microsoft.com/office/drawing/2014/main" id="{D4CABF33-8EBA-CA14-252A-5C792BCCF419}"/>
              </a:ext>
            </a:extLst>
          </p:cNvPr>
          <p:cNvSpPr/>
          <p:nvPr/>
        </p:nvSpPr>
        <p:spPr>
          <a:xfrm>
            <a:off x="3321747" y="5363632"/>
            <a:ext cx="6819897" cy="1181047"/>
          </a:xfrm>
          <a:prstGeom prst="wedgeRoundRectCallout">
            <a:avLst>
              <a:gd name="adj1" fmla="val -55007"/>
              <a:gd name="adj2" fmla="val -5023"/>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原則として実地検査により委託先の管理体制等を確認しますが、実地検査の要否については委託する保有個人情報の秘匿性、情報の内容や量等の実情を考慮して検討してください。</a:t>
            </a:r>
          </a:p>
        </p:txBody>
      </p:sp>
      <p:pic>
        <p:nvPicPr>
          <p:cNvPr id="8" name="図 7" descr="アイコン が含まれている画像&#10;&#10;自動的に生成された説明">
            <a:extLst>
              <a:ext uri="{FF2B5EF4-FFF2-40B4-BE49-F238E27FC236}">
                <a16:creationId xmlns:a16="http://schemas.microsoft.com/office/drawing/2014/main" id="{1E705151-3873-53F0-5E54-8E70BC754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61220" y="5311562"/>
            <a:ext cx="1037761" cy="1330131"/>
          </a:xfrm>
          <a:prstGeom prst="rect">
            <a:avLst/>
          </a:prstGeom>
        </p:spPr>
      </p:pic>
    </p:spTree>
    <p:extLst>
      <p:ext uri="{BB962C8B-B14F-4D97-AF65-F5344CB8AC3E}">
        <p14:creationId xmlns:p14="http://schemas.microsoft.com/office/powerpoint/2010/main" val="111606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「個人情報保護法」とは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6</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1824039" y="1825625"/>
            <a:ext cx="8543925" cy="4351338"/>
          </a:xfrm>
        </p:spPr>
        <p:txBody>
          <a:bodyPr>
            <a:normAutofit/>
          </a:bodyPr>
          <a:lstStyle/>
          <a:p>
            <a:pPr marL="433800" indent="-457200">
              <a:spcBef>
                <a:spcPts val="1800"/>
              </a:spcBef>
              <a:buClr>
                <a:schemeClr val="tx1">
                  <a:lumMod val="65000"/>
                  <a:lumOff val="35000"/>
                </a:schemeClr>
              </a:buClr>
              <a:buFont typeface="Wingdings" panose="05000000000000000000" pitchFamily="2" charset="2"/>
              <a:buChar char="l"/>
            </a:pPr>
            <a:r>
              <a:rPr lang="ja-JP" altLang="en-US" sz="2400" b="1" u="sng">
                <a:solidFill>
                  <a:schemeClr val="tx1">
                    <a:lumMod val="65000"/>
                    <a:lumOff val="35000"/>
                  </a:schemeClr>
                </a:solidFill>
                <a:latin typeface="Meiryo UI" panose="020B0604030504040204" pitchFamily="50" charset="-128"/>
              </a:rPr>
              <a:t>「個人情報」の適正な取扱い</a:t>
            </a:r>
            <a:r>
              <a:rPr lang="ja-JP" altLang="en-US" sz="2400">
                <a:solidFill>
                  <a:schemeClr val="tx1">
                    <a:lumMod val="65000"/>
                    <a:lumOff val="35000"/>
                  </a:schemeClr>
                </a:solidFill>
                <a:latin typeface="Meiryo UI" panose="020B0604030504040204" pitchFamily="50" charset="-128"/>
              </a:rPr>
              <a:t>に関し、</a:t>
            </a:r>
            <a:r>
              <a:rPr lang="ja-JP" altLang="en-US" sz="2400" b="1" u="sng">
                <a:solidFill>
                  <a:schemeClr val="tx1">
                    <a:lumMod val="65000"/>
                    <a:lumOff val="35000"/>
                  </a:schemeClr>
                </a:solidFill>
                <a:latin typeface="Meiryo UI" panose="020B0604030504040204" pitchFamily="50" charset="-128"/>
              </a:rPr>
              <a:t>個人情報の有用性</a:t>
            </a:r>
            <a:r>
              <a:rPr lang="ja-JP" altLang="en-US" sz="2400">
                <a:solidFill>
                  <a:schemeClr val="tx1">
                    <a:lumMod val="65000"/>
                    <a:lumOff val="35000"/>
                  </a:schemeClr>
                </a:solidFill>
                <a:latin typeface="Meiryo UI" panose="020B0604030504040204" pitchFamily="50" charset="-128"/>
              </a:rPr>
              <a:t>に配慮しつつ、「プライバシー」を含む</a:t>
            </a:r>
            <a:r>
              <a:rPr lang="ja-JP" altLang="en-US" sz="2400" b="1" u="sng">
                <a:solidFill>
                  <a:schemeClr val="tx1">
                    <a:lumMod val="65000"/>
                    <a:lumOff val="35000"/>
                  </a:schemeClr>
                </a:solidFill>
                <a:latin typeface="Meiryo UI" panose="020B0604030504040204" pitchFamily="50" charset="-128"/>
              </a:rPr>
              <a:t>個人の権利利益を保護</a:t>
            </a:r>
            <a:r>
              <a:rPr lang="ja-JP" altLang="en-US" sz="2400">
                <a:solidFill>
                  <a:schemeClr val="tx1">
                    <a:lumMod val="65000"/>
                    <a:lumOff val="35000"/>
                  </a:schemeClr>
                </a:solidFill>
                <a:latin typeface="Meiryo UI" panose="020B0604030504040204" pitchFamily="50" charset="-128"/>
              </a:rPr>
              <a:t>することを目的とする法律。</a:t>
            </a:r>
            <a:endParaRPr lang="en-US" altLang="ja-JP" sz="2400">
              <a:solidFill>
                <a:schemeClr val="tx1">
                  <a:lumMod val="65000"/>
                  <a:lumOff val="35000"/>
                </a:schemeClr>
              </a:solidFill>
              <a:latin typeface="Meiryo UI" panose="020B0604030504040204" pitchFamily="50" charset="-128"/>
            </a:endParaRPr>
          </a:p>
          <a:p>
            <a:pPr marL="433800" indent="-457200">
              <a:spcBef>
                <a:spcPts val="1800"/>
              </a:spcBef>
              <a:buClr>
                <a:schemeClr val="tx1">
                  <a:lumMod val="65000"/>
                  <a:lumOff val="35000"/>
                </a:schemeClr>
              </a:buClr>
              <a:buFont typeface="Wingdings" panose="05000000000000000000" pitchFamily="2" charset="2"/>
              <a:buChar char="l"/>
            </a:pPr>
            <a:r>
              <a:rPr lang="ja-JP" altLang="en-US" sz="2400" b="1" u="sng">
                <a:solidFill>
                  <a:schemeClr val="tx1">
                    <a:lumMod val="65000"/>
                    <a:lumOff val="35000"/>
                  </a:schemeClr>
                </a:solidFill>
                <a:latin typeface="Meiryo UI" panose="020B0604030504040204" pitchFamily="50" charset="-128"/>
              </a:rPr>
              <a:t>我が国の個人情報保護制度の「基本法」</a:t>
            </a:r>
            <a:r>
              <a:rPr lang="ja-JP" altLang="en-US" sz="2400">
                <a:solidFill>
                  <a:schemeClr val="tx1">
                    <a:lumMod val="65000"/>
                    <a:lumOff val="35000"/>
                  </a:schemeClr>
                </a:solidFill>
                <a:latin typeface="Meiryo UI" panose="020B0604030504040204" pitchFamily="50" charset="-128"/>
              </a:rPr>
              <a:t>として基本理念、基本方針の策定や国等の責務等を定めるほか、</a:t>
            </a:r>
            <a:r>
              <a:rPr lang="ja-JP" altLang="en-US" sz="2400" b="1" u="sng">
                <a:solidFill>
                  <a:schemeClr val="tx1">
                    <a:lumMod val="65000"/>
                    <a:lumOff val="35000"/>
                  </a:schemeClr>
                </a:solidFill>
                <a:latin typeface="Meiryo UI" panose="020B0604030504040204" pitchFamily="50" charset="-128"/>
              </a:rPr>
              <a:t>民間事業者や行政機関等の個人情報の取扱いに関する「一般法」</a:t>
            </a:r>
            <a:r>
              <a:rPr lang="ja-JP" altLang="en-US" sz="2400">
                <a:solidFill>
                  <a:schemeClr val="tx1">
                    <a:lumMod val="65000"/>
                    <a:lumOff val="35000"/>
                  </a:schemeClr>
                </a:solidFill>
                <a:latin typeface="Meiryo UI" panose="020B0604030504040204" pitchFamily="50" charset="-128"/>
              </a:rPr>
              <a:t>として</a:t>
            </a:r>
            <a:r>
              <a:rPr lang="ja-JP" altLang="en-US" sz="2400" b="1" u="sng">
                <a:solidFill>
                  <a:schemeClr val="tx1">
                    <a:lumMod val="65000"/>
                    <a:lumOff val="35000"/>
                  </a:schemeClr>
                </a:solidFill>
                <a:latin typeface="Meiryo UI" panose="020B0604030504040204" pitchFamily="50" charset="-128"/>
              </a:rPr>
              <a:t>民間部門及び公的部門における必要最小限の規律</a:t>
            </a:r>
            <a:r>
              <a:rPr lang="ja-JP" altLang="en-US" sz="2400">
                <a:solidFill>
                  <a:schemeClr val="tx1">
                    <a:lumMod val="65000"/>
                    <a:lumOff val="35000"/>
                  </a:schemeClr>
                </a:solidFill>
                <a:latin typeface="Meiryo UI" panose="020B0604030504040204" pitchFamily="50" charset="-128"/>
              </a:rPr>
              <a:t>を定める。</a:t>
            </a:r>
            <a:endParaRPr lang="en-US" altLang="ja-JP" sz="2400">
              <a:solidFill>
                <a:schemeClr val="tx1">
                  <a:lumMod val="65000"/>
                  <a:lumOff val="35000"/>
                </a:schemeClr>
              </a:solidFill>
              <a:latin typeface="Meiryo UI" panose="020B0604030504040204" pitchFamily="50" charset="-128"/>
            </a:endParaRPr>
          </a:p>
          <a:p>
            <a:pPr marL="433800" indent="-457200">
              <a:spcBef>
                <a:spcPts val="1800"/>
              </a:spcBef>
              <a:buClr>
                <a:schemeClr val="tx1">
                  <a:lumMod val="65000"/>
                  <a:lumOff val="35000"/>
                </a:schemeClr>
              </a:buClr>
              <a:buFont typeface="Wingdings" panose="05000000000000000000" pitchFamily="2" charset="2"/>
              <a:buChar char="l"/>
            </a:pPr>
            <a:r>
              <a:rPr lang="ja-JP" altLang="en-US" sz="2400">
                <a:solidFill>
                  <a:schemeClr val="tx1">
                    <a:lumMod val="65000"/>
                    <a:lumOff val="35000"/>
                  </a:schemeClr>
                </a:solidFill>
                <a:latin typeface="Meiryo UI" panose="020B0604030504040204" pitchFamily="50" charset="-128"/>
              </a:rPr>
              <a:t>また、</a:t>
            </a:r>
            <a:r>
              <a:rPr lang="ja-JP" altLang="en-US" sz="2400" b="1" u="sng">
                <a:solidFill>
                  <a:schemeClr val="tx1">
                    <a:lumMod val="65000"/>
                    <a:lumOff val="35000"/>
                  </a:schemeClr>
                </a:solidFill>
                <a:latin typeface="Meiryo UI" panose="020B0604030504040204" pitchFamily="50" charset="-128"/>
              </a:rPr>
              <a:t>個人情報保護委員会の設置根拠</a:t>
            </a:r>
            <a:r>
              <a:rPr lang="ja-JP" altLang="en-US" sz="2400">
                <a:solidFill>
                  <a:schemeClr val="tx1">
                    <a:lumMod val="65000"/>
                    <a:lumOff val="35000"/>
                  </a:schemeClr>
                </a:solidFill>
                <a:latin typeface="Meiryo UI" panose="020B0604030504040204" pitchFamily="50" charset="-128"/>
              </a:rPr>
              <a:t>や</a:t>
            </a:r>
            <a:r>
              <a:rPr lang="ja-JP" altLang="en-US" sz="2400" b="1" u="sng">
                <a:solidFill>
                  <a:schemeClr val="tx1">
                    <a:lumMod val="65000"/>
                    <a:lumOff val="35000"/>
                  </a:schemeClr>
                </a:solidFill>
                <a:latin typeface="Meiryo UI" panose="020B0604030504040204" pitchFamily="50" charset="-128"/>
              </a:rPr>
              <a:t>民間部門及び公的部門に対する監視・監督権限</a:t>
            </a:r>
            <a:r>
              <a:rPr lang="ja-JP" altLang="en-US" sz="2400">
                <a:solidFill>
                  <a:schemeClr val="tx1">
                    <a:lumMod val="65000"/>
                    <a:lumOff val="35000"/>
                  </a:schemeClr>
                </a:solidFill>
                <a:latin typeface="Meiryo UI" panose="020B0604030504040204" pitchFamily="50" charset="-128"/>
              </a:rPr>
              <a:t>についても定める。</a:t>
            </a:r>
          </a:p>
        </p:txBody>
      </p:sp>
    </p:spTree>
    <p:extLst>
      <p:ext uri="{BB962C8B-B14F-4D97-AF65-F5344CB8AC3E}">
        <p14:creationId xmlns:p14="http://schemas.microsoft.com/office/powerpoint/2010/main" val="50037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37169"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60</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CD9FA45-FB00-3919-017D-455BFFADE30C}"/>
              </a:ext>
            </a:extLst>
          </p:cNvPr>
          <p:cNvGraphicFramePr>
            <a:graphicFrameLocks noGrp="1"/>
          </p:cNvGraphicFramePr>
          <p:nvPr/>
        </p:nvGraphicFramePr>
        <p:xfrm>
          <a:off x="1779107" y="1457740"/>
          <a:ext cx="9086912" cy="3366514"/>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13987">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2952527">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8FA44869-9EBB-6BB7-16CD-93D22548F96C}"/>
              </a:ext>
            </a:extLst>
          </p:cNvPr>
          <p:cNvSpPr txBox="1"/>
          <p:nvPr/>
        </p:nvSpPr>
        <p:spPr>
          <a:xfrm>
            <a:off x="1608882" y="1990612"/>
            <a:ext cx="4794221" cy="2569934"/>
          </a:xfrm>
          <a:prstGeom prst="rect">
            <a:avLst/>
          </a:prstGeom>
          <a:noFill/>
        </p:spPr>
        <p:txBody>
          <a:bodyPr wrap="square" rtlCol="0">
            <a:spAutoFit/>
          </a:bodyPr>
          <a:lstStyle/>
          <a:p>
            <a:pPr>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（４）</a:t>
            </a:r>
            <a:r>
              <a:rPr lang="ja-JP" altLang="en-US" sz="2000" b="1" u="sng">
                <a:solidFill>
                  <a:prstClr val="black"/>
                </a:solidFill>
                <a:latin typeface="Meiryo UI" panose="020B0604030504040204" pitchFamily="50" charset="-128"/>
                <a:ea typeface="Meiryo UI" panose="020B0604030504040204" pitchFamily="50" charset="-128"/>
              </a:rPr>
              <a:t>再委託先の監督</a:t>
            </a:r>
            <a:endParaRPr lang="en-US" altLang="ja-JP" sz="2000" b="1">
              <a:solidFill>
                <a:prstClr val="black"/>
              </a:solidFill>
              <a:latin typeface="Meiryo UI" panose="020B0604030504040204" pitchFamily="50" charset="-128"/>
              <a:ea typeface="Meiryo UI" panose="020B0604030504040204" pitchFamily="50" charset="-128"/>
            </a:endParaRPr>
          </a:p>
          <a:p>
            <a:pPr marL="355600" lvl="1" indent="-177800">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　保有個人情報の取扱いに係る業務が再委託される場合には、委託先に（１）の措置を講じさせるとともに、再委託される業務に係る保有個人情報の秘匿性等その内容に応じて、委託先を通じて又は委託元自らが実地検査等の措置を実施する。</a:t>
            </a:r>
            <a:endParaRPr lang="en-US" altLang="ja-JP">
              <a:solidFill>
                <a:prstClr val="black"/>
              </a:solidFill>
              <a:latin typeface="Meiryo UI" panose="020B0604030504040204" pitchFamily="50" charset="-128"/>
              <a:ea typeface="Meiryo UI" panose="020B0604030504040204" pitchFamily="50" charset="-128"/>
            </a:endParaRPr>
          </a:p>
          <a:p>
            <a:pPr lvl="1">
              <a:spcBef>
                <a:spcPts val="600"/>
              </a:spcBef>
              <a:defRPr/>
            </a:pP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再委託先が再々委託を行う場合も同様。</a:t>
            </a:r>
          </a:p>
        </p:txBody>
      </p:sp>
      <p:sp>
        <p:nvSpPr>
          <p:cNvPr id="5" name="テキスト ボックス 4">
            <a:extLst>
              <a:ext uri="{FF2B5EF4-FFF2-40B4-BE49-F238E27FC236}">
                <a16:creationId xmlns:a16="http://schemas.microsoft.com/office/drawing/2014/main" id="{2FD426AD-CA7C-4FBA-5A9F-EFD4409C3961}"/>
              </a:ext>
            </a:extLst>
          </p:cNvPr>
          <p:cNvSpPr txBox="1"/>
          <p:nvPr/>
        </p:nvSpPr>
        <p:spPr>
          <a:xfrm>
            <a:off x="6322563" y="2033746"/>
            <a:ext cx="4543456" cy="2790508"/>
          </a:xfrm>
          <a:prstGeom prst="rect">
            <a:avLst/>
          </a:prstGeom>
          <a:noFill/>
        </p:spPr>
        <p:txBody>
          <a:bodyPr wrap="square" rtlCol="0">
            <a:spAutoFit/>
          </a:bodyPr>
          <a:lstStyle/>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委託先が再委託先を選定する際に、再委託先の管理体制等について把握した内容を委託元に報告させ、委託先が（１）の措置を適切に講じていることを確認する。</a:t>
            </a:r>
            <a:endParaRPr lang="en-US" altLang="ja-JP">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委託先に再委託先に対する実地検査を実施させるとともに、秘匿性が高い個人情報を取り扱う業務を行っている再委託先に対しては委託元自らが実地検査を実施する。</a:t>
            </a:r>
            <a:endParaRPr lang="en-US" altLang="ja-JP">
              <a:solidFill>
                <a:prstClr val="black"/>
              </a:solidFill>
              <a:latin typeface="Meiryo UI" panose="020B0604030504040204" pitchFamily="50" charset="-128"/>
              <a:ea typeface="Meiryo UI" panose="020B0604030504040204" pitchFamily="50" charset="-128"/>
            </a:endParaRPr>
          </a:p>
          <a:p>
            <a:pPr marL="457200" indent="-457200">
              <a:spcAft>
                <a:spcPts val="800"/>
              </a:spcAft>
              <a:buFont typeface="Wingdings" panose="05000000000000000000" pitchFamily="2" charset="2"/>
              <a:buChar char="Ø"/>
              <a:defRPr/>
            </a:pP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吹き出し 4">
            <a:extLst>
              <a:ext uri="{FF2B5EF4-FFF2-40B4-BE49-F238E27FC236}">
                <a16:creationId xmlns:a16="http://schemas.microsoft.com/office/drawing/2014/main" id="{A75CBAFC-62FC-88CE-B257-59AC14921158}"/>
              </a:ext>
            </a:extLst>
          </p:cNvPr>
          <p:cNvSpPr/>
          <p:nvPr/>
        </p:nvSpPr>
        <p:spPr>
          <a:xfrm>
            <a:off x="3254145" y="5093418"/>
            <a:ext cx="7449714" cy="1169890"/>
          </a:xfrm>
          <a:prstGeom prst="wedgeRoundRectCallout">
            <a:avLst>
              <a:gd name="adj1" fmla="val -54821"/>
              <a:gd name="adj2" fmla="val -2580"/>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委託元は再委託先の監督を委託先にすべて任せきりにするのではなく、委託先の監督状況を確認することで間接的に再委託先を監督することが重要です。</a:t>
            </a:r>
          </a:p>
        </p:txBody>
      </p:sp>
      <p:pic>
        <p:nvPicPr>
          <p:cNvPr id="8" name="図 7" descr="アイコン が含まれている画像&#10;&#10;自動的に生成された説明">
            <a:extLst>
              <a:ext uri="{FF2B5EF4-FFF2-40B4-BE49-F238E27FC236}">
                <a16:creationId xmlns:a16="http://schemas.microsoft.com/office/drawing/2014/main" id="{05B15E89-1942-B13F-D34A-A9149E099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61220" y="5311562"/>
            <a:ext cx="1037761" cy="1330131"/>
          </a:xfrm>
          <a:prstGeom prst="rect">
            <a:avLst/>
          </a:prstGeom>
        </p:spPr>
      </p:pic>
    </p:spTree>
    <p:extLst>
      <p:ext uri="{BB962C8B-B14F-4D97-AF65-F5344CB8AC3E}">
        <p14:creationId xmlns:p14="http://schemas.microsoft.com/office/powerpoint/2010/main" val="3535971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６．委託先の監督</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94637" y="649287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61</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2CD9FA45-FB00-3919-017D-455BFFADE30C}"/>
              </a:ext>
            </a:extLst>
          </p:cNvPr>
          <p:cNvGraphicFramePr>
            <a:graphicFrameLocks noGrp="1"/>
          </p:cNvGraphicFramePr>
          <p:nvPr/>
        </p:nvGraphicFramePr>
        <p:xfrm>
          <a:off x="1779107" y="1457740"/>
          <a:ext cx="9086912" cy="3419060"/>
        </p:xfrm>
        <a:graphic>
          <a:graphicData uri="http://schemas.openxmlformats.org/drawingml/2006/table">
            <a:tbl>
              <a:tblPr firstRow="1" bandRow="1">
                <a:tableStyleId>{5C22544A-7EE6-4342-B048-85BDC9FD1C3A}</a:tableStyleId>
              </a:tblPr>
              <a:tblGrid>
                <a:gridCol w="4543456">
                  <a:extLst>
                    <a:ext uri="{9D8B030D-6E8A-4147-A177-3AD203B41FA5}">
                      <a16:colId xmlns:a16="http://schemas.microsoft.com/office/drawing/2014/main" val="1886542048"/>
                    </a:ext>
                  </a:extLst>
                </a:gridCol>
                <a:gridCol w="4543456">
                  <a:extLst>
                    <a:ext uri="{9D8B030D-6E8A-4147-A177-3AD203B41FA5}">
                      <a16:colId xmlns:a16="http://schemas.microsoft.com/office/drawing/2014/main" val="703079359"/>
                    </a:ext>
                  </a:extLst>
                </a:gridCol>
              </a:tblGrid>
              <a:tr h="420449">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手法の例示</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2998611">
                <a:tc>
                  <a:txBody>
                    <a:bodyPr/>
                    <a:lstStyle/>
                    <a:p>
                      <a:endParaRPr kumimoji="1" lang="ja-JP" altLang="en-US" sz="180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3" name="テキスト ボックス 2">
            <a:extLst>
              <a:ext uri="{FF2B5EF4-FFF2-40B4-BE49-F238E27FC236}">
                <a16:creationId xmlns:a16="http://schemas.microsoft.com/office/drawing/2014/main" id="{2D852D1E-0715-0436-2D9B-0456258274EB}"/>
              </a:ext>
            </a:extLst>
          </p:cNvPr>
          <p:cNvSpPr txBox="1"/>
          <p:nvPr/>
        </p:nvSpPr>
        <p:spPr>
          <a:xfrm>
            <a:off x="1608881" y="2055226"/>
            <a:ext cx="4728420" cy="1661993"/>
          </a:xfrm>
          <a:prstGeom prst="rect">
            <a:avLst/>
          </a:prstGeom>
          <a:noFill/>
        </p:spPr>
        <p:txBody>
          <a:bodyPr wrap="square" rtlCol="0">
            <a:spAutoFit/>
          </a:bodyPr>
          <a:lstStyle/>
          <a:p>
            <a:pPr>
              <a:spcAft>
                <a:spcPts val="1200"/>
              </a:spcAft>
              <a:defRPr/>
            </a:pPr>
            <a:r>
              <a:rPr lang="ja-JP" altLang="en-US" sz="2000" b="1">
                <a:solidFill>
                  <a:prstClr val="black"/>
                </a:solidFill>
                <a:latin typeface="Meiryo UI" panose="020B0604030504040204" pitchFamily="50" charset="-128"/>
                <a:ea typeface="Meiryo UI" panose="020B0604030504040204" pitchFamily="50" charset="-128"/>
              </a:rPr>
              <a:t>（５）</a:t>
            </a:r>
            <a:r>
              <a:rPr lang="ja-JP" altLang="en-US" sz="2000" b="1" u="sng">
                <a:solidFill>
                  <a:prstClr val="black"/>
                </a:solidFill>
                <a:latin typeface="Meiryo UI" panose="020B0604030504040204" pitchFamily="50" charset="-128"/>
                <a:ea typeface="Meiryo UI" panose="020B0604030504040204" pitchFamily="50" charset="-128"/>
              </a:rPr>
              <a:t>派遣労働者の監督</a:t>
            </a:r>
            <a:endParaRPr lang="en-US" altLang="ja-JP" sz="2000" b="1">
              <a:solidFill>
                <a:prstClr val="black"/>
              </a:solidFill>
              <a:latin typeface="Meiryo UI" panose="020B0604030504040204" pitchFamily="50" charset="-128"/>
              <a:ea typeface="Meiryo UI" panose="020B0604030504040204" pitchFamily="50" charset="-128"/>
            </a:endParaRPr>
          </a:p>
          <a:p>
            <a:pPr marL="444500" lvl="1" indent="-177800">
              <a:buFont typeface="Arial" panose="020B0604020202020204" pitchFamily="34" charset="0"/>
              <a:buChar char="•"/>
              <a:defRPr/>
            </a:pPr>
            <a:r>
              <a:rPr lang="ja-JP" altLang="en-US">
                <a:solidFill>
                  <a:prstClr val="black"/>
                </a:solidFill>
                <a:latin typeface="Meiryo UI" panose="020B0604030504040204" pitchFamily="50" charset="-128"/>
                <a:ea typeface="Meiryo UI" panose="020B0604030504040204" pitchFamily="50" charset="-128"/>
              </a:rPr>
              <a:t>　保有個人情報の取扱いに係る業務を派遣労働者によって行わせる場合には、労働者派遣契約書に秘密保持義務等個人情報の取扱いに関する事項を明記する。</a:t>
            </a:r>
          </a:p>
        </p:txBody>
      </p:sp>
      <p:sp>
        <p:nvSpPr>
          <p:cNvPr id="5" name="テキスト ボックス 4">
            <a:extLst>
              <a:ext uri="{FF2B5EF4-FFF2-40B4-BE49-F238E27FC236}">
                <a16:creationId xmlns:a16="http://schemas.microsoft.com/office/drawing/2014/main" id="{16828406-EA94-1EC8-94D7-2DB2CD3C2188}"/>
              </a:ext>
            </a:extLst>
          </p:cNvPr>
          <p:cNvSpPr txBox="1"/>
          <p:nvPr/>
        </p:nvSpPr>
        <p:spPr>
          <a:xfrm>
            <a:off x="6337301" y="2075161"/>
            <a:ext cx="4528718" cy="2513509"/>
          </a:xfrm>
          <a:prstGeom prst="rect">
            <a:avLst/>
          </a:prstGeom>
          <a:noFill/>
        </p:spPr>
        <p:txBody>
          <a:bodyPr wrap="square" rtlCol="0">
            <a:spAutoFit/>
          </a:bodyPr>
          <a:lstStyle/>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派遣労働者が保有個人情報を適切に取り扱うことができるよう、必要な研修を受講させる。</a:t>
            </a:r>
            <a:endParaRPr lang="en-US" altLang="ja-JP">
              <a:solidFill>
                <a:prstClr val="black"/>
              </a:solidFill>
              <a:latin typeface="Meiryo UI" panose="020B0604030504040204" pitchFamily="50" charset="-128"/>
              <a:ea typeface="Meiryo UI" panose="020B0604030504040204" pitchFamily="50" charset="-128"/>
            </a:endParaRPr>
          </a:p>
          <a:p>
            <a:pPr marL="355600" indent="-355600">
              <a:spcAft>
                <a:spcPts val="800"/>
              </a:spcAft>
              <a:buFont typeface="Wingdings" panose="05000000000000000000" pitchFamily="2" charset="2"/>
              <a:buChar char="Ø"/>
              <a:defRPr/>
            </a:pPr>
            <a:r>
              <a:rPr lang="ja-JP" altLang="en-US">
                <a:solidFill>
                  <a:prstClr val="black"/>
                </a:solidFill>
                <a:latin typeface="Meiryo UI" panose="020B0604030504040204" pitchFamily="50" charset="-128"/>
                <a:ea typeface="Meiryo UI" panose="020B0604030504040204" pitchFamily="50" charset="-128"/>
              </a:rPr>
              <a:t>研修の受講確認や情報システムのアカウント管理等において派遣労働者が確認対象から漏れないよう、業務フローを適切に構築する。</a:t>
            </a:r>
            <a:endParaRPr lang="en-US" altLang="ja-JP">
              <a:solidFill>
                <a:prstClr val="black"/>
              </a:solidFill>
              <a:latin typeface="Meiryo UI" panose="020B0604030504040204" pitchFamily="50" charset="-128"/>
              <a:ea typeface="Meiryo UI" panose="020B0604030504040204" pitchFamily="50" charset="-128"/>
            </a:endParaRPr>
          </a:p>
          <a:p>
            <a:pPr>
              <a:spcAft>
                <a:spcPts val="800"/>
              </a:spcAft>
              <a:defRPr/>
            </a:pPr>
            <a:endParaRPr lang="en-US" altLang="ja-JP">
              <a:solidFill>
                <a:prstClr val="black"/>
              </a:solidFill>
              <a:latin typeface="Meiryo UI" panose="020B0604030504040204" pitchFamily="50" charset="-128"/>
              <a:ea typeface="Meiryo UI" panose="020B0604030504040204" pitchFamily="50" charset="-128"/>
            </a:endParaRPr>
          </a:p>
        </p:txBody>
      </p:sp>
      <p:sp>
        <p:nvSpPr>
          <p:cNvPr id="6" name="角丸四角形吹き出し 4">
            <a:extLst>
              <a:ext uri="{FF2B5EF4-FFF2-40B4-BE49-F238E27FC236}">
                <a16:creationId xmlns:a16="http://schemas.microsoft.com/office/drawing/2014/main" id="{F1D9888C-6191-78B8-DB10-67C16F7573F3}"/>
              </a:ext>
            </a:extLst>
          </p:cNvPr>
          <p:cNvSpPr/>
          <p:nvPr/>
        </p:nvSpPr>
        <p:spPr>
          <a:xfrm>
            <a:off x="3254143" y="5206090"/>
            <a:ext cx="7398918" cy="1150263"/>
          </a:xfrm>
          <a:prstGeom prst="wedgeRoundRectCallout">
            <a:avLst>
              <a:gd name="adj1" fmla="val -55381"/>
              <a:gd name="adj2" fmla="val -8931"/>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defRPr/>
            </a:pPr>
            <a:r>
              <a:rPr lang="ja-JP" altLang="en-US" b="1">
                <a:solidFill>
                  <a:prstClr val="black"/>
                </a:solidFill>
                <a:latin typeface="メイリオ" panose="020B0604030504040204" pitchFamily="50" charset="-128"/>
                <a:ea typeface="メイリオ" panose="020B0604030504040204" pitchFamily="50" charset="-128"/>
              </a:rPr>
              <a:t>保有個人情報の取扱いに際しては派遣労働者も他の職員と同様に安全管理措置を適切に実施する必要があります。派遣労働者を含む従業者全員が保有個人情報を適切に取り扱う環境を整備しましょう。</a:t>
            </a:r>
          </a:p>
        </p:txBody>
      </p:sp>
      <p:pic>
        <p:nvPicPr>
          <p:cNvPr id="9" name="図 8" descr="アイコン が含まれている画像&#10;&#10;自動的に生成された説明">
            <a:extLst>
              <a:ext uri="{FF2B5EF4-FFF2-40B4-BE49-F238E27FC236}">
                <a16:creationId xmlns:a16="http://schemas.microsoft.com/office/drawing/2014/main" id="{00DB48DE-CA85-6577-5A54-B940EACB3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108" y="5206089"/>
            <a:ext cx="1491493" cy="1456848"/>
          </a:xfrm>
          <a:prstGeom prst="rect">
            <a:avLst/>
          </a:prstGeom>
        </p:spPr>
      </p:pic>
    </p:spTree>
    <p:extLst>
      <p:ext uri="{BB962C8B-B14F-4D97-AF65-F5344CB8AC3E}">
        <p14:creationId xmlns:p14="http://schemas.microsoft.com/office/powerpoint/2010/main" val="411697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クラウドサービス利用に係る安全管理措置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36677" y="635635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93D94788-101F-E902-9352-777100695E7D}"/>
              </a:ext>
            </a:extLst>
          </p:cNvPr>
          <p:cNvGraphicFramePr>
            <a:graphicFrameLocks noGrp="1"/>
          </p:cNvGraphicFramePr>
          <p:nvPr/>
        </p:nvGraphicFramePr>
        <p:xfrm>
          <a:off x="1845365" y="1524003"/>
          <a:ext cx="8865704" cy="3911419"/>
        </p:xfrm>
        <a:graphic>
          <a:graphicData uri="http://schemas.openxmlformats.org/drawingml/2006/table">
            <a:tbl>
              <a:tblPr firstRow="1" bandRow="1">
                <a:tableStyleId>{5C22544A-7EE6-4342-B048-85BDC9FD1C3A}</a:tableStyleId>
              </a:tblPr>
              <a:tblGrid>
                <a:gridCol w="4432852">
                  <a:extLst>
                    <a:ext uri="{9D8B030D-6E8A-4147-A177-3AD203B41FA5}">
                      <a16:colId xmlns:a16="http://schemas.microsoft.com/office/drawing/2014/main" val="1886542048"/>
                    </a:ext>
                  </a:extLst>
                </a:gridCol>
                <a:gridCol w="4432852">
                  <a:extLst>
                    <a:ext uri="{9D8B030D-6E8A-4147-A177-3AD203B41FA5}">
                      <a16:colId xmlns:a16="http://schemas.microsoft.com/office/drawing/2014/main" val="703079359"/>
                    </a:ext>
                  </a:extLst>
                </a:gridCol>
              </a:tblGrid>
              <a:tr h="452057">
                <a:tc>
                  <a:txBody>
                    <a:bodyPr/>
                    <a:lstStyle/>
                    <a:p>
                      <a:pPr indent="-457200" algn="ctr"/>
                      <a:r>
                        <a:rPr kumimoji="1" lang="ja-JP" altLang="en-US" sz="1600">
                          <a:solidFill>
                            <a:schemeClr val="bg1"/>
                          </a:solidFill>
                          <a:latin typeface="Meiryo UI" panose="020B0604030504040204" pitchFamily="50" charset="-128"/>
                          <a:ea typeface="Meiryo UI" panose="020B0604030504040204" pitchFamily="50" charset="-128"/>
                        </a:rPr>
                        <a:t>求められる措置</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tc>
                  <a:txBody>
                    <a:bodyPr/>
                    <a:lstStyle/>
                    <a:p>
                      <a:pPr algn="ctr"/>
                      <a:r>
                        <a:rPr kumimoji="1" lang="ja-JP" altLang="en-US" sz="1800">
                          <a:solidFill>
                            <a:schemeClr val="bg1"/>
                          </a:solidFill>
                          <a:latin typeface="Meiryo UI" panose="020B0604030504040204" pitchFamily="50" charset="-128"/>
                          <a:ea typeface="Meiryo UI" panose="020B0604030504040204" pitchFamily="50" charset="-128"/>
                        </a:rPr>
                        <a:t>解説</a:t>
                      </a:r>
                    </a:p>
                  </a:txBody>
                  <a:tcPr marL="92067" marR="92067" marT="46034" marB="46034"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197"/>
                    </a:solidFill>
                  </a:tcPr>
                </a:tc>
                <a:extLst>
                  <a:ext uri="{0D108BD9-81ED-4DB2-BD59-A6C34878D82A}">
                    <a16:rowId xmlns:a16="http://schemas.microsoft.com/office/drawing/2014/main" val="3656594861"/>
                  </a:ext>
                </a:extLst>
              </a:tr>
              <a:tr h="3459362">
                <a:tc>
                  <a:txBody>
                    <a:bodyPr/>
                    <a:lstStyle/>
                    <a:p>
                      <a:pPr indent="-457200"/>
                      <a:endParaRPr kumimoji="1" lang="ja-JP" altLang="en-US" sz="1600">
                        <a:latin typeface="HG丸ｺﾞｼｯｸM-PRO" panose="020F0600000000000000" pitchFamily="50" charset="-128"/>
                        <a:ea typeface="HG丸ｺﾞｼｯｸM-PRO" panose="020F0600000000000000"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800" dirty="0">
                        <a:latin typeface="HG丸ｺﾞｼｯｸM-PRO" panose="020F0600000000000000" pitchFamily="50" charset="-128"/>
                        <a:ea typeface="HG丸ｺﾞｼｯｸM-PRO" panose="020F0600000000000000" pitchFamily="50" charset="-128"/>
                      </a:endParaRPr>
                    </a:p>
                  </a:txBody>
                  <a:tcPr marL="92067" marR="92067" marT="46034" marB="460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859312"/>
                  </a:ext>
                </a:extLst>
              </a:tr>
            </a:tbl>
          </a:graphicData>
        </a:graphic>
      </p:graphicFrame>
      <p:sp>
        <p:nvSpPr>
          <p:cNvPr id="11" name="テキスト ボックス 10">
            <a:extLst>
              <a:ext uri="{FF2B5EF4-FFF2-40B4-BE49-F238E27FC236}">
                <a16:creationId xmlns:a16="http://schemas.microsoft.com/office/drawing/2014/main" id="{631DD365-B7BE-4B1A-3226-3EDFF9A602E1}"/>
              </a:ext>
            </a:extLst>
          </p:cNvPr>
          <p:cNvSpPr txBox="1"/>
          <p:nvPr/>
        </p:nvSpPr>
        <p:spPr>
          <a:xfrm>
            <a:off x="6258811" y="2109835"/>
            <a:ext cx="4499782" cy="2308324"/>
          </a:xfrm>
          <a:prstGeom prst="rect">
            <a:avLst/>
          </a:prstGeom>
          <a:noFill/>
        </p:spPr>
        <p:txBody>
          <a:bodyPr wrap="square" rtlCol="0">
            <a:spAutoFit/>
          </a:bodyPr>
          <a:lstStyle/>
          <a:p>
            <a:pPr defTabSz="457200"/>
            <a:r>
              <a:rPr lang="ja-JP" altLang="en-US" sz="1600">
                <a:solidFill>
                  <a:prstClr val="black"/>
                </a:solidFill>
                <a:latin typeface="Meiryo UI" panose="020B0604030504040204" pitchFamily="50" charset="-128"/>
                <a:ea typeface="Meiryo UI" panose="020B0604030504040204" pitchFamily="50" charset="-128"/>
              </a:rPr>
              <a:t>　クラウドサービスの利用が、個人情報保護法上の「提供」に該当しない場合、クラウドサービス提供事業者に対する監督義務は課されないが、自ら果たすべき安全管理措置の一環として適切な安全管理措置を講じる必要がある。</a:t>
            </a:r>
            <a:endParaRPr lang="en-US" altLang="ja-JP" sz="1600">
              <a:solidFill>
                <a:prstClr val="black"/>
              </a:solidFill>
              <a:latin typeface="Meiryo UI" panose="020B0604030504040204" pitchFamily="50" charset="-128"/>
              <a:ea typeface="Meiryo UI" panose="020B0604030504040204" pitchFamily="50" charset="-128"/>
            </a:endParaRPr>
          </a:p>
          <a:p>
            <a:pPr defTabSz="457200"/>
            <a:r>
              <a:rPr lang="ja-JP" altLang="en-US" sz="1600">
                <a:solidFill>
                  <a:prstClr val="black"/>
                </a:solidFill>
                <a:latin typeface="Meiryo UI" panose="020B0604030504040204" pitchFamily="50" charset="-128"/>
                <a:ea typeface="Meiryo UI" panose="020B0604030504040204" pitchFamily="50" charset="-128"/>
              </a:rPr>
              <a:t>　地方公共団体においてガバメントクラウドを利用する場合も同様に、ガバメントクラウドに対する監督義務は課されないが、外的環境の把握を含む必要かつ適切な安全管理措置を講ずる必要がある。</a:t>
            </a:r>
          </a:p>
        </p:txBody>
      </p:sp>
      <p:sp>
        <p:nvSpPr>
          <p:cNvPr id="29" name="角丸四角形吹き出し 16">
            <a:extLst>
              <a:ext uri="{FF2B5EF4-FFF2-40B4-BE49-F238E27FC236}">
                <a16:creationId xmlns:a16="http://schemas.microsoft.com/office/drawing/2014/main" id="{C88BB622-6CE2-68B0-BB35-69008F70C9F3}"/>
              </a:ext>
            </a:extLst>
          </p:cNvPr>
          <p:cNvSpPr/>
          <p:nvPr/>
        </p:nvSpPr>
        <p:spPr>
          <a:xfrm>
            <a:off x="3424966" y="5653601"/>
            <a:ext cx="6917118" cy="910350"/>
          </a:xfrm>
          <a:prstGeom prst="wedgeRoundRectCallout">
            <a:avLst>
              <a:gd name="adj1" fmla="val -54821"/>
              <a:gd name="adj2" fmla="val -4572"/>
              <a:gd name="adj3" fmla="val 16667"/>
            </a:avLst>
          </a:prstGeom>
          <a:solidFill>
            <a:schemeClr val="accent1">
              <a:lumMod val="20000"/>
              <a:lumOff val="80000"/>
            </a:schemeClr>
          </a:solidFill>
          <a:ln>
            <a:solidFill>
              <a:srgbClr val="034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7200"/>
            <a:r>
              <a:rPr kumimoji="0" lang="ja-JP" altLang="en-US" b="1">
                <a:solidFill>
                  <a:prstClr val="black"/>
                </a:solidFill>
                <a:latin typeface="メイリオ" panose="020B0604030504040204" pitchFamily="50" charset="-128"/>
                <a:ea typeface="メイリオ" panose="020B0604030504040204" pitchFamily="50" charset="-128"/>
              </a:rPr>
              <a:t>クラウドサービスの利用が「提供」に該当するかどうかは、クラウドサービスを提供する事業者において、保有個人情報を取り扱うこととなっているのかどうかが判断の基準となります。</a:t>
            </a:r>
          </a:p>
        </p:txBody>
      </p:sp>
      <p:pic>
        <p:nvPicPr>
          <p:cNvPr id="3" name="図 2">
            <a:extLst>
              <a:ext uri="{FF2B5EF4-FFF2-40B4-BE49-F238E27FC236}">
                <a16:creationId xmlns:a16="http://schemas.microsoft.com/office/drawing/2014/main" id="{C047DC04-AE94-A628-8464-AD1533BEB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199" y="5589140"/>
            <a:ext cx="917807" cy="1161165"/>
          </a:xfrm>
          <a:prstGeom prst="rect">
            <a:avLst/>
          </a:prstGeom>
        </p:spPr>
      </p:pic>
      <p:sp>
        <p:nvSpPr>
          <p:cNvPr id="2" name="テキスト ボックス 1">
            <a:extLst>
              <a:ext uri="{FF2B5EF4-FFF2-40B4-BE49-F238E27FC236}">
                <a16:creationId xmlns:a16="http://schemas.microsoft.com/office/drawing/2014/main" id="{D14DB0B6-C390-3E87-F815-3EAB47D788FD}"/>
              </a:ext>
            </a:extLst>
          </p:cNvPr>
          <p:cNvSpPr txBox="1"/>
          <p:nvPr/>
        </p:nvSpPr>
        <p:spPr>
          <a:xfrm>
            <a:off x="8024449" y="990009"/>
            <a:ext cx="2558668" cy="251795"/>
          </a:xfrm>
          <a:prstGeom prst="rect">
            <a:avLst/>
          </a:prstGeom>
          <a:noFill/>
          <a:ln>
            <a:solidFill>
              <a:schemeClr val="accent1"/>
            </a:solidFill>
          </a:ln>
        </p:spPr>
        <p:txBody>
          <a:bodyPr wrap="square" tIns="18000" bIns="18000" rtlCol="0">
            <a:spAutoFit/>
          </a:bodyPr>
          <a:lstStyle/>
          <a:p>
            <a:pPr algn="ctr" defTabSz="457200"/>
            <a:r>
              <a:rPr lang="ja-JP" altLang="en-US" sz="1400" b="1" u="sng">
                <a:solidFill>
                  <a:srgbClr val="4472C4"/>
                </a:solidFill>
                <a:latin typeface="ＭＳ ゴシック" panose="020B0609070205080204" pitchFamily="49" charset="-128"/>
                <a:ea typeface="ＭＳ ゴシック" panose="020B0609070205080204" pitchFamily="49" charset="-128"/>
              </a:rPr>
              <a:t>事務対応ガイド　</a:t>
            </a:r>
            <a:r>
              <a:rPr lang="en-US" altLang="ja-JP" sz="1400" b="1" u="sng">
                <a:solidFill>
                  <a:srgbClr val="4472C4"/>
                </a:solidFill>
                <a:latin typeface="ＭＳ ゴシック" panose="020B0609070205080204" pitchFamily="49" charset="-128"/>
                <a:ea typeface="ＭＳ ゴシック" panose="020B0609070205080204" pitchFamily="49" charset="-128"/>
              </a:rPr>
              <a:t>4-3-1-1(3)</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DDAEA16-52F1-FB8A-DB8A-64CBC335B60E}"/>
              </a:ext>
            </a:extLst>
          </p:cNvPr>
          <p:cNvSpPr txBox="1"/>
          <p:nvPr/>
        </p:nvSpPr>
        <p:spPr>
          <a:xfrm>
            <a:off x="1944666" y="2109836"/>
            <a:ext cx="4314145" cy="3323987"/>
          </a:xfrm>
          <a:prstGeom prst="rect">
            <a:avLst/>
          </a:prstGeom>
          <a:noFill/>
        </p:spPr>
        <p:txBody>
          <a:bodyPr wrap="square" rtlCol="0">
            <a:spAutoFit/>
          </a:bodyPr>
          <a:lstStyle/>
          <a:p>
            <a:pPr marL="342900" indent="-342900" defTabSz="0">
              <a:buFont typeface="+mj-ea"/>
              <a:buAutoNum type="circleNumDbPlain"/>
            </a:pPr>
            <a:r>
              <a:rPr lang="ja-JP" altLang="en-US" sz="1600">
                <a:solidFill>
                  <a:prstClr val="black"/>
                </a:solidFill>
                <a:latin typeface="Meiryo UI" panose="020B0604030504040204" pitchFamily="50" charset="-128"/>
                <a:ea typeface="Meiryo UI" panose="020B0604030504040204" pitchFamily="50" charset="-128"/>
              </a:rPr>
              <a:t>民間事業者が提供するクラウドサービス上で保有個人情報を取り扱う場合には、行政機関等は、</a:t>
            </a:r>
            <a:r>
              <a:rPr lang="ja-JP" altLang="en-US" sz="1600" u="sng">
                <a:solidFill>
                  <a:prstClr val="black"/>
                </a:solidFill>
                <a:latin typeface="Meiryo UI" panose="020B0604030504040204" pitchFamily="50" charset="-128"/>
                <a:ea typeface="Meiryo UI" panose="020B0604030504040204" pitchFamily="50" charset="-128"/>
              </a:rPr>
              <a:t>自ら果たすべき安全管理措置の一環として、</a:t>
            </a:r>
            <a:r>
              <a:rPr lang="ja-JP" altLang="en-US" sz="1600">
                <a:solidFill>
                  <a:prstClr val="black"/>
                </a:solidFill>
                <a:latin typeface="Meiryo UI" panose="020B0604030504040204" pitchFamily="50" charset="-128"/>
                <a:ea typeface="Meiryo UI" panose="020B0604030504040204" pitchFamily="50" charset="-128"/>
              </a:rPr>
              <a:t>必要かつ適切な措置を講じる必要がある。</a:t>
            </a:r>
            <a:endParaRPr lang="en-US" altLang="ja-JP" sz="1600">
              <a:solidFill>
                <a:prstClr val="black"/>
              </a:solidFill>
              <a:latin typeface="Meiryo UI" panose="020B0604030504040204" pitchFamily="50" charset="-128"/>
              <a:ea typeface="Meiryo UI" panose="020B0604030504040204" pitchFamily="50" charset="-128"/>
            </a:endParaRPr>
          </a:p>
          <a:p>
            <a:pPr marL="342900" indent="-342900" defTabSz="0">
              <a:buFont typeface="+mj-ea"/>
              <a:buAutoNum type="circleNumDbPlain"/>
            </a:pPr>
            <a:endParaRPr lang="en-US" altLang="ja-JP" sz="1600">
              <a:solidFill>
                <a:prstClr val="black"/>
              </a:solidFill>
              <a:latin typeface="Meiryo UI" panose="020B0604030504040204" pitchFamily="50" charset="-128"/>
              <a:ea typeface="Meiryo UI" panose="020B0604030504040204" pitchFamily="50" charset="-128"/>
            </a:endParaRPr>
          </a:p>
          <a:p>
            <a:pPr marL="342900" indent="-342900" defTabSz="0">
              <a:buFont typeface="+mj-ea"/>
              <a:buAutoNum type="circleNumDbPlain"/>
            </a:pPr>
            <a:r>
              <a:rPr lang="ja-JP" altLang="en-US" sz="1600">
                <a:solidFill>
                  <a:prstClr val="black"/>
                </a:solidFill>
                <a:latin typeface="Meiryo UI" panose="020B0604030504040204" pitchFamily="50" charset="-128"/>
                <a:ea typeface="Meiryo UI" panose="020B0604030504040204" pitchFamily="50" charset="-128"/>
              </a:rPr>
              <a:t>外国にある事業者が提供するクラウドサービス 上で保有個人情報を取り扱う場合や、国内事業者であっても外国に所在するサーバに保有個人情報が保存される場合においては、当該外国の個人情報の保護に関する制度等を把握した上で、保有個人情報の安全管理措置のために必要かつ適切な措置を講じなければならない。</a:t>
            </a:r>
            <a:endParaRPr kumimoji="0" lang="en-US" altLang="ja-JP" sz="1400" b="1">
              <a:solidFill>
                <a:prstClr val="black"/>
              </a:solidFill>
              <a:latin typeface="Meiryo UI" panose="020B0604030504040204" pitchFamily="50" charset="-128"/>
              <a:ea typeface="Meiryo UI" panose="020B0604030504040204" pitchFamily="50" charset="-128"/>
            </a:endParaRPr>
          </a:p>
          <a:p>
            <a:pPr defTabSz="457200"/>
            <a:endParaRPr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989347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284318" y="1306288"/>
            <a:ext cx="10317132" cy="20936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4800" dirty="0">
                <a:solidFill>
                  <a:prstClr val="black">
                    <a:lumMod val="65000"/>
                    <a:lumOff val="35000"/>
                  </a:prstClr>
                </a:solidFill>
                <a:latin typeface="Meiryo UI" panose="020B0604030504040204" pitchFamily="50" charset="-128"/>
                <a:ea typeface="Meiryo UI" panose="020B0604030504040204" pitchFamily="50" charset="-128"/>
              </a:rPr>
              <a:t>３．漏えい等報告義務の内容とその方法</a:t>
            </a:r>
          </a:p>
        </p:txBody>
      </p:sp>
      <p:sp>
        <p:nvSpPr>
          <p:cNvPr id="2" name="スライド番号プレースホルダー 1"/>
          <p:cNvSpPr>
            <a:spLocks noGrp="1"/>
          </p:cNvSpPr>
          <p:nvPr>
            <p:ph type="sldNum" sz="quarter" idx="12"/>
          </p:nvPr>
        </p:nvSpPr>
        <p:spPr/>
        <p:txBody>
          <a:bodyPr/>
          <a:lstStyle/>
          <a:p>
            <a:pPr defTabSz="457200">
              <a:defRPr/>
            </a:pPr>
            <a:fld id="{52FD9B32-C877-4168-9DF9-BB9A504D625C}" type="slidenum">
              <a:rPr lang="ja-JP" altLang="en-US">
                <a:solidFill>
                  <a:prstClr val="black">
                    <a:tint val="75000"/>
                  </a:prstClr>
                </a:solidFill>
                <a:latin typeface="Calibri" panose="020F0502020204030204"/>
              </a:rPr>
              <a:pPr defTabSz="457200">
                <a:defRPr/>
              </a:pPr>
              <a:t>63</a:t>
            </a:fld>
            <a:endParaRPr lang="ja-JP" altLang="en-US" dirty="0">
              <a:solidFill>
                <a:prstClr val="black">
                  <a:tint val="75000"/>
                </a:prstClr>
              </a:solidFill>
              <a:latin typeface="Calibri" panose="020F0502020204030204"/>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231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漏えい等の定義について</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64</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4C490C8B-AEB4-486E-8126-D61D514C5B54}"/>
              </a:ext>
            </a:extLst>
          </p:cNvPr>
          <p:cNvSpPr/>
          <p:nvPr/>
        </p:nvSpPr>
        <p:spPr>
          <a:xfrm>
            <a:off x="1804587" y="1809237"/>
            <a:ext cx="2783072" cy="3862176"/>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11" name="テキスト ボックス 20">
            <a:extLst>
              <a:ext uri="{FF2B5EF4-FFF2-40B4-BE49-F238E27FC236}">
                <a16:creationId xmlns:a16="http://schemas.microsoft.com/office/drawing/2014/main" id="{73B17EC1-A1E6-4AC9-9189-60EA40A810DC}"/>
              </a:ext>
            </a:extLst>
          </p:cNvPr>
          <p:cNvSpPr>
            <a:spLocks noChangeArrowheads="1"/>
          </p:cNvSpPr>
          <p:nvPr/>
        </p:nvSpPr>
        <p:spPr bwMode="auto">
          <a:xfrm>
            <a:off x="2070501" y="1563768"/>
            <a:ext cx="2251244" cy="408623"/>
          </a:xfrm>
          <a:prstGeom prst="roundRect">
            <a:avLst>
              <a:gd name="adj" fmla="val 16667"/>
            </a:avLst>
          </a:prstGeom>
          <a:solidFill>
            <a:schemeClr val="accent4">
              <a:lumMod val="20000"/>
              <a:lumOff val="80000"/>
            </a:schemeClr>
          </a:solidFill>
          <a:ln w="31750" cap="flat" cmpd="sng" algn="ctr">
            <a:solidFill>
              <a:srgbClr val="FF0000"/>
            </a:solidFill>
            <a:prstDash val="solid"/>
            <a:miter lim="800000"/>
            <a:headEnd/>
            <a:tailEnd/>
          </a:ln>
          <a:effectLst/>
        </p:spPr>
        <p:txBody>
          <a:bodyPr wrap="square">
            <a:spAutoFit/>
          </a:bodyPr>
          <a:lstStyle/>
          <a:p>
            <a:pPr algn="ctr">
              <a:defRPr/>
            </a:pPr>
            <a:r>
              <a:rPr kumimoji="0" lang="ja-JP" altLang="en-US" b="1" kern="0" dirty="0">
                <a:solidFill>
                  <a:srgbClr val="4472C4">
                    <a:lumMod val="75000"/>
                  </a:srgbClr>
                </a:solidFill>
                <a:latin typeface="Meiryo UI" panose="020B0604030504040204" pitchFamily="50" charset="-128"/>
                <a:ea typeface="Meiryo UI" panose="020B0604030504040204" pitchFamily="50" charset="-128"/>
                <a:cs typeface="ＤＦ平成ゴシック体W5"/>
              </a:rPr>
              <a:t>漏えい</a:t>
            </a:r>
            <a:endParaRPr kumimoji="0" lang="en-US" altLang="ja-JP" b="1" kern="0" dirty="0">
              <a:solidFill>
                <a:srgbClr val="4472C4">
                  <a:lumMod val="75000"/>
                </a:srgbClr>
              </a:solidFill>
              <a:latin typeface="Meiryo UI" panose="020B0604030504040204" pitchFamily="50" charset="-128"/>
              <a:ea typeface="Meiryo UI" panose="020B0604030504040204" pitchFamily="50" charset="-128"/>
              <a:cs typeface="ＤＦ平成ゴシック体W5"/>
            </a:endParaRPr>
          </a:p>
        </p:txBody>
      </p:sp>
      <p:sp>
        <p:nvSpPr>
          <p:cNvPr id="21" name="正方形/長方形 20">
            <a:extLst>
              <a:ext uri="{FF2B5EF4-FFF2-40B4-BE49-F238E27FC236}">
                <a16:creationId xmlns:a16="http://schemas.microsoft.com/office/drawing/2014/main" id="{B8D55604-EED5-4BD8-9571-94821389750F}"/>
              </a:ext>
            </a:extLst>
          </p:cNvPr>
          <p:cNvSpPr/>
          <p:nvPr/>
        </p:nvSpPr>
        <p:spPr>
          <a:xfrm>
            <a:off x="4874647" y="1809238"/>
            <a:ext cx="2783072" cy="3862173"/>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3" name="正方形/長方形 22">
            <a:extLst>
              <a:ext uri="{FF2B5EF4-FFF2-40B4-BE49-F238E27FC236}">
                <a16:creationId xmlns:a16="http://schemas.microsoft.com/office/drawing/2014/main" id="{D9B1C344-5FB7-4D9C-B27D-CE8BF9E74E75}"/>
              </a:ext>
            </a:extLst>
          </p:cNvPr>
          <p:cNvSpPr/>
          <p:nvPr/>
        </p:nvSpPr>
        <p:spPr>
          <a:xfrm>
            <a:off x="7944707" y="1809238"/>
            <a:ext cx="2783072" cy="3862173"/>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5" name="正方形/長方形 24">
            <a:extLst>
              <a:ext uri="{FF2B5EF4-FFF2-40B4-BE49-F238E27FC236}">
                <a16:creationId xmlns:a16="http://schemas.microsoft.com/office/drawing/2014/main" id="{C928C480-720D-4752-AD18-2C0964424E30}"/>
              </a:ext>
            </a:extLst>
          </p:cNvPr>
          <p:cNvSpPr/>
          <p:nvPr/>
        </p:nvSpPr>
        <p:spPr>
          <a:xfrm>
            <a:off x="1852717" y="2023971"/>
            <a:ext cx="2683500" cy="3607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26" name="テキスト ボックス 25">
            <a:extLst>
              <a:ext uri="{FF2B5EF4-FFF2-40B4-BE49-F238E27FC236}">
                <a16:creationId xmlns:a16="http://schemas.microsoft.com/office/drawing/2014/main" id="{5D4DEB01-7A0C-4D63-B713-78D7D83D52A7}"/>
              </a:ext>
            </a:extLst>
          </p:cNvPr>
          <p:cNvSpPr txBox="1"/>
          <p:nvPr/>
        </p:nvSpPr>
        <p:spPr>
          <a:xfrm>
            <a:off x="1963111" y="2122217"/>
            <a:ext cx="2501917" cy="594134"/>
          </a:xfrm>
          <a:prstGeom prst="rect">
            <a:avLst/>
          </a:prstGeom>
          <a:solidFill>
            <a:schemeClr val="bg1"/>
          </a:solidFill>
        </p:spPr>
        <p:txBody>
          <a:bodyPr wrap="square" rtlCol="0" anchor="ctr" anchorCtr="1">
            <a:spAutoFit/>
          </a:bodyPr>
          <a:lstStyle/>
          <a:p>
            <a:pPr algn="ctr" defTabSz="457200"/>
            <a:r>
              <a:rPr lang="ja-JP" altLang="en-US" sz="1600" b="1" dirty="0">
                <a:solidFill>
                  <a:prstClr val="black"/>
                </a:solidFill>
                <a:latin typeface="HG丸ｺﾞｼｯｸM-PRO" panose="020F0600000000000000" pitchFamily="50" charset="-128"/>
                <a:ea typeface="HG丸ｺﾞｼｯｸM-PRO" panose="020F0600000000000000" pitchFamily="50" charset="-128"/>
              </a:rPr>
              <a:t>保有個人情報が外部に</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defTabSz="457200"/>
            <a:r>
              <a:rPr lang="ja-JP" altLang="en-US" sz="1600" b="1" dirty="0">
                <a:solidFill>
                  <a:prstClr val="black"/>
                </a:solidFill>
                <a:latin typeface="HG丸ｺﾞｼｯｸM-PRO" panose="020F0600000000000000" pitchFamily="50" charset="-128"/>
                <a:ea typeface="HG丸ｺﾞｼｯｸM-PRO" panose="020F0600000000000000" pitchFamily="50" charset="-128"/>
              </a:rPr>
              <a:t>流出すること</a:t>
            </a:r>
          </a:p>
        </p:txBody>
      </p:sp>
      <p:grpSp>
        <p:nvGrpSpPr>
          <p:cNvPr id="10" name="グループ化 9">
            <a:extLst>
              <a:ext uri="{FF2B5EF4-FFF2-40B4-BE49-F238E27FC236}">
                <a16:creationId xmlns:a16="http://schemas.microsoft.com/office/drawing/2014/main" id="{5C830A12-35DC-4298-AF50-CDFD0591ED94}"/>
              </a:ext>
            </a:extLst>
          </p:cNvPr>
          <p:cNvGrpSpPr/>
          <p:nvPr/>
        </p:nvGrpSpPr>
        <p:grpSpPr>
          <a:xfrm>
            <a:off x="2108202" y="3032854"/>
            <a:ext cx="2256699" cy="2237470"/>
            <a:chOff x="945105" y="2857102"/>
            <a:chExt cx="2256699" cy="2237470"/>
          </a:xfrm>
        </p:grpSpPr>
        <p:pic>
          <p:nvPicPr>
            <p:cNvPr id="27" name="図 26">
              <a:extLst>
                <a:ext uri="{FF2B5EF4-FFF2-40B4-BE49-F238E27FC236}">
                  <a16:creationId xmlns:a16="http://schemas.microsoft.com/office/drawing/2014/main" id="{B428EE48-DCF4-4A09-934D-6AB062567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216" y="2879331"/>
              <a:ext cx="637576" cy="765251"/>
            </a:xfrm>
            <a:prstGeom prst="rect">
              <a:avLst/>
            </a:prstGeom>
          </p:spPr>
        </p:pic>
        <p:pic>
          <p:nvPicPr>
            <p:cNvPr id="28" name="図 27">
              <a:extLst>
                <a:ext uri="{FF2B5EF4-FFF2-40B4-BE49-F238E27FC236}">
                  <a16:creationId xmlns:a16="http://schemas.microsoft.com/office/drawing/2014/main" id="{E502CA4E-701B-40F3-8A69-EF6D09DA4D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39" y="2857102"/>
              <a:ext cx="410970" cy="684406"/>
            </a:xfrm>
            <a:prstGeom prst="rect">
              <a:avLst/>
            </a:prstGeom>
          </p:spPr>
        </p:pic>
        <p:pic>
          <p:nvPicPr>
            <p:cNvPr id="29" name="図 28">
              <a:extLst>
                <a:ext uri="{FF2B5EF4-FFF2-40B4-BE49-F238E27FC236}">
                  <a16:creationId xmlns:a16="http://schemas.microsoft.com/office/drawing/2014/main" id="{98F16D17-248A-48F2-998A-63245C635E89}"/>
                </a:ext>
              </a:extLst>
            </p:cNvPr>
            <p:cNvPicPr>
              <a:picLocks noChangeAspect="1"/>
            </p:cNvPicPr>
            <p:nvPr/>
          </p:nvPicPr>
          <p:blipFill>
            <a:blip r:embed="rId5"/>
            <a:stretch>
              <a:fillRect/>
            </a:stretch>
          </p:blipFill>
          <p:spPr>
            <a:xfrm>
              <a:off x="1349550" y="2966087"/>
              <a:ext cx="391324" cy="474088"/>
            </a:xfrm>
            <a:prstGeom prst="rect">
              <a:avLst/>
            </a:prstGeom>
            <a:scene3d>
              <a:camera prst="orthographicFront">
                <a:rot lat="0" lon="0" rev="0"/>
              </a:camera>
              <a:lightRig rig="threePt" dir="t"/>
            </a:scene3d>
          </p:spPr>
        </p:pic>
        <p:pic>
          <p:nvPicPr>
            <p:cNvPr id="30" name="図 29">
              <a:extLst>
                <a:ext uri="{FF2B5EF4-FFF2-40B4-BE49-F238E27FC236}">
                  <a16:creationId xmlns:a16="http://schemas.microsoft.com/office/drawing/2014/main" id="{DADF0A0C-EE74-4881-9B84-054BC0704E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2565" y="2875312"/>
              <a:ext cx="432363" cy="705485"/>
            </a:xfrm>
            <a:prstGeom prst="rect">
              <a:avLst/>
            </a:prstGeom>
          </p:spPr>
        </p:pic>
        <p:sp>
          <p:nvSpPr>
            <p:cNvPr id="31" name="楕円 30">
              <a:extLst>
                <a:ext uri="{FF2B5EF4-FFF2-40B4-BE49-F238E27FC236}">
                  <a16:creationId xmlns:a16="http://schemas.microsoft.com/office/drawing/2014/main" id="{421DC933-2BBD-41FF-BF16-9F22C20EEC10}"/>
                </a:ext>
              </a:extLst>
            </p:cNvPr>
            <p:cNvSpPr/>
            <p:nvPr/>
          </p:nvSpPr>
          <p:spPr>
            <a:xfrm>
              <a:off x="963767" y="3345730"/>
              <a:ext cx="946671" cy="5204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32" name="楕円 31">
              <a:extLst>
                <a:ext uri="{FF2B5EF4-FFF2-40B4-BE49-F238E27FC236}">
                  <a16:creationId xmlns:a16="http://schemas.microsoft.com/office/drawing/2014/main" id="{EF739A74-A565-411D-B65C-666736D3285A}"/>
                </a:ext>
              </a:extLst>
            </p:cNvPr>
            <p:cNvSpPr/>
            <p:nvPr/>
          </p:nvSpPr>
          <p:spPr>
            <a:xfrm>
              <a:off x="2197426" y="3371497"/>
              <a:ext cx="946671" cy="5204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33" name="テキスト ボックス 32">
              <a:extLst>
                <a:ext uri="{FF2B5EF4-FFF2-40B4-BE49-F238E27FC236}">
                  <a16:creationId xmlns:a16="http://schemas.microsoft.com/office/drawing/2014/main" id="{1FF571C1-0DBA-4125-B13D-4B6E5BC6E27B}"/>
                </a:ext>
              </a:extLst>
            </p:cNvPr>
            <p:cNvSpPr txBox="1"/>
            <p:nvPr/>
          </p:nvSpPr>
          <p:spPr>
            <a:xfrm>
              <a:off x="1065170" y="3436893"/>
              <a:ext cx="734755" cy="312702"/>
            </a:xfrm>
            <a:prstGeom prst="rect">
              <a:avLst/>
            </a:prstGeom>
            <a:noFill/>
          </p:spPr>
          <p:txBody>
            <a:bodyPr wrap="square" rtlCol="0">
              <a:spAutoFit/>
            </a:bodyPr>
            <a:lstStyle/>
            <a:p>
              <a:pPr algn="ctr" defTabSz="457200"/>
              <a:r>
                <a:rPr lang="ja-JP" altLang="en-US" sz="1400" b="1" dirty="0">
                  <a:solidFill>
                    <a:srgbClr val="FF0000"/>
                  </a:solidFill>
                  <a:latin typeface="HG丸ｺﾞｼｯｸM-PRO" panose="020F0600000000000000" pitchFamily="50" charset="-128"/>
                  <a:ea typeface="HG丸ｺﾞｼｯｸM-PRO" panose="020F0600000000000000" pitchFamily="50" charset="-128"/>
                </a:rPr>
                <a:t>誤交付</a:t>
              </a:r>
            </a:p>
          </p:txBody>
        </p:sp>
        <p:sp>
          <p:nvSpPr>
            <p:cNvPr id="34" name="テキスト ボックス 33">
              <a:extLst>
                <a:ext uri="{FF2B5EF4-FFF2-40B4-BE49-F238E27FC236}">
                  <a16:creationId xmlns:a16="http://schemas.microsoft.com/office/drawing/2014/main" id="{E039A8F9-B42C-4117-BE46-48D17E44ED57}"/>
                </a:ext>
              </a:extLst>
            </p:cNvPr>
            <p:cNvSpPr txBox="1"/>
            <p:nvPr/>
          </p:nvSpPr>
          <p:spPr>
            <a:xfrm>
              <a:off x="2163559" y="3392561"/>
              <a:ext cx="1016904" cy="453418"/>
            </a:xfrm>
            <a:prstGeom prst="rect">
              <a:avLst/>
            </a:prstGeom>
            <a:noFill/>
          </p:spPr>
          <p:txBody>
            <a:bodyPr wrap="square" rtlCol="0">
              <a:spAutoFit/>
            </a:bodyPr>
            <a:lstStyle/>
            <a:p>
              <a:pPr algn="ctr" defTabSz="457200"/>
              <a:r>
                <a:rPr kumimoji="0" lang="ja-JP" altLang="en-US" sz="1400" b="1" dirty="0">
                  <a:solidFill>
                    <a:srgbClr val="FF0000"/>
                  </a:solidFill>
                  <a:latin typeface="HG丸ｺﾞｼｯｸM-PRO" panose="020F0600000000000000" pitchFamily="50" charset="-128"/>
                  <a:ea typeface="HG丸ｺﾞｼｯｸM-PRO" panose="020F0600000000000000" pitchFamily="50" charset="-128"/>
                </a:rPr>
                <a:t>誤送付</a:t>
              </a:r>
              <a:endParaRPr kumimoji="0"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defTabSz="457200"/>
              <a:r>
                <a:rPr lang="ja-JP" altLang="en-US" sz="900" b="1" dirty="0">
                  <a:solidFill>
                    <a:srgbClr val="FF0000"/>
                  </a:solidFill>
                  <a:latin typeface="HG丸ｺﾞｼｯｸM-PRO" panose="020F0600000000000000" pitchFamily="50" charset="-128"/>
                  <a:ea typeface="HG丸ｺﾞｼｯｸM-PRO" panose="020F0600000000000000" pitchFamily="50" charset="-128"/>
                </a:rPr>
                <a:t>（メール含む）</a:t>
              </a:r>
            </a:p>
          </p:txBody>
        </p:sp>
        <p:pic>
          <p:nvPicPr>
            <p:cNvPr id="35" name="図 34">
              <a:extLst>
                <a:ext uri="{FF2B5EF4-FFF2-40B4-BE49-F238E27FC236}">
                  <a16:creationId xmlns:a16="http://schemas.microsoft.com/office/drawing/2014/main" id="{7EC57C2D-02E8-423A-9F67-D8F5D1BEB7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80" y="4024419"/>
              <a:ext cx="522705" cy="677300"/>
            </a:xfrm>
            <a:prstGeom prst="rect">
              <a:avLst/>
            </a:prstGeom>
          </p:spPr>
        </p:pic>
        <p:pic>
          <p:nvPicPr>
            <p:cNvPr id="36" name="図 35">
              <a:extLst>
                <a:ext uri="{FF2B5EF4-FFF2-40B4-BE49-F238E27FC236}">
                  <a16:creationId xmlns:a16="http://schemas.microsoft.com/office/drawing/2014/main" id="{25F5E701-228A-404C-95B9-A6EDB91384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94852">
              <a:off x="1546154" y="4070308"/>
              <a:ext cx="281946" cy="430989"/>
            </a:xfrm>
            <a:prstGeom prst="rect">
              <a:avLst/>
            </a:prstGeom>
          </p:spPr>
        </p:pic>
        <p:pic>
          <p:nvPicPr>
            <p:cNvPr id="37" name="図 36">
              <a:extLst>
                <a:ext uri="{FF2B5EF4-FFF2-40B4-BE49-F238E27FC236}">
                  <a16:creationId xmlns:a16="http://schemas.microsoft.com/office/drawing/2014/main" id="{5B50A81E-29B5-460E-B0E7-5D917A50AC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9394">
              <a:off x="1598377" y="4161801"/>
              <a:ext cx="236337" cy="435865"/>
            </a:xfrm>
            <a:prstGeom prst="rect">
              <a:avLst/>
            </a:prstGeom>
          </p:spPr>
        </p:pic>
        <p:sp>
          <p:nvSpPr>
            <p:cNvPr id="38" name="楕円 37">
              <a:extLst>
                <a:ext uri="{FF2B5EF4-FFF2-40B4-BE49-F238E27FC236}">
                  <a16:creationId xmlns:a16="http://schemas.microsoft.com/office/drawing/2014/main" id="{CF51BF84-21E1-49AF-B1DA-CC5CB91DB923}"/>
                </a:ext>
              </a:extLst>
            </p:cNvPr>
            <p:cNvSpPr/>
            <p:nvPr/>
          </p:nvSpPr>
          <p:spPr>
            <a:xfrm>
              <a:off x="945105" y="4574121"/>
              <a:ext cx="946671" cy="5204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39" name="テキスト ボックス 38">
              <a:extLst>
                <a:ext uri="{FF2B5EF4-FFF2-40B4-BE49-F238E27FC236}">
                  <a16:creationId xmlns:a16="http://schemas.microsoft.com/office/drawing/2014/main" id="{1C705A8E-25BE-4ED4-B040-11C0D4A81C74}"/>
                </a:ext>
              </a:extLst>
            </p:cNvPr>
            <p:cNvSpPr txBox="1"/>
            <p:nvPr/>
          </p:nvSpPr>
          <p:spPr>
            <a:xfrm>
              <a:off x="1036795" y="4638435"/>
              <a:ext cx="734755" cy="343972"/>
            </a:xfrm>
            <a:prstGeom prst="rect">
              <a:avLst/>
            </a:prstGeom>
            <a:noFill/>
          </p:spPr>
          <p:txBody>
            <a:bodyPr wrap="square" rtlCol="0">
              <a:spAutoFit/>
            </a:bodyPr>
            <a:lstStyle/>
            <a:p>
              <a:pPr algn="ctr" defTabSz="457200"/>
              <a:r>
                <a:rPr lang="ja-JP" altLang="en-US" sz="1600" b="1" dirty="0">
                  <a:solidFill>
                    <a:srgbClr val="FF0000"/>
                  </a:solidFill>
                  <a:latin typeface="HG丸ｺﾞｼｯｸM-PRO" panose="020F0600000000000000" pitchFamily="50" charset="-128"/>
                  <a:ea typeface="HG丸ｺﾞｼｯｸM-PRO" panose="020F0600000000000000" pitchFamily="50" charset="-128"/>
                </a:rPr>
                <a:t>盗難</a:t>
              </a:r>
            </a:p>
          </p:txBody>
        </p:sp>
        <p:pic>
          <p:nvPicPr>
            <p:cNvPr id="40" name="図 39">
              <a:extLst>
                <a:ext uri="{FF2B5EF4-FFF2-40B4-BE49-F238E27FC236}">
                  <a16:creationId xmlns:a16="http://schemas.microsoft.com/office/drawing/2014/main" id="{F0F167DE-8D9A-41B5-A9E5-5EDF2D8037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5799" y="4033370"/>
              <a:ext cx="542319" cy="635294"/>
            </a:xfrm>
            <a:prstGeom prst="rect">
              <a:avLst/>
            </a:prstGeom>
          </p:spPr>
        </p:pic>
        <p:pic>
          <p:nvPicPr>
            <p:cNvPr id="41" name="図 40">
              <a:extLst>
                <a:ext uri="{FF2B5EF4-FFF2-40B4-BE49-F238E27FC236}">
                  <a16:creationId xmlns:a16="http://schemas.microsoft.com/office/drawing/2014/main" id="{5D439F7F-A1D2-489F-852B-42C4918A2C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3380" y="3994497"/>
              <a:ext cx="352668" cy="739662"/>
            </a:xfrm>
            <a:prstGeom prst="rect">
              <a:avLst/>
            </a:prstGeom>
          </p:spPr>
        </p:pic>
        <p:sp>
          <p:nvSpPr>
            <p:cNvPr id="42" name="楕円 41">
              <a:extLst>
                <a:ext uri="{FF2B5EF4-FFF2-40B4-BE49-F238E27FC236}">
                  <a16:creationId xmlns:a16="http://schemas.microsoft.com/office/drawing/2014/main" id="{D4EF7B0B-7890-4E65-8719-7608F0570B65}"/>
                </a:ext>
              </a:extLst>
            </p:cNvPr>
            <p:cNvSpPr/>
            <p:nvPr/>
          </p:nvSpPr>
          <p:spPr>
            <a:xfrm>
              <a:off x="2190282" y="4561020"/>
              <a:ext cx="971316" cy="5204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43" name="テキスト ボックス 42">
              <a:extLst>
                <a:ext uri="{FF2B5EF4-FFF2-40B4-BE49-F238E27FC236}">
                  <a16:creationId xmlns:a16="http://schemas.microsoft.com/office/drawing/2014/main" id="{75ECBEC7-4D36-4D57-8EA3-554128A9FB8E}"/>
                </a:ext>
              </a:extLst>
            </p:cNvPr>
            <p:cNvSpPr txBox="1"/>
            <p:nvPr/>
          </p:nvSpPr>
          <p:spPr>
            <a:xfrm>
              <a:off x="2174284" y="4659425"/>
              <a:ext cx="1027520" cy="265797"/>
            </a:xfrm>
            <a:prstGeom prst="rect">
              <a:avLst/>
            </a:prstGeom>
            <a:noFill/>
          </p:spPr>
          <p:txBody>
            <a:bodyPr wrap="square" rtlCol="0">
              <a:spAutoFit/>
            </a:bodyPr>
            <a:lstStyle/>
            <a:p>
              <a:pPr algn="ctr" defTabSz="457200"/>
              <a:r>
                <a:rPr lang="ja-JP" altLang="en-US" sz="1100" b="1" dirty="0">
                  <a:solidFill>
                    <a:srgbClr val="FF0000"/>
                  </a:solidFill>
                  <a:latin typeface="HG丸ｺﾞｼｯｸM-PRO" panose="020F0600000000000000" pitchFamily="50" charset="-128"/>
                  <a:ea typeface="HG丸ｺﾞｼｯｸM-PRO" panose="020F0600000000000000" pitchFamily="50" charset="-128"/>
                </a:rPr>
                <a:t>不正アクセス</a:t>
              </a:r>
            </a:p>
          </p:txBody>
        </p:sp>
      </p:grpSp>
      <p:sp>
        <p:nvSpPr>
          <p:cNvPr id="22" name="テキスト ボックス 20">
            <a:extLst>
              <a:ext uri="{FF2B5EF4-FFF2-40B4-BE49-F238E27FC236}">
                <a16:creationId xmlns:a16="http://schemas.microsoft.com/office/drawing/2014/main" id="{08B6A93B-90F3-416B-802F-A38EE46D306E}"/>
              </a:ext>
            </a:extLst>
          </p:cNvPr>
          <p:cNvSpPr>
            <a:spLocks noChangeArrowheads="1"/>
          </p:cNvSpPr>
          <p:nvPr/>
        </p:nvSpPr>
        <p:spPr bwMode="auto">
          <a:xfrm>
            <a:off x="5140561" y="1563768"/>
            <a:ext cx="2251244" cy="408623"/>
          </a:xfrm>
          <a:prstGeom prst="roundRect">
            <a:avLst>
              <a:gd name="adj" fmla="val 16667"/>
            </a:avLst>
          </a:prstGeom>
          <a:solidFill>
            <a:schemeClr val="accent4">
              <a:lumMod val="20000"/>
              <a:lumOff val="80000"/>
            </a:schemeClr>
          </a:solidFill>
          <a:ln w="31750" cap="flat" cmpd="sng" algn="ctr">
            <a:solidFill>
              <a:srgbClr val="FF0000"/>
            </a:solidFill>
            <a:prstDash val="solid"/>
            <a:miter lim="800000"/>
            <a:headEnd/>
            <a:tailEnd/>
          </a:ln>
          <a:effectLst/>
        </p:spPr>
        <p:txBody>
          <a:bodyPr wrap="square">
            <a:spAutoFit/>
          </a:bodyPr>
          <a:lstStyle/>
          <a:p>
            <a:pPr algn="ctr">
              <a:defRPr/>
            </a:pPr>
            <a:r>
              <a:rPr kumimoji="0" lang="ja-JP" altLang="en-US" b="1" kern="0" dirty="0">
                <a:solidFill>
                  <a:srgbClr val="4472C4">
                    <a:lumMod val="75000"/>
                  </a:srgbClr>
                </a:solidFill>
                <a:latin typeface="Meiryo UI" panose="020B0604030504040204" pitchFamily="50" charset="-128"/>
                <a:ea typeface="Meiryo UI" panose="020B0604030504040204" pitchFamily="50" charset="-128"/>
                <a:cs typeface="ＤＦ平成ゴシック体W5"/>
              </a:rPr>
              <a:t>滅　失</a:t>
            </a:r>
            <a:endParaRPr kumimoji="0" lang="en-US" altLang="ja-JP" b="1" kern="0" dirty="0">
              <a:solidFill>
                <a:srgbClr val="4472C4">
                  <a:lumMod val="75000"/>
                </a:srgbClr>
              </a:solidFill>
              <a:latin typeface="Meiryo UI" panose="020B0604030504040204" pitchFamily="50" charset="-128"/>
              <a:ea typeface="Meiryo UI" panose="020B0604030504040204" pitchFamily="50" charset="-128"/>
              <a:cs typeface="ＤＦ平成ゴシック体W5"/>
            </a:endParaRPr>
          </a:p>
        </p:txBody>
      </p:sp>
      <p:sp>
        <p:nvSpPr>
          <p:cNvPr id="24" name="テキスト ボックス 20">
            <a:extLst>
              <a:ext uri="{FF2B5EF4-FFF2-40B4-BE49-F238E27FC236}">
                <a16:creationId xmlns:a16="http://schemas.microsoft.com/office/drawing/2014/main" id="{58A33B3F-21AD-423D-A952-9DC8A322F042}"/>
              </a:ext>
            </a:extLst>
          </p:cNvPr>
          <p:cNvSpPr>
            <a:spLocks noChangeArrowheads="1"/>
          </p:cNvSpPr>
          <p:nvPr/>
        </p:nvSpPr>
        <p:spPr bwMode="auto">
          <a:xfrm>
            <a:off x="8210621" y="1563767"/>
            <a:ext cx="2251244" cy="408623"/>
          </a:xfrm>
          <a:prstGeom prst="roundRect">
            <a:avLst>
              <a:gd name="adj" fmla="val 16667"/>
            </a:avLst>
          </a:prstGeom>
          <a:solidFill>
            <a:schemeClr val="accent4">
              <a:lumMod val="20000"/>
              <a:lumOff val="80000"/>
            </a:schemeClr>
          </a:solidFill>
          <a:ln w="31750" cap="flat" cmpd="sng" algn="ctr">
            <a:solidFill>
              <a:srgbClr val="FF0000"/>
            </a:solidFill>
            <a:prstDash val="solid"/>
            <a:miter lim="800000"/>
            <a:headEnd/>
            <a:tailEnd/>
          </a:ln>
          <a:effectLst/>
        </p:spPr>
        <p:txBody>
          <a:bodyPr wrap="square">
            <a:spAutoFit/>
          </a:bodyPr>
          <a:lstStyle/>
          <a:p>
            <a:pPr algn="ctr">
              <a:defRPr/>
            </a:pPr>
            <a:r>
              <a:rPr kumimoji="0" lang="ja-JP" altLang="en-US" b="1" kern="0" dirty="0">
                <a:solidFill>
                  <a:srgbClr val="4472C4">
                    <a:lumMod val="75000"/>
                  </a:srgbClr>
                </a:solidFill>
                <a:latin typeface="Meiryo UI" panose="020B0604030504040204" pitchFamily="50" charset="-128"/>
                <a:ea typeface="Meiryo UI" panose="020B0604030504040204" pitchFamily="50" charset="-128"/>
                <a:cs typeface="ＤＦ平成ゴシック体W5"/>
              </a:rPr>
              <a:t>毀　損</a:t>
            </a:r>
            <a:endParaRPr kumimoji="0" lang="en-US" altLang="ja-JP" b="1" kern="0" dirty="0">
              <a:solidFill>
                <a:srgbClr val="4472C4">
                  <a:lumMod val="75000"/>
                </a:srgbClr>
              </a:solidFill>
              <a:latin typeface="Meiryo UI" panose="020B0604030504040204" pitchFamily="50" charset="-128"/>
              <a:ea typeface="Meiryo UI" panose="020B0604030504040204" pitchFamily="50" charset="-128"/>
              <a:cs typeface="ＤＦ平成ゴシック体W5"/>
            </a:endParaRPr>
          </a:p>
        </p:txBody>
      </p:sp>
      <p:sp>
        <p:nvSpPr>
          <p:cNvPr id="45" name="正方形/長方形 44">
            <a:extLst>
              <a:ext uri="{FF2B5EF4-FFF2-40B4-BE49-F238E27FC236}">
                <a16:creationId xmlns:a16="http://schemas.microsoft.com/office/drawing/2014/main" id="{5A753181-84E4-4B41-8E93-BF0D78D406C9}"/>
              </a:ext>
            </a:extLst>
          </p:cNvPr>
          <p:cNvSpPr/>
          <p:nvPr/>
        </p:nvSpPr>
        <p:spPr>
          <a:xfrm>
            <a:off x="4956992" y="2014717"/>
            <a:ext cx="2700726" cy="3616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46" name="テキスト ボックス 45">
            <a:extLst>
              <a:ext uri="{FF2B5EF4-FFF2-40B4-BE49-F238E27FC236}">
                <a16:creationId xmlns:a16="http://schemas.microsoft.com/office/drawing/2014/main" id="{035FA21A-B95F-4FCF-9E22-0741CA9AD2B7}"/>
              </a:ext>
            </a:extLst>
          </p:cNvPr>
          <p:cNvSpPr txBox="1"/>
          <p:nvPr/>
        </p:nvSpPr>
        <p:spPr>
          <a:xfrm>
            <a:off x="5035459" y="2134838"/>
            <a:ext cx="2527107" cy="584775"/>
          </a:xfrm>
          <a:prstGeom prst="rect">
            <a:avLst/>
          </a:prstGeom>
          <a:solidFill>
            <a:schemeClr val="bg1"/>
          </a:solidFill>
        </p:spPr>
        <p:txBody>
          <a:bodyPr wrap="square" rtlCol="0" anchor="ctr" anchorCtr="1">
            <a:spAutoFit/>
          </a:bodyPr>
          <a:lstStyle/>
          <a:p>
            <a:pPr algn="ctr" defTabSz="457200"/>
            <a:r>
              <a:rPr lang="ja-JP" altLang="en-US" sz="1600" b="1" dirty="0">
                <a:solidFill>
                  <a:prstClr val="black"/>
                </a:solidFill>
                <a:latin typeface="HG丸ｺﾞｼｯｸM-PRO" panose="020F0600000000000000" pitchFamily="50" charset="-128"/>
                <a:ea typeface="HG丸ｺﾞｼｯｸM-PRO" panose="020F0600000000000000" pitchFamily="50" charset="-128"/>
              </a:rPr>
              <a:t>保有個人情報の内容が</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600" b="1" dirty="0">
                <a:solidFill>
                  <a:prstClr val="black"/>
                </a:solidFill>
                <a:latin typeface="HG丸ｺﾞｼｯｸM-PRO" panose="020F0600000000000000" pitchFamily="50" charset="-128"/>
                <a:ea typeface="HG丸ｺﾞｼｯｸM-PRO" panose="020F0600000000000000" pitchFamily="50" charset="-128"/>
              </a:rPr>
              <a:t>失われること</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7" name="図 46">
            <a:extLst>
              <a:ext uri="{FF2B5EF4-FFF2-40B4-BE49-F238E27FC236}">
                <a16:creationId xmlns:a16="http://schemas.microsoft.com/office/drawing/2014/main" id="{4EFEBF36-68EF-4F08-B4F0-50C83FA7F33F}"/>
              </a:ext>
            </a:extLst>
          </p:cNvPr>
          <p:cNvPicPr>
            <a:picLocks noChangeAspect="1"/>
          </p:cNvPicPr>
          <p:nvPr/>
        </p:nvPicPr>
        <p:blipFill>
          <a:blip r:embed="rId12"/>
          <a:stretch>
            <a:fillRect/>
          </a:stretch>
        </p:blipFill>
        <p:spPr>
          <a:xfrm>
            <a:off x="6391492" y="3038897"/>
            <a:ext cx="326217" cy="628298"/>
          </a:xfrm>
          <a:prstGeom prst="rect">
            <a:avLst/>
          </a:prstGeom>
          <a:scene3d>
            <a:camera prst="orthographicFront">
              <a:rot lat="0" lon="10800000" rev="20400000"/>
            </a:camera>
            <a:lightRig rig="threePt" dir="t"/>
          </a:scene3d>
        </p:spPr>
      </p:pic>
      <p:pic>
        <p:nvPicPr>
          <p:cNvPr id="48" name="図 47">
            <a:extLst>
              <a:ext uri="{FF2B5EF4-FFF2-40B4-BE49-F238E27FC236}">
                <a16:creationId xmlns:a16="http://schemas.microsoft.com/office/drawing/2014/main" id="{6E876082-28CE-4932-9314-F99FB0666064}"/>
              </a:ext>
            </a:extLst>
          </p:cNvPr>
          <p:cNvPicPr>
            <a:picLocks noChangeAspect="1"/>
          </p:cNvPicPr>
          <p:nvPr/>
        </p:nvPicPr>
        <p:blipFill>
          <a:blip r:embed="rId5"/>
          <a:stretch>
            <a:fillRect/>
          </a:stretch>
        </p:blipFill>
        <p:spPr>
          <a:xfrm>
            <a:off x="6616844" y="2939592"/>
            <a:ext cx="538352" cy="826909"/>
          </a:xfrm>
          <a:prstGeom prst="rect">
            <a:avLst/>
          </a:prstGeom>
          <a:scene3d>
            <a:camera prst="orthographicFront">
              <a:rot lat="0" lon="0" rev="0"/>
            </a:camera>
            <a:lightRig rig="threePt" dir="t"/>
          </a:scene3d>
        </p:spPr>
      </p:pic>
      <p:sp>
        <p:nvSpPr>
          <p:cNvPr id="49" name="楕円 48">
            <a:extLst>
              <a:ext uri="{FF2B5EF4-FFF2-40B4-BE49-F238E27FC236}">
                <a16:creationId xmlns:a16="http://schemas.microsoft.com/office/drawing/2014/main" id="{8740AEDD-C69A-472E-BE29-D1DDA1FC18C6}"/>
              </a:ext>
            </a:extLst>
          </p:cNvPr>
          <p:cNvSpPr/>
          <p:nvPr/>
        </p:nvSpPr>
        <p:spPr>
          <a:xfrm>
            <a:off x="6319866" y="3490946"/>
            <a:ext cx="1071939" cy="62002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50" name="テキスト ボックス 49">
            <a:extLst>
              <a:ext uri="{FF2B5EF4-FFF2-40B4-BE49-F238E27FC236}">
                <a16:creationId xmlns:a16="http://schemas.microsoft.com/office/drawing/2014/main" id="{5D78B3F4-96C8-4C7D-9E2C-FD7C965406B9}"/>
              </a:ext>
            </a:extLst>
          </p:cNvPr>
          <p:cNvSpPr txBox="1"/>
          <p:nvPr/>
        </p:nvSpPr>
        <p:spPr>
          <a:xfrm>
            <a:off x="6221951" y="3587730"/>
            <a:ext cx="1286541" cy="461665"/>
          </a:xfrm>
          <a:prstGeom prst="rect">
            <a:avLst/>
          </a:prstGeom>
          <a:noFill/>
        </p:spPr>
        <p:txBody>
          <a:bodyPr wrap="square" rtlCol="0">
            <a:spAutoFit/>
          </a:bodyPr>
          <a:lstStyle/>
          <a:p>
            <a:pPr algn="ctr" defTabSz="457200"/>
            <a:r>
              <a:rPr lang="ja-JP" altLang="en-US" sz="1400" b="1" dirty="0">
                <a:solidFill>
                  <a:srgbClr val="FF0000"/>
                </a:solidFill>
                <a:latin typeface="HG丸ｺﾞｼｯｸM-PRO" panose="020F0600000000000000" pitchFamily="50" charset="-128"/>
                <a:ea typeface="HG丸ｺﾞｼｯｸM-PRO" panose="020F0600000000000000" pitchFamily="50" charset="-128"/>
              </a:rPr>
              <a:t>紛失</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defTabSz="457200"/>
            <a:r>
              <a:rPr kumimoji="0" lang="en-US" altLang="ja-JP" sz="1000" b="1" dirty="0">
                <a:solidFill>
                  <a:srgbClr val="FF0000"/>
                </a:solidFill>
                <a:latin typeface="HG丸ｺﾞｼｯｸM-PRO" panose="020F0600000000000000" pitchFamily="50" charset="-128"/>
                <a:ea typeface="HG丸ｺﾞｼｯｸM-PRO" panose="020F0600000000000000" pitchFamily="50" charset="-128"/>
              </a:rPr>
              <a:t>※</a:t>
            </a:r>
            <a:r>
              <a:rPr kumimoji="0" lang="ja-JP" altLang="en-US" sz="1000" b="1" dirty="0">
                <a:solidFill>
                  <a:srgbClr val="FF0000"/>
                </a:solidFill>
                <a:latin typeface="HG丸ｺﾞｼｯｸM-PRO" panose="020F0600000000000000" pitchFamily="50" charset="-128"/>
                <a:ea typeface="HG丸ｺﾞｼｯｸM-PRO" panose="020F0600000000000000" pitchFamily="50" charset="-128"/>
              </a:rPr>
              <a:t>２</a:t>
            </a:r>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51" name="図 50">
            <a:extLst>
              <a:ext uri="{FF2B5EF4-FFF2-40B4-BE49-F238E27FC236}">
                <a16:creationId xmlns:a16="http://schemas.microsoft.com/office/drawing/2014/main" id="{A8A07A67-F68D-4DC9-ACDE-3CA0B0B7FEC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575708" y="2863847"/>
            <a:ext cx="417505" cy="849920"/>
          </a:xfrm>
          <a:prstGeom prst="rect">
            <a:avLst/>
          </a:prstGeom>
        </p:spPr>
      </p:pic>
      <p:pic>
        <p:nvPicPr>
          <p:cNvPr id="52" name="図 51">
            <a:extLst>
              <a:ext uri="{FF2B5EF4-FFF2-40B4-BE49-F238E27FC236}">
                <a16:creationId xmlns:a16="http://schemas.microsoft.com/office/drawing/2014/main" id="{1BF4E9A9-7A19-4AC5-B628-0D5CDEA5F07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407334" y="2987927"/>
            <a:ext cx="277251" cy="697604"/>
          </a:xfrm>
          <a:prstGeom prst="rect">
            <a:avLst/>
          </a:prstGeom>
        </p:spPr>
      </p:pic>
      <p:sp>
        <p:nvSpPr>
          <p:cNvPr id="53" name="楕円 52">
            <a:extLst>
              <a:ext uri="{FF2B5EF4-FFF2-40B4-BE49-F238E27FC236}">
                <a16:creationId xmlns:a16="http://schemas.microsoft.com/office/drawing/2014/main" id="{4868421F-28F4-4380-B44C-5DD10FEFF9BC}"/>
              </a:ext>
            </a:extLst>
          </p:cNvPr>
          <p:cNvSpPr/>
          <p:nvPr/>
        </p:nvSpPr>
        <p:spPr>
          <a:xfrm>
            <a:off x="5139752" y="3496881"/>
            <a:ext cx="1028000" cy="62002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54" name="テキスト ボックス 53">
            <a:extLst>
              <a:ext uri="{FF2B5EF4-FFF2-40B4-BE49-F238E27FC236}">
                <a16:creationId xmlns:a16="http://schemas.microsoft.com/office/drawing/2014/main" id="{2D5B277A-D0F0-4A51-A14C-F5F9ED57CC28}"/>
              </a:ext>
            </a:extLst>
          </p:cNvPr>
          <p:cNvSpPr txBox="1"/>
          <p:nvPr/>
        </p:nvSpPr>
        <p:spPr>
          <a:xfrm>
            <a:off x="5216211" y="3590543"/>
            <a:ext cx="843014" cy="461665"/>
          </a:xfrm>
          <a:prstGeom prst="rect">
            <a:avLst/>
          </a:prstGeom>
          <a:noFill/>
        </p:spPr>
        <p:txBody>
          <a:bodyPr wrap="square" rtlCol="0">
            <a:spAutoFit/>
          </a:bodyPr>
          <a:lstStyle/>
          <a:p>
            <a:pPr algn="ctr" defTabSz="457200"/>
            <a:r>
              <a:rPr lang="ja-JP" altLang="en-US" sz="1400" b="1" dirty="0">
                <a:solidFill>
                  <a:srgbClr val="FF0000"/>
                </a:solidFill>
                <a:latin typeface="HG丸ｺﾞｼｯｸM-PRO" panose="020F0600000000000000" pitchFamily="50" charset="-128"/>
                <a:ea typeface="HG丸ｺﾞｼｯｸM-PRO" panose="020F0600000000000000" pitchFamily="50" charset="-128"/>
              </a:rPr>
              <a:t>誤廃棄　</a:t>
            </a:r>
            <a:r>
              <a:rPr lang="en-US" altLang="ja-JP"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１</a:t>
            </a:r>
          </a:p>
        </p:txBody>
      </p:sp>
      <p:sp>
        <p:nvSpPr>
          <p:cNvPr id="55" name="テキスト ボックス 54">
            <a:extLst>
              <a:ext uri="{FF2B5EF4-FFF2-40B4-BE49-F238E27FC236}">
                <a16:creationId xmlns:a16="http://schemas.microsoft.com/office/drawing/2014/main" id="{CF733D10-C185-4F62-A281-C27E857D0CB1}"/>
              </a:ext>
            </a:extLst>
          </p:cNvPr>
          <p:cNvSpPr txBox="1"/>
          <p:nvPr/>
        </p:nvSpPr>
        <p:spPr>
          <a:xfrm>
            <a:off x="4854455" y="4296306"/>
            <a:ext cx="2803264" cy="1277273"/>
          </a:xfrm>
          <a:prstGeom prst="rect">
            <a:avLst/>
          </a:prstGeom>
          <a:noFill/>
        </p:spPr>
        <p:txBody>
          <a:bodyPr wrap="square" rtlCol="0" anchor="ctr" anchorCtr="1">
            <a:spAutoFit/>
          </a:bodyPr>
          <a:lstStyle/>
          <a:p>
            <a:pPr marL="357188" indent="-357188" defTabSz="457200"/>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　当該帳簿等が適切に廃棄されていない</a:t>
            </a:r>
            <a:r>
              <a:rPr kumimoji="0" lang="ja-JP" altLang="en-US" sz="1100" dirty="0">
                <a:solidFill>
                  <a:prstClr val="black"/>
                </a:solidFill>
                <a:latin typeface="HG丸ｺﾞｼｯｸM-PRO" panose="020F0600000000000000" pitchFamily="50" charset="-128"/>
                <a:ea typeface="HG丸ｺﾞｼｯｸM-PRO" panose="020F0600000000000000" pitchFamily="50" charset="-128"/>
              </a:rPr>
              <a:t>場合、保有個人情報の漏えいに該当する</a:t>
            </a:r>
            <a:r>
              <a:rPr lang="ja-JP" altLang="en-US" sz="1100" dirty="0">
                <a:solidFill>
                  <a:prstClr val="black"/>
                </a:solidFill>
                <a:latin typeface="HG丸ｺﾞｼｯｸM-PRO" panose="020F0600000000000000" pitchFamily="50" charset="-128"/>
                <a:ea typeface="HG丸ｺﾞｼｯｸM-PRO" panose="020F0600000000000000" pitchFamily="50" charset="-128"/>
              </a:rPr>
              <a:t>可能性がある。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457200"/>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357188" indent="-357188" defTabSz="457200"/>
            <a:r>
              <a:rPr kumimoji="0" lang="en-US" altLang="ja-JP" sz="1100" dirty="0">
                <a:solidFill>
                  <a:prstClr val="black"/>
                </a:solidFill>
                <a:latin typeface="HG丸ｺﾞｼｯｸM-PRO" panose="020F0600000000000000" pitchFamily="50" charset="-128"/>
                <a:ea typeface="HG丸ｺﾞｼｯｸM-PRO" panose="020F0600000000000000" pitchFamily="50" charset="-128"/>
              </a:rPr>
              <a:t>※</a:t>
            </a:r>
            <a:r>
              <a:rPr kumimoji="0" lang="ja-JP" altLang="en-US" sz="1100" dirty="0">
                <a:solidFill>
                  <a:prstClr val="black"/>
                </a:solidFill>
                <a:latin typeface="HG丸ｺﾞｼｯｸM-PRO" panose="020F0600000000000000" pitchFamily="50" charset="-128"/>
                <a:ea typeface="HG丸ｺﾞｼｯｸM-PRO" panose="020F0600000000000000" pitchFamily="50" charset="-128"/>
              </a:rPr>
              <a:t>２　</a:t>
            </a:r>
            <a:r>
              <a:rPr kumimoji="0" lang="ja-JP" altLang="en-US" sz="1100" u="sng" dirty="0">
                <a:solidFill>
                  <a:prstClr val="black"/>
                </a:solidFill>
                <a:latin typeface="HG丸ｺﾞｼｯｸM-PRO" panose="020F0600000000000000" pitchFamily="50" charset="-128"/>
                <a:ea typeface="HG丸ｺﾞｼｯｸM-PRO" panose="020F0600000000000000" pitchFamily="50" charset="-128"/>
              </a:rPr>
              <a:t>当該行政機関等の外部に流出した場合、保有個人情報の漏えいに該当する。</a:t>
            </a:r>
            <a:endParaRPr lang="ja-JP" altLang="en-US" sz="11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7" name="正方形/長方形 56">
            <a:extLst>
              <a:ext uri="{FF2B5EF4-FFF2-40B4-BE49-F238E27FC236}">
                <a16:creationId xmlns:a16="http://schemas.microsoft.com/office/drawing/2014/main" id="{41932633-1F95-40E6-91FC-4A19A0A39919}"/>
              </a:ext>
            </a:extLst>
          </p:cNvPr>
          <p:cNvSpPr/>
          <p:nvPr/>
        </p:nvSpPr>
        <p:spPr>
          <a:xfrm>
            <a:off x="7999643" y="2014717"/>
            <a:ext cx="2728136" cy="3616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dirty="0">
              <a:solidFill>
                <a:prstClr val="white"/>
              </a:solidFill>
              <a:latin typeface="Calibri" panose="020F0502020204030204"/>
              <a:ea typeface="Meiryo UI" panose="020B0604030504040204" pitchFamily="50" charset="-128"/>
            </a:endParaRPr>
          </a:p>
        </p:txBody>
      </p:sp>
      <p:sp>
        <p:nvSpPr>
          <p:cNvPr id="58" name="テキスト ボックス 57">
            <a:extLst>
              <a:ext uri="{FF2B5EF4-FFF2-40B4-BE49-F238E27FC236}">
                <a16:creationId xmlns:a16="http://schemas.microsoft.com/office/drawing/2014/main" id="{A78565A6-31BF-4B84-B5F6-55625610265D}"/>
              </a:ext>
            </a:extLst>
          </p:cNvPr>
          <p:cNvSpPr txBox="1"/>
          <p:nvPr/>
        </p:nvSpPr>
        <p:spPr>
          <a:xfrm>
            <a:off x="8061244" y="2127161"/>
            <a:ext cx="2604930" cy="738664"/>
          </a:xfrm>
          <a:prstGeom prst="rect">
            <a:avLst/>
          </a:prstGeom>
          <a:solidFill>
            <a:schemeClr val="bg1"/>
          </a:solidFill>
        </p:spPr>
        <p:txBody>
          <a:bodyPr wrap="square" rtlCol="0" anchor="ctr" anchorCtr="1">
            <a:spAutoFit/>
          </a:bodyPr>
          <a:lstStyle/>
          <a:p>
            <a:pPr algn="ctr" defTabSz="457200"/>
            <a:r>
              <a:rPr lang="ja-JP" altLang="en-US" sz="1400" b="1" dirty="0">
                <a:solidFill>
                  <a:prstClr val="black"/>
                </a:solidFill>
                <a:latin typeface="HG丸ｺﾞｼｯｸM-PRO" panose="020F0600000000000000" pitchFamily="50" charset="-128"/>
                <a:ea typeface="HG丸ｺﾞｼｯｸM-PRO" panose="020F0600000000000000" pitchFamily="50" charset="-128"/>
              </a:rPr>
              <a:t>保有個人情報の内容が意図しない形で変更されることや利用不能な状態になること</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9" name="図 58">
            <a:extLst>
              <a:ext uri="{FF2B5EF4-FFF2-40B4-BE49-F238E27FC236}">
                <a16:creationId xmlns:a16="http://schemas.microsoft.com/office/drawing/2014/main" id="{B6546EFD-C770-4790-8006-15F78EF4A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93689" y="3203334"/>
            <a:ext cx="411475" cy="768354"/>
          </a:xfrm>
          <a:prstGeom prst="rect">
            <a:avLst/>
          </a:prstGeom>
        </p:spPr>
      </p:pic>
      <p:sp>
        <p:nvSpPr>
          <p:cNvPr id="60" name="楕円 59">
            <a:extLst>
              <a:ext uri="{FF2B5EF4-FFF2-40B4-BE49-F238E27FC236}">
                <a16:creationId xmlns:a16="http://schemas.microsoft.com/office/drawing/2014/main" id="{CDB1CBE7-2427-45B0-8C21-4049B757743F}"/>
              </a:ext>
            </a:extLst>
          </p:cNvPr>
          <p:cNvSpPr/>
          <p:nvPr/>
        </p:nvSpPr>
        <p:spPr>
          <a:xfrm>
            <a:off x="8307216" y="3848154"/>
            <a:ext cx="985649" cy="62012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0000"/>
              </a:solidFill>
              <a:latin typeface="Calibri" panose="020F0502020204030204"/>
              <a:ea typeface="Meiryo UI" panose="020B0604030504040204" pitchFamily="50" charset="-128"/>
            </a:endParaRPr>
          </a:p>
        </p:txBody>
      </p:sp>
      <p:sp>
        <p:nvSpPr>
          <p:cNvPr id="61" name="テキスト ボックス 60">
            <a:extLst>
              <a:ext uri="{FF2B5EF4-FFF2-40B4-BE49-F238E27FC236}">
                <a16:creationId xmlns:a16="http://schemas.microsoft.com/office/drawing/2014/main" id="{7A881473-1BAD-4862-AFCE-1CB6736AB242}"/>
              </a:ext>
            </a:extLst>
          </p:cNvPr>
          <p:cNvSpPr txBox="1"/>
          <p:nvPr/>
        </p:nvSpPr>
        <p:spPr>
          <a:xfrm>
            <a:off x="8375192" y="3979283"/>
            <a:ext cx="841508" cy="338554"/>
          </a:xfrm>
          <a:prstGeom prst="rect">
            <a:avLst/>
          </a:prstGeom>
          <a:noFill/>
        </p:spPr>
        <p:txBody>
          <a:bodyPr wrap="square" rtlCol="0">
            <a:spAutoFit/>
          </a:bodyPr>
          <a:lstStyle/>
          <a:p>
            <a:pPr algn="ctr" defTabSz="457200"/>
            <a:r>
              <a:rPr lang="ja-JP" altLang="en-US" sz="1600" b="1" dirty="0">
                <a:solidFill>
                  <a:srgbClr val="FF0000"/>
                </a:solidFill>
                <a:latin typeface="HG丸ｺﾞｼｯｸM-PRO" panose="020F0600000000000000" pitchFamily="50" charset="-128"/>
                <a:ea typeface="HG丸ｺﾞｼｯｸM-PRO" panose="020F0600000000000000" pitchFamily="50" charset="-128"/>
              </a:rPr>
              <a:t>改ざん</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62" name="図 61">
            <a:extLst>
              <a:ext uri="{FF2B5EF4-FFF2-40B4-BE49-F238E27FC236}">
                <a16:creationId xmlns:a16="http://schemas.microsoft.com/office/drawing/2014/main" id="{7105D73D-551D-423B-8169-89488DF3196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28905" y="3215564"/>
            <a:ext cx="564648" cy="756960"/>
          </a:xfrm>
          <a:prstGeom prst="rect">
            <a:avLst/>
          </a:prstGeom>
        </p:spPr>
      </p:pic>
      <p:pic>
        <p:nvPicPr>
          <p:cNvPr id="63" name="図 62">
            <a:extLst>
              <a:ext uri="{FF2B5EF4-FFF2-40B4-BE49-F238E27FC236}">
                <a16:creationId xmlns:a16="http://schemas.microsoft.com/office/drawing/2014/main" id="{84E9DF8F-7C89-463E-BB4E-D400A49D342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11622" y="3169247"/>
            <a:ext cx="367189" cy="881316"/>
          </a:xfrm>
          <a:prstGeom prst="rect">
            <a:avLst/>
          </a:prstGeom>
        </p:spPr>
      </p:pic>
      <p:sp>
        <p:nvSpPr>
          <p:cNvPr id="64" name="楕円 63">
            <a:extLst>
              <a:ext uri="{FF2B5EF4-FFF2-40B4-BE49-F238E27FC236}">
                <a16:creationId xmlns:a16="http://schemas.microsoft.com/office/drawing/2014/main" id="{834AD0E8-8D12-40FC-8120-9263C4849C2C}"/>
              </a:ext>
            </a:extLst>
          </p:cNvPr>
          <p:cNvSpPr/>
          <p:nvPr/>
        </p:nvSpPr>
        <p:spPr>
          <a:xfrm>
            <a:off x="9429456" y="3827620"/>
            <a:ext cx="985649" cy="627797"/>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5" name="テキスト ボックス 64">
            <a:extLst>
              <a:ext uri="{FF2B5EF4-FFF2-40B4-BE49-F238E27FC236}">
                <a16:creationId xmlns:a16="http://schemas.microsoft.com/office/drawing/2014/main" id="{5C203FFD-B357-4E2E-8960-19877BB8BBF9}"/>
              </a:ext>
            </a:extLst>
          </p:cNvPr>
          <p:cNvSpPr txBox="1"/>
          <p:nvPr/>
        </p:nvSpPr>
        <p:spPr>
          <a:xfrm>
            <a:off x="9458699" y="3941418"/>
            <a:ext cx="925659" cy="461665"/>
          </a:xfrm>
          <a:prstGeom prst="rect">
            <a:avLst/>
          </a:prstGeom>
          <a:noFill/>
        </p:spPr>
        <p:txBody>
          <a:bodyPr wrap="square" rtlCol="0">
            <a:spAutoFit/>
          </a:bodyPr>
          <a:lstStyle/>
          <a:p>
            <a:pPr algn="ctr" defTabSz="457200"/>
            <a:r>
              <a:rPr lang="ja-JP" altLang="en-US" sz="1400" b="1" dirty="0">
                <a:solidFill>
                  <a:srgbClr val="FF0000"/>
                </a:solidFill>
                <a:latin typeface="HG丸ｺﾞｼｯｸM-PRO" panose="020F0600000000000000" pitchFamily="50" charset="-128"/>
                <a:ea typeface="HG丸ｺﾞｼｯｸM-PRO" panose="020F0600000000000000" pitchFamily="50" charset="-128"/>
              </a:rPr>
              <a:t>暗号化</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defTabSz="457200"/>
            <a:r>
              <a:rPr kumimoji="0" lang="en-US" altLang="ja-JP" sz="1000" b="1" dirty="0">
                <a:solidFill>
                  <a:srgbClr val="FF0000"/>
                </a:solidFill>
                <a:latin typeface="HG丸ｺﾞｼｯｸM-PRO" panose="020F0600000000000000" pitchFamily="50" charset="-128"/>
                <a:ea typeface="HG丸ｺﾞｼｯｸM-PRO" panose="020F0600000000000000" pitchFamily="50" charset="-128"/>
              </a:rPr>
              <a:t>※</a:t>
            </a:r>
            <a:r>
              <a:rPr kumimoji="0" lang="ja-JP" altLang="en-US" sz="1000" b="1" dirty="0">
                <a:solidFill>
                  <a:srgbClr val="FF0000"/>
                </a:solidFill>
                <a:latin typeface="HG丸ｺﾞｼｯｸM-PRO" panose="020F0600000000000000" pitchFamily="50" charset="-128"/>
                <a:ea typeface="HG丸ｺﾞｼｯｸM-PRO" panose="020F0600000000000000" pitchFamily="50" charset="-128"/>
              </a:rPr>
              <a:t>３</a:t>
            </a:r>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6" name="テキスト ボックス 65">
            <a:extLst>
              <a:ext uri="{FF2B5EF4-FFF2-40B4-BE49-F238E27FC236}">
                <a16:creationId xmlns:a16="http://schemas.microsoft.com/office/drawing/2014/main" id="{3BCF2792-1021-41FA-81A4-53E628D0A4CF}"/>
              </a:ext>
            </a:extLst>
          </p:cNvPr>
          <p:cNvSpPr txBox="1"/>
          <p:nvPr/>
        </p:nvSpPr>
        <p:spPr>
          <a:xfrm>
            <a:off x="7999643" y="4818191"/>
            <a:ext cx="2728135" cy="600164"/>
          </a:xfrm>
          <a:prstGeom prst="rect">
            <a:avLst/>
          </a:prstGeom>
          <a:noFill/>
        </p:spPr>
        <p:txBody>
          <a:bodyPr wrap="square" rtlCol="0" anchor="ctr" anchorCtr="1">
            <a:spAutoFit/>
          </a:bodyPr>
          <a:lstStyle/>
          <a:p>
            <a:pPr marL="357188" indent="-357188" defTabSz="457200"/>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３　同時に保有個人情報が窃取された場合、</a:t>
            </a:r>
            <a:r>
              <a:rPr kumimoji="0" lang="ja-JP" altLang="en-US" sz="1100" dirty="0">
                <a:solidFill>
                  <a:prstClr val="black"/>
                </a:solidFill>
                <a:latin typeface="HG丸ｺﾞｼｯｸM-PRO" panose="020F0600000000000000" pitchFamily="50" charset="-128"/>
                <a:ea typeface="HG丸ｺﾞｼｯｸM-PRO" panose="020F0600000000000000" pitchFamily="50" charset="-128"/>
              </a:rPr>
              <a:t>保有</a:t>
            </a:r>
            <a:r>
              <a:rPr lang="ja-JP" altLang="en-US" sz="1100" dirty="0">
                <a:solidFill>
                  <a:prstClr val="black"/>
                </a:solidFill>
                <a:latin typeface="HG丸ｺﾞｼｯｸM-PRO" panose="020F0600000000000000" pitchFamily="50" charset="-128"/>
                <a:ea typeface="HG丸ｺﾞｼｯｸM-PRO" panose="020F0600000000000000" pitchFamily="50" charset="-128"/>
              </a:rPr>
              <a:t>個人情報の漏えいにも該当する</a:t>
            </a:r>
            <a:r>
              <a:rPr kumimoji="0" lang="ja-JP" altLang="en-US" sz="11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047515B6-4E05-9E6E-A424-258F0C391235}"/>
              </a:ext>
            </a:extLst>
          </p:cNvPr>
          <p:cNvSpPr txBox="1"/>
          <p:nvPr/>
        </p:nvSpPr>
        <p:spPr>
          <a:xfrm>
            <a:off x="8350057" y="1007484"/>
            <a:ext cx="2491388" cy="221018"/>
          </a:xfrm>
          <a:prstGeom prst="rect">
            <a:avLst/>
          </a:prstGeom>
          <a:noFill/>
          <a:ln>
            <a:solidFill>
              <a:schemeClr val="accent1"/>
            </a:solidFill>
          </a:ln>
        </p:spPr>
        <p:txBody>
          <a:bodyPr wrap="none" tIns="18000" bIns="18000" rtlCol="0">
            <a:spAutoFit/>
          </a:bodyPr>
          <a:lstStyle/>
          <a:p>
            <a:pPr>
              <a:defRPr/>
            </a:pPr>
            <a:r>
              <a:rPr lang="ja-JP" altLang="en-US" sz="1200" b="1" u="sng" dirty="0">
                <a:solidFill>
                  <a:srgbClr val="0070C0"/>
                </a:solidFill>
                <a:latin typeface="Meiryo UI" panose="020B0604030504040204" pitchFamily="50" charset="-128"/>
                <a:ea typeface="Meiryo UI" panose="020B0604030504040204" pitchFamily="50" charset="-128"/>
              </a:rPr>
              <a:t>事務対応ガイド　</a:t>
            </a:r>
            <a:r>
              <a:rPr lang="en-US" altLang="ja-JP" sz="1200" b="1" u="sng" dirty="0">
                <a:solidFill>
                  <a:srgbClr val="0070C0"/>
                </a:solidFill>
                <a:latin typeface="Meiryo UI" panose="020B0604030504040204" pitchFamily="50" charset="-128"/>
                <a:ea typeface="Meiryo UI" panose="020B0604030504040204" pitchFamily="50" charset="-128"/>
              </a:rPr>
              <a:t> 4-4-1 (2)</a:t>
            </a:r>
            <a:r>
              <a:rPr lang="ja-JP" altLang="en-US" sz="1200" b="1" u="sng" dirty="0">
                <a:solidFill>
                  <a:srgbClr val="0070C0"/>
                </a:solidFill>
                <a:latin typeface="Meiryo UI" panose="020B0604030504040204" pitchFamily="50" charset="-128"/>
                <a:ea typeface="Meiryo UI" panose="020B0604030504040204" pitchFamily="50" charset="-128"/>
              </a:rPr>
              <a:t>～</a:t>
            </a:r>
            <a:r>
              <a:rPr lang="en-US" altLang="ja-JP" sz="1200" b="1" u="sng" dirty="0">
                <a:solidFill>
                  <a:srgbClr val="0070C0"/>
                </a:solidFill>
                <a:latin typeface="Meiryo UI" panose="020B0604030504040204" pitchFamily="50" charset="-128"/>
                <a:ea typeface="Meiryo UI" panose="020B0604030504040204" pitchFamily="50" charset="-128"/>
              </a:rPr>
              <a:t>(4)</a:t>
            </a:r>
            <a:endParaRPr lang="ja-JP" altLang="en-US" sz="1200"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6608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漏えい等事案が発覚した際に講ずべき措置</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1774266" y="1457990"/>
            <a:ext cx="9089969" cy="755124"/>
          </a:xfrm>
          <a:ln w="12700">
            <a:solidFill>
              <a:schemeClr val="tx1">
                <a:lumMod val="65000"/>
                <a:lumOff val="35000"/>
              </a:schemeClr>
            </a:solidFill>
          </a:ln>
        </p:spPr>
        <p:txBody>
          <a:bodyPr anchor="ctr">
            <a:noAutofit/>
          </a:bodyPr>
          <a:lstStyle/>
          <a:p>
            <a:pPr marL="0" indent="0">
              <a:lnSpc>
                <a:spcPct val="100000"/>
              </a:lnSpc>
              <a:spcBef>
                <a:spcPts val="1800"/>
              </a:spcBef>
              <a:spcAft>
                <a:spcPts val="600"/>
              </a:spcAft>
              <a:buClr>
                <a:schemeClr val="tx1">
                  <a:lumMod val="65000"/>
                  <a:lumOff val="35000"/>
                </a:schemeClr>
              </a:buClr>
              <a:buNone/>
            </a:pPr>
            <a:r>
              <a:rPr lang="ja-JP" altLang="en-US" sz="1800" dirty="0">
                <a:solidFill>
                  <a:schemeClr val="tx1">
                    <a:lumMod val="65000"/>
                    <a:lumOff val="35000"/>
                  </a:schemeClr>
                </a:solidFill>
                <a:latin typeface="Meiryo UI" panose="020B0604030504040204" pitchFamily="50" charset="-128"/>
              </a:rPr>
              <a:t>行政機関の長等は、漏えい等事案が発覚した場合は、漏えい等事案の内容等に応じて、次の（１）から（５）に掲げる事項について必要な措置を講じなければならない。</a:t>
            </a:r>
          </a:p>
        </p:txBody>
      </p:sp>
      <p:sp>
        <p:nvSpPr>
          <p:cNvPr id="11" name="正方形/長方形 10">
            <a:extLst>
              <a:ext uri="{FF2B5EF4-FFF2-40B4-BE49-F238E27FC236}">
                <a16:creationId xmlns:a16="http://schemas.microsoft.com/office/drawing/2014/main" id="{5C592FC0-4C22-4EB2-9D4A-48D9AEED6F61}"/>
              </a:ext>
            </a:extLst>
          </p:cNvPr>
          <p:cNvSpPr/>
          <p:nvPr/>
        </p:nvSpPr>
        <p:spPr>
          <a:xfrm>
            <a:off x="1833517" y="2379041"/>
            <a:ext cx="9002183" cy="4284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2400" dirty="0">
              <a:solidFill>
                <a:prstClr val="white"/>
              </a:solidFill>
              <a:latin typeface="Calibri" panose="020F0502020204030204"/>
              <a:ea typeface="Meiryo UI" panose="020B0604030504040204" pitchFamily="50" charset="-128"/>
            </a:endParaRPr>
          </a:p>
        </p:txBody>
      </p:sp>
      <p:sp>
        <p:nvSpPr>
          <p:cNvPr id="20" name="角丸四角形 9">
            <a:extLst>
              <a:ext uri="{FF2B5EF4-FFF2-40B4-BE49-F238E27FC236}">
                <a16:creationId xmlns:a16="http://schemas.microsoft.com/office/drawing/2014/main" id="{B04A8D86-5272-4B8E-A3F3-1942CF7DADCA}"/>
              </a:ext>
            </a:extLst>
          </p:cNvPr>
          <p:cNvSpPr/>
          <p:nvPr/>
        </p:nvSpPr>
        <p:spPr>
          <a:xfrm>
            <a:off x="1608875" y="2612169"/>
            <a:ext cx="8880820" cy="604999"/>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2400" b="1" dirty="0">
                <a:solidFill>
                  <a:prstClr val="black"/>
                </a:solidFill>
                <a:latin typeface="Meiryo UI" panose="020B0604030504040204" pitchFamily="50" charset="-128"/>
                <a:ea typeface="Meiryo UI" panose="020B0604030504040204" pitchFamily="50" charset="-128"/>
              </a:rPr>
              <a:t>（１）　行政機関等内部における報告及び被害の拡大防止</a:t>
            </a:r>
          </a:p>
        </p:txBody>
      </p:sp>
      <p:sp>
        <p:nvSpPr>
          <p:cNvPr id="21" name="角丸四角形 10">
            <a:extLst>
              <a:ext uri="{FF2B5EF4-FFF2-40B4-BE49-F238E27FC236}">
                <a16:creationId xmlns:a16="http://schemas.microsoft.com/office/drawing/2014/main" id="{96008BA9-4C05-4749-BEDE-40197B1BD916}"/>
              </a:ext>
            </a:extLst>
          </p:cNvPr>
          <p:cNvSpPr/>
          <p:nvPr/>
        </p:nvSpPr>
        <p:spPr>
          <a:xfrm>
            <a:off x="1608874" y="3122113"/>
            <a:ext cx="8880820" cy="604999"/>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2400" b="1" dirty="0">
                <a:solidFill>
                  <a:prstClr val="black"/>
                </a:solidFill>
                <a:latin typeface="Meiryo UI" panose="020B0604030504040204" pitchFamily="50" charset="-128"/>
                <a:ea typeface="Meiryo UI" panose="020B0604030504040204" pitchFamily="50" charset="-128"/>
              </a:rPr>
              <a:t>（２）　事実関係の調査及び原因の究明</a:t>
            </a:r>
          </a:p>
        </p:txBody>
      </p:sp>
      <p:sp>
        <p:nvSpPr>
          <p:cNvPr id="22" name="角丸四角形 11">
            <a:extLst>
              <a:ext uri="{FF2B5EF4-FFF2-40B4-BE49-F238E27FC236}">
                <a16:creationId xmlns:a16="http://schemas.microsoft.com/office/drawing/2014/main" id="{734104E6-86C4-4E1D-9267-66F952BF4338}"/>
              </a:ext>
            </a:extLst>
          </p:cNvPr>
          <p:cNvSpPr/>
          <p:nvPr/>
        </p:nvSpPr>
        <p:spPr>
          <a:xfrm>
            <a:off x="1608873" y="3632057"/>
            <a:ext cx="8880820" cy="604999"/>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2400" b="1" dirty="0">
                <a:solidFill>
                  <a:prstClr val="black"/>
                </a:solidFill>
                <a:latin typeface="Meiryo UI" panose="020B0604030504040204" pitchFamily="50" charset="-128"/>
                <a:ea typeface="Meiryo UI" panose="020B0604030504040204" pitchFamily="50" charset="-128"/>
              </a:rPr>
              <a:t>（３）　影響範囲の特定</a:t>
            </a:r>
          </a:p>
        </p:txBody>
      </p:sp>
      <p:sp>
        <p:nvSpPr>
          <p:cNvPr id="23" name="角丸四角形 12">
            <a:extLst>
              <a:ext uri="{FF2B5EF4-FFF2-40B4-BE49-F238E27FC236}">
                <a16:creationId xmlns:a16="http://schemas.microsoft.com/office/drawing/2014/main" id="{6759F363-8654-4E8B-BADA-52E87D918EC7}"/>
              </a:ext>
            </a:extLst>
          </p:cNvPr>
          <p:cNvSpPr/>
          <p:nvPr/>
        </p:nvSpPr>
        <p:spPr>
          <a:xfrm>
            <a:off x="1608877" y="4142001"/>
            <a:ext cx="8974247" cy="604999"/>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2400" b="1" dirty="0">
                <a:solidFill>
                  <a:prstClr val="black"/>
                </a:solidFill>
                <a:latin typeface="Meiryo UI" panose="020B0604030504040204" pitchFamily="50" charset="-128"/>
                <a:ea typeface="Meiryo UI" panose="020B0604030504040204" pitchFamily="50" charset="-128"/>
              </a:rPr>
              <a:t>（４）　再発防止策の検討及び実施</a:t>
            </a:r>
          </a:p>
        </p:txBody>
      </p:sp>
      <p:sp>
        <p:nvSpPr>
          <p:cNvPr id="24" name="角丸四角形 13">
            <a:extLst>
              <a:ext uri="{FF2B5EF4-FFF2-40B4-BE49-F238E27FC236}">
                <a16:creationId xmlns:a16="http://schemas.microsoft.com/office/drawing/2014/main" id="{CCB97A76-7955-4E26-83D7-35EE6D2DE1BB}"/>
              </a:ext>
            </a:extLst>
          </p:cNvPr>
          <p:cNvSpPr/>
          <p:nvPr/>
        </p:nvSpPr>
        <p:spPr>
          <a:xfrm>
            <a:off x="1608874" y="4651945"/>
            <a:ext cx="8656999" cy="604999"/>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2400" b="1" dirty="0">
                <a:solidFill>
                  <a:prstClr val="black"/>
                </a:solidFill>
                <a:latin typeface="Meiryo UI" panose="020B0604030504040204" pitchFamily="50" charset="-128"/>
                <a:ea typeface="Meiryo UI" panose="020B0604030504040204" pitchFamily="50" charset="-128"/>
              </a:rPr>
              <a:t>（５）　個人情報保護委員会への報告及び本人への通知等</a:t>
            </a:r>
          </a:p>
        </p:txBody>
      </p:sp>
      <p:sp>
        <p:nvSpPr>
          <p:cNvPr id="25" name="テキスト ボックス 24">
            <a:extLst>
              <a:ext uri="{FF2B5EF4-FFF2-40B4-BE49-F238E27FC236}">
                <a16:creationId xmlns:a16="http://schemas.microsoft.com/office/drawing/2014/main" id="{6DC4F1D2-A6CA-449E-9E4D-53769878EB16}"/>
              </a:ext>
            </a:extLst>
          </p:cNvPr>
          <p:cNvSpPr txBox="1"/>
          <p:nvPr/>
        </p:nvSpPr>
        <p:spPr>
          <a:xfrm>
            <a:off x="9012724" y="2412040"/>
            <a:ext cx="1829347" cy="221018"/>
          </a:xfrm>
          <a:prstGeom prst="rect">
            <a:avLst/>
          </a:prstGeom>
          <a:noFill/>
          <a:ln>
            <a:solidFill>
              <a:schemeClr val="accent1"/>
            </a:solidFill>
          </a:ln>
        </p:spPr>
        <p:txBody>
          <a:bodyPr wrap="none" tIns="18000" bIns="18000" rtlCol="0">
            <a:spAutoFit/>
          </a:bodyPr>
          <a:lstStyle/>
          <a:p>
            <a:pPr defTabSz="457200"/>
            <a:r>
              <a:rPr lang="ja-JP" altLang="en-US" sz="1200" b="1" u="sng" dirty="0">
                <a:solidFill>
                  <a:srgbClr val="4472C4"/>
                </a:solidFill>
                <a:latin typeface="Meiryo UI" panose="020B0604030504040204" pitchFamily="50" charset="-128"/>
                <a:ea typeface="Meiryo UI" panose="020B0604030504040204" pitchFamily="50" charset="-128"/>
              </a:rPr>
              <a:t>事務対応ガイド　</a:t>
            </a:r>
            <a:r>
              <a:rPr lang="en-US" altLang="ja-JP" sz="1200" b="1" u="sng" dirty="0">
                <a:solidFill>
                  <a:srgbClr val="4472C4"/>
                </a:solidFill>
                <a:latin typeface="Meiryo UI" panose="020B0604030504040204" pitchFamily="50" charset="-128"/>
                <a:ea typeface="Meiryo UI" panose="020B0604030504040204" pitchFamily="50" charset="-128"/>
              </a:rPr>
              <a:t>4-8-11</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8518597" y="6352416"/>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65</a:t>
            </a:fld>
            <a:endParaRPr lang="ja-JP" altLang="en-US" dirty="0">
              <a:solidFill>
                <a:prstClr val="black">
                  <a:tint val="75000"/>
                </a:prstClr>
              </a:solidFill>
              <a:latin typeface="Calibri" panose="020F0502020204030204"/>
            </a:endParaRPr>
          </a:p>
        </p:txBody>
      </p:sp>
      <p:sp>
        <p:nvSpPr>
          <p:cNvPr id="2" name="コンテンツ プレースホルダー 2">
            <a:extLst>
              <a:ext uri="{FF2B5EF4-FFF2-40B4-BE49-F238E27FC236}">
                <a16:creationId xmlns:a16="http://schemas.microsoft.com/office/drawing/2014/main" id="{A28A4A86-6D2C-A5B4-76F1-225AE8CAEF42}"/>
              </a:ext>
            </a:extLst>
          </p:cNvPr>
          <p:cNvSpPr txBox="1">
            <a:spLocks/>
          </p:cNvSpPr>
          <p:nvPr/>
        </p:nvSpPr>
        <p:spPr>
          <a:xfrm>
            <a:off x="2946744" y="5159020"/>
            <a:ext cx="7399383" cy="1060771"/>
          </a:xfrm>
          <a:prstGeom prst="rect">
            <a:avLst/>
          </a:prstGeom>
          <a:ln w="1270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800"/>
              </a:spcBef>
              <a:spcAft>
                <a:spcPts val="600"/>
              </a:spcAft>
              <a:buClr>
                <a:prstClr val="black">
                  <a:lumMod val="65000"/>
                  <a:lumOff val="35000"/>
                </a:prstClr>
              </a:buClr>
              <a:buNone/>
            </a:pPr>
            <a:r>
              <a:rPr lang="ja-JP" altLang="en-US" sz="1400" dirty="0">
                <a:solidFill>
                  <a:prstClr val="black">
                    <a:lumMod val="65000"/>
                    <a:lumOff val="35000"/>
                  </a:prstClr>
                </a:solidFill>
                <a:latin typeface="Meiryo UI" panose="020B0604030504040204" pitchFamily="50" charset="-128"/>
              </a:rPr>
              <a:t>個人情報保護委員会への報告を行った際には、他の関係省庁・機関への通報・届出等をあわせて行う。</a:t>
            </a:r>
            <a:endParaRPr lang="en-US" altLang="ja-JP" sz="1400" dirty="0">
              <a:solidFill>
                <a:prstClr val="black">
                  <a:lumMod val="65000"/>
                  <a:lumOff val="35000"/>
                </a:prstClr>
              </a:solidFill>
              <a:latin typeface="Meiryo UI" panose="020B0604030504040204" pitchFamily="50" charset="-128"/>
            </a:endParaRPr>
          </a:p>
          <a:p>
            <a:pPr marL="85725" indent="-85725">
              <a:lnSpc>
                <a:spcPts val="400"/>
              </a:lnSpc>
              <a:spcBef>
                <a:spcPts val="0"/>
              </a:spcBef>
              <a:buClr>
                <a:prstClr val="black">
                  <a:lumMod val="65000"/>
                  <a:lumOff val="35000"/>
                </a:prstClr>
              </a:buClr>
              <a:buNone/>
            </a:pPr>
            <a:endParaRPr lang="en-US" altLang="ja-JP" sz="1400" dirty="0">
              <a:solidFill>
                <a:prstClr val="black">
                  <a:lumMod val="65000"/>
                  <a:lumOff val="35000"/>
                </a:prstClr>
              </a:solidFill>
              <a:latin typeface="Meiryo UI" panose="020B0604030504040204" pitchFamily="50" charset="-128"/>
            </a:endParaRPr>
          </a:p>
          <a:p>
            <a:pPr marL="0" indent="0">
              <a:lnSpc>
                <a:spcPct val="100000"/>
              </a:lnSpc>
              <a:spcBef>
                <a:spcPts val="0"/>
              </a:spcBef>
              <a:buClr>
                <a:prstClr val="black">
                  <a:lumMod val="65000"/>
                  <a:lumOff val="35000"/>
                </a:prstClr>
              </a:buClr>
              <a:buNone/>
            </a:pPr>
            <a:r>
              <a:rPr lang="ja-JP" altLang="en-US" sz="1400" dirty="0">
                <a:solidFill>
                  <a:prstClr val="black">
                    <a:lumMod val="65000"/>
                    <a:lumOff val="35000"/>
                  </a:prstClr>
                </a:solidFill>
                <a:latin typeface="Meiryo UI" panose="020B0604030504040204" pitchFamily="50" charset="-128"/>
              </a:rPr>
              <a:t>また、本人への通知を要しない場合であっても、事案の内容、影響等に応じて、事実関係及び再発防止策の公表、当該事案に係る保有個人情報の本人への連絡等を行う。</a:t>
            </a:r>
            <a:endParaRPr lang="en-US" altLang="ja-JP" sz="1400" dirty="0">
              <a:solidFill>
                <a:prstClr val="black">
                  <a:lumMod val="65000"/>
                  <a:lumOff val="35000"/>
                </a:prstClr>
              </a:solidFill>
              <a:latin typeface="Meiryo UI" panose="020B0604030504040204" pitchFamily="50" charset="-128"/>
            </a:endParaRPr>
          </a:p>
        </p:txBody>
      </p:sp>
    </p:spTree>
    <p:extLst>
      <p:ext uri="{BB962C8B-B14F-4D97-AF65-F5344CB8AC3E}">
        <p14:creationId xmlns:p14="http://schemas.microsoft.com/office/powerpoint/2010/main" val="3989190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報告対象となる事態①</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16034" y="6368184"/>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66</a:t>
            </a:fld>
            <a:endParaRPr lang="ja-JP" altLang="en-US" dirty="0">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1787484" y="1442875"/>
            <a:ext cx="8957398" cy="1563020"/>
          </a:xfrm>
          <a:ln w="12700">
            <a:solidFill>
              <a:schemeClr val="tx1">
                <a:lumMod val="65000"/>
                <a:lumOff val="35000"/>
              </a:schemeClr>
            </a:solidFill>
          </a:ln>
        </p:spPr>
        <p:txBody>
          <a:bodyPr>
            <a:noAutofit/>
          </a:bodyPr>
          <a:lstStyle/>
          <a:p>
            <a:pPr marL="0" indent="0">
              <a:lnSpc>
                <a:spcPct val="100000"/>
              </a:lnSpc>
              <a:spcBef>
                <a:spcPts val="600"/>
              </a:spcBef>
              <a:buClr>
                <a:schemeClr val="tx1">
                  <a:lumMod val="65000"/>
                  <a:lumOff val="35000"/>
                </a:schemeClr>
              </a:buClr>
              <a:buNone/>
            </a:pPr>
            <a:r>
              <a:rPr lang="ja-JP" altLang="en-US" sz="1800" b="1" dirty="0">
                <a:latin typeface="Meiryo UI" panose="020B0604030504040204" pitchFamily="50" charset="-128"/>
              </a:rPr>
              <a:t>行政機関の長等は、次の（１）から（４）に掲げる事態（</a:t>
            </a:r>
            <a:r>
              <a:rPr lang="ja-JP" altLang="en-US" sz="1800" b="1" dirty="0">
                <a:solidFill>
                  <a:srgbClr val="FF0000"/>
                </a:solidFill>
                <a:latin typeface="Meiryo UI" panose="020B0604030504040204" pitchFamily="50" charset="-128"/>
              </a:rPr>
              <a:t>おそれを含む</a:t>
            </a:r>
            <a:r>
              <a:rPr lang="ja-JP" altLang="en-US" sz="1800" b="1" dirty="0">
                <a:latin typeface="Meiryo UI" panose="020B0604030504040204" pitchFamily="50" charset="-128"/>
              </a:rPr>
              <a:t>）を知ったときは、　</a:t>
            </a:r>
            <a:r>
              <a:rPr lang="ja-JP" altLang="en-US" sz="2000" b="1" dirty="0">
                <a:solidFill>
                  <a:srgbClr val="FF0000"/>
                </a:solidFill>
                <a:latin typeface="Meiryo UI" panose="020B0604030504040204" pitchFamily="50" charset="-128"/>
              </a:rPr>
              <a:t>個人情報保護委員会に報告しなければならない。</a:t>
            </a:r>
            <a:r>
              <a:rPr lang="en-US" altLang="ja-JP" sz="1800" b="1" dirty="0">
                <a:solidFill>
                  <a:schemeClr val="tx1">
                    <a:lumMod val="65000"/>
                    <a:lumOff val="35000"/>
                  </a:schemeClr>
                </a:solidFill>
                <a:latin typeface="Meiryo UI" panose="020B0604030504040204" pitchFamily="50" charset="-128"/>
              </a:rPr>
              <a:t>※</a:t>
            </a:r>
          </a:p>
          <a:p>
            <a:pPr marL="0" indent="0">
              <a:lnSpc>
                <a:spcPct val="100000"/>
              </a:lnSpc>
              <a:spcBef>
                <a:spcPts val="600"/>
              </a:spcBef>
              <a:buClr>
                <a:schemeClr val="tx1">
                  <a:lumMod val="65000"/>
                  <a:lumOff val="35000"/>
                </a:schemeClr>
              </a:buClr>
              <a:buNone/>
            </a:pPr>
            <a:r>
              <a:rPr lang="ja-JP" altLang="en-US" sz="1050" dirty="0">
                <a:solidFill>
                  <a:schemeClr val="tx1">
                    <a:lumMod val="65000"/>
                    <a:lumOff val="35000"/>
                  </a:schemeClr>
                </a:solidFill>
                <a:latin typeface="Meiryo UI" panose="020B0604030504040204" pitchFamily="50" charset="-128"/>
              </a:rPr>
              <a:t>　</a:t>
            </a:r>
            <a:endParaRPr lang="en-US" altLang="ja-JP" sz="1050" dirty="0">
              <a:solidFill>
                <a:schemeClr val="tx1">
                  <a:lumMod val="65000"/>
                  <a:lumOff val="35000"/>
                </a:schemeClr>
              </a:solidFill>
              <a:latin typeface="Meiryo UI" panose="020B0604030504040204" pitchFamily="50" charset="-128"/>
            </a:endParaRPr>
          </a:p>
          <a:p>
            <a:pPr marL="0" indent="0">
              <a:lnSpc>
                <a:spcPct val="100000"/>
              </a:lnSpc>
              <a:spcBef>
                <a:spcPts val="600"/>
              </a:spcBef>
              <a:buClr>
                <a:schemeClr val="tx1">
                  <a:lumMod val="65000"/>
                  <a:lumOff val="35000"/>
                </a:schemeClr>
              </a:buClr>
              <a:buNone/>
            </a:pPr>
            <a:r>
              <a:rPr lang="ja-JP" altLang="en-US" sz="1100" dirty="0">
                <a:solidFill>
                  <a:schemeClr val="tx1">
                    <a:lumMod val="65000"/>
                    <a:lumOff val="35000"/>
                  </a:schemeClr>
                </a:solidFill>
                <a:latin typeface="Meiryo UI" panose="020B0604030504040204" pitchFamily="50" charset="-128"/>
              </a:rPr>
              <a:t>　</a:t>
            </a: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報告対象事態に該当しない漏えい等事案であっても、国民の不安を招きかねない事案については、速やかに当委員会へ情報提供を行うことが望ましい。</a:t>
            </a:r>
          </a:p>
          <a:p>
            <a:pPr marL="268288" indent="-268288">
              <a:lnSpc>
                <a:spcPct val="100000"/>
              </a:lnSpc>
              <a:spcBef>
                <a:spcPts val="600"/>
              </a:spcBef>
              <a:buClr>
                <a:schemeClr val="tx1">
                  <a:lumMod val="65000"/>
                  <a:lumOff val="35000"/>
                </a:schemeClr>
              </a:buClr>
              <a:buNone/>
            </a:pPr>
            <a:r>
              <a:rPr lang="ja-JP" altLang="en-US" sz="1100" dirty="0">
                <a:solidFill>
                  <a:schemeClr val="tx1">
                    <a:lumMod val="65000"/>
                    <a:lumOff val="35000"/>
                  </a:schemeClr>
                </a:solidFill>
                <a:latin typeface="Meiryo UI" panose="020B0604030504040204" pitchFamily="50" charset="-128"/>
              </a:rPr>
              <a:t>　</a:t>
            </a: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報告対象事態における「おそれ」については、その時点で判明している事実関係に基づいて個別の事案ごとに判断することになるが、漏えい等が疑われるものの漏えい等が生じた確証がない場合がこれに該当する。</a:t>
            </a:r>
          </a:p>
        </p:txBody>
      </p:sp>
      <p:sp>
        <p:nvSpPr>
          <p:cNvPr id="24" name="コンテンツ プレースホルダー 2">
            <a:extLst>
              <a:ext uri="{FF2B5EF4-FFF2-40B4-BE49-F238E27FC236}">
                <a16:creationId xmlns:a16="http://schemas.microsoft.com/office/drawing/2014/main" id="{BEC53700-F427-41D8-9C23-3481F9F79737}"/>
              </a:ext>
            </a:extLst>
          </p:cNvPr>
          <p:cNvSpPr txBox="1">
            <a:spLocks/>
          </p:cNvSpPr>
          <p:nvPr/>
        </p:nvSpPr>
        <p:spPr>
          <a:xfrm>
            <a:off x="1787484" y="3224379"/>
            <a:ext cx="8957401" cy="1563021"/>
          </a:xfrm>
          <a:prstGeom prst="rect">
            <a:avLst/>
          </a:prstGeom>
          <a:ln w="12700">
            <a:solidFill>
              <a:schemeClr val="tx1">
                <a:lumMod val="65000"/>
                <a:lumOff val="35000"/>
              </a:schemeClr>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70000"/>
              </a:lnSpc>
              <a:spcBef>
                <a:spcPts val="1200"/>
              </a:spcBef>
              <a:buClr>
                <a:prstClr val="black">
                  <a:lumMod val="65000"/>
                  <a:lumOff val="35000"/>
                </a:prstClr>
              </a:buClr>
              <a:buNone/>
            </a:pPr>
            <a:r>
              <a:rPr lang="ja-JP" altLang="en-US" sz="1800" b="1" dirty="0">
                <a:solidFill>
                  <a:prstClr val="black"/>
                </a:solidFill>
                <a:latin typeface="Meiryo UI" panose="020B0604030504040204" pitchFamily="50" charset="-128"/>
                <a:ea typeface="Meiryo UI" panose="020B0604030504040204" pitchFamily="50" charset="-128"/>
              </a:rPr>
              <a:t>（１）</a:t>
            </a:r>
            <a:r>
              <a:rPr lang="ja-JP" altLang="en-US" sz="1800" b="1" u="sng" dirty="0">
                <a:solidFill>
                  <a:prstClr val="black"/>
                </a:solidFill>
                <a:latin typeface="Meiryo UI" panose="020B0604030504040204" pitchFamily="50" charset="-128"/>
                <a:ea typeface="Meiryo UI" panose="020B0604030504040204" pitchFamily="50" charset="-128"/>
              </a:rPr>
              <a:t>要配慮個人情報（条例要配慮個人情報を含む）が含まれる保有個人情報の漏えい等</a:t>
            </a:r>
            <a:endParaRPr lang="en-US" altLang="ja-JP" sz="1800" b="1" u="sng" dirty="0">
              <a:solidFill>
                <a:prstClr val="black"/>
              </a:solidFill>
              <a:latin typeface="Meiryo UI" panose="020B0604030504040204" pitchFamily="50" charset="-128"/>
              <a:ea typeface="Meiryo UI" panose="020B0604030504040204" pitchFamily="50" charset="-128"/>
            </a:endParaRPr>
          </a:p>
          <a:p>
            <a:pPr marL="630238" indent="-630238">
              <a:lnSpc>
                <a:spcPct val="110000"/>
              </a:lnSpc>
              <a:spcBef>
                <a:spcPts val="600"/>
              </a:spcBef>
              <a:buClr>
                <a:prstClr val="black">
                  <a:lumMod val="65000"/>
                  <a:lumOff val="35000"/>
                </a:prstClr>
              </a:buClr>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例</a:t>
            </a: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医療機関から取得した感染症患者の診療情報を含む保有個人情報を記録した文書を紛失した場合。</a:t>
            </a:r>
          </a:p>
          <a:p>
            <a:pPr marL="0" indent="0">
              <a:lnSpc>
                <a:spcPct val="100000"/>
              </a:lnSpc>
              <a:buClr>
                <a:prstClr val="black">
                  <a:lumMod val="65000"/>
                  <a:lumOff val="35000"/>
                </a:prstClr>
              </a:buClr>
              <a:buNone/>
            </a:pP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1026EA6-334A-4F11-A18F-78B727F655ED}"/>
              </a:ext>
            </a:extLst>
          </p:cNvPr>
          <p:cNvSpPr txBox="1"/>
          <p:nvPr/>
        </p:nvSpPr>
        <p:spPr>
          <a:xfrm>
            <a:off x="8741758" y="1026951"/>
            <a:ext cx="2031325" cy="221018"/>
          </a:xfrm>
          <a:prstGeom prst="rect">
            <a:avLst/>
          </a:prstGeom>
          <a:noFill/>
          <a:ln>
            <a:solidFill>
              <a:schemeClr val="accent1"/>
            </a:solidFill>
          </a:ln>
        </p:spPr>
        <p:txBody>
          <a:bodyPr wrap="none" tIns="18000" bIns="18000" rtlCol="0">
            <a:spAutoFit/>
          </a:bodyPr>
          <a:lstStyle/>
          <a:p>
            <a:pPr defTabSz="457200"/>
            <a:r>
              <a:rPr lang="ja-JP" altLang="en-US" sz="1200" b="1" u="sng" dirty="0">
                <a:solidFill>
                  <a:srgbClr val="4472C4"/>
                </a:solidFill>
                <a:latin typeface="Meiryo UI" panose="020B0604030504040204" pitchFamily="50" charset="-128"/>
                <a:ea typeface="Meiryo UI" panose="020B0604030504040204" pitchFamily="50" charset="-128"/>
              </a:rPr>
              <a:t>事務対応ガイド　</a:t>
            </a:r>
            <a:r>
              <a:rPr lang="en-US" altLang="ja-JP" sz="1200" b="1" u="sng" dirty="0">
                <a:solidFill>
                  <a:srgbClr val="4472C4"/>
                </a:solidFill>
                <a:latin typeface="Meiryo UI" panose="020B0604030504040204" pitchFamily="50" charset="-128"/>
                <a:ea typeface="Meiryo UI" panose="020B0604030504040204" pitchFamily="50" charset="-128"/>
              </a:rPr>
              <a:t>4-4-1 (6)</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6" name="コンテンツ プレースホルダー 2">
            <a:extLst>
              <a:ext uri="{FF2B5EF4-FFF2-40B4-BE49-F238E27FC236}">
                <a16:creationId xmlns:a16="http://schemas.microsoft.com/office/drawing/2014/main" id="{066B405B-734F-40B2-8720-D3C60D3AEE52}"/>
              </a:ext>
            </a:extLst>
          </p:cNvPr>
          <p:cNvSpPr txBox="1">
            <a:spLocks/>
          </p:cNvSpPr>
          <p:nvPr/>
        </p:nvSpPr>
        <p:spPr>
          <a:xfrm>
            <a:off x="1787484" y="4975894"/>
            <a:ext cx="8957401" cy="1362562"/>
          </a:xfrm>
          <a:prstGeom prst="rect">
            <a:avLst/>
          </a:prstGeom>
          <a:ln w="12700">
            <a:solidFill>
              <a:schemeClr val="tx1">
                <a:lumMod val="65000"/>
                <a:lumOff val="3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22300" indent="-622300">
              <a:lnSpc>
                <a:spcPct val="170000"/>
              </a:lnSpc>
              <a:spcBef>
                <a:spcPts val="1200"/>
              </a:spcBef>
              <a:buClr>
                <a:prstClr val="black">
                  <a:lumMod val="65000"/>
                  <a:lumOff val="35000"/>
                </a:prstClr>
              </a:buClr>
              <a:buNone/>
            </a:pPr>
            <a:r>
              <a:rPr lang="ja-JP" altLang="en-US" sz="1800" b="1" dirty="0">
                <a:solidFill>
                  <a:prstClr val="black"/>
                </a:solidFill>
                <a:latin typeface="Meiryo UI" panose="020B0604030504040204" pitchFamily="50" charset="-128"/>
                <a:ea typeface="Meiryo UI" panose="020B0604030504040204" pitchFamily="50" charset="-128"/>
              </a:rPr>
              <a:t>（２）</a:t>
            </a:r>
            <a:r>
              <a:rPr lang="ja-JP" altLang="en-US" sz="1800" b="1" u="sng" dirty="0">
                <a:solidFill>
                  <a:prstClr val="black"/>
                </a:solidFill>
                <a:latin typeface="Meiryo UI" panose="020B0604030504040204" pitchFamily="50" charset="-128"/>
                <a:ea typeface="Meiryo UI" panose="020B0604030504040204" pitchFamily="50" charset="-128"/>
              </a:rPr>
              <a:t>不正に利用されることにより</a:t>
            </a:r>
            <a:r>
              <a:rPr lang="ja-JP" altLang="en-US" sz="1800" b="1" u="sng" dirty="0">
                <a:solidFill>
                  <a:srgbClr val="FF0000"/>
                </a:solidFill>
                <a:latin typeface="Meiryo UI" panose="020B0604030504040204" pitchFamily="50" charset="-128"/>
                <a:ea typeface="Meiryo UI" panose="020B0604030504040204" pitchFamily="50" charset="-128"/>
              </a:rPr>
              <a:t>財産的被害</a:t>
            </a:r>
            <a:r>
              <a:rPr lang="ja-JP" altLang="en-US" sz="1800" b="1" u="sng" dirty="0">
                <a:solidFill>
                  <a:prstClr val="black"/>
                </a:solidFill>
                <a:latin typeface="Meiryo UI" panose="020B0604030504040204" pitchFamily="50" charset="-128"/>
                <a:ea typeface="Meiryo UI" panose="020B0604030504040204" pitchFamily="50" charset="-128"/>
              </a:rPr>
              <a:t>が生じるおそれがある保有個人情報の漏えい等</a:t>
            </a:r>
            <a:endParaRPr lang="en-US" altLang="ja-JP" sz="1800" b="1" u="sng" dirty="0">
              <a:solidFill>
                <a:prstClr val="black"/>
              </a:solidFill>
              <a:latin typeface="Meiryo UI" panose="020B0604030504040204" pitchFamily="50" charset="-128"/>
              <a:ea typeface="Meiryo UI" panose="020B0604030504040204" pitchFamily="50" charset="-128"/>
            </a:endParaRPr>
          </a:p>
          <a:p>
            <a:pPr marL="812800" indent="-812800">
              <a:lnSpc>
                <a:spcPct val="110000"/>
              </a:lnSpc>
              <a:spcBef>
                <a:spcPts val="600"/>
              </a:spcBef>
              <a:buClr>
                <a:prstClr val="black">
                  <a:lumMod val="65000"/>
                  <a:lumOff val="35000"/>
                </a:prstClr>
              </a:buClr>
              <a:buNone/>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例</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収納業務のため取得したクレジットカード番号を含む保有個人情報が漏えいした場合。</a:t>
            </a:r>
          </a:p>
          <a:p>
            <a:pPr marL="0" indent="0">
              <a:lnSpc>
                <a:spcPct val="100000"/>
              </a:lnSpc>
              <a:buClr>
                <a:prstClr val="black">
                  <a:lumMod val="65000"/>
                  <a:lumOff val="35000"/>
                </a:prstClr>
              </a:buClr>
              <a:buNone/>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0456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報告対象となる事態②</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513989" y="6356353"/>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67</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ADDF6947-E923-4DF8-99C5-2D6228776253}"/>
              </a:ext>
            </a:extLst>
          </p:cNvPr>
          <p:cNvSpPr txBox="1">
            <a:spLocks/>
          </p:cNvSpPr>
          <p:nvPr/>
        </p:nvSpPr>
        <p:spPr>
          <a:xfrm>
            <a:off x="1787483" y="3916865"/>
            <a:ext cx="8957401" cy="1787986"/>
          </a:xfrm>
          <a:prstGeom prst="rect">
            <a:avLst/>
          </a:prstGeom>
          <a:ln w="12700">
            <a:solidFill>
              <a:schemeClr val="tx1">
                <a:lumMod val="65000"/>
                <a:lumOff val="3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70000"/>
              </a:lnSpc>
              <a:spcBef>
                <a:spcPts val="1200"/>
              </a:spcBef>
              <a:buClr>
                <a:prstClr val="black">
                  <a:lumMod val="65000"/>
                  <a:lumOff val="35000"/>
                </a:prstClr>
              </a:buClr>
              <a:buNone/>
            </a:pPr>
            <a:r>
              <a:rPr lang="ja-JP" altLang="en-US" sz="1800" b="1" dirty="0">
                <a:solidFill>
                  <a:prstClr val="black">
                    <a:lumMod val="65000"/>
                    <a:lumOff val="35000"/>
                  </a:prstClr>
                </a:solidFill>
                <a:latin typeface="Meiryo UI" panose="020B0604030504040204" pitchFamily="50" charset="-128"/>
                <a:ea typeface="Meiryo UI" panose="020B0604030504040204" pitchFamily="50" charset="-128"/>
              </a:rPr>
              <a:t>（４）</a:t>
            </a:r>
            <a:r>
              <a:rPr lang="ja-JP" altLang="en-US" sz="1800" b="1" u="sng" dirty="0">
                <a:solidFill>
                  <a:prstClr val="black"/>
                </a:solidFill>
                <a:latin typeface="Meiryo UI" panose="020B0604030504040204" pitchFamily="50" charset="-128"/>
                <a:ea typeface="Meiryo UI" panose="020B0604030504040204" pitchFamily="50" charset="-128"/>
              </a:rPr>
              <a:t>保有個人情報に係る本人の数が</a:t>
            </a:r>
            <a:r>
              <a:rPr lang="en-US" altLang="ja-JP" sz="1800" b="1" u="sng" dirty="0">
                <a:solidFill>
                  <a:srgbClr val="FF0000"/>
                </a:solidFill>
                <a:latin typeface="Meiryo UI" panose="020B0604030504040204" pitchFamily="50" charset="-128"/>
                <a:ea typeface="Meiryo UI" panose="020B0604030504040204" pitchFamily="50" charset="-128"/>
              </a:rPr>
              <a:t>100</a:t>
            </a:r>
            <a:r>
              <a:rPr lang="ja-JP" altLang="en-US" sz="1800" b="1" u="sng" dirty="0">
                <a:solidFill>
                  <a:srgbClr val="FF0000"/>
                </a:solidFill>
                <a:latin typeface="Meiryo UI" panose="020B0604030504040204" pitchFamily="50" charset="-128"/>
                <a:ea typeface="Meiryo UI" panose="020B0604030504040204" pitchFamily="50" charset="-128"/>
              </a:rPr>
              <a:t>人を超える</a:t>
            </a:r>
            <a:r>
              <a:rPr lang="ja-JP" altLang="en-US" sz="1800" b="1" u="sng" dirty="0">
                <a:solidFill>
                  <a:prstClr val="black"/>
                </a:solidFill>
                <a:latin typeface="Meiryo UI" panose="020B0604030504040204" pitchFamily="50" charset="-128"/>
                <a:ea typeface="Meiryo UI" panose="020B0604030504040204" pitchFamily="50" charset="-128"/>
              </a:rPr>
              <a:t>漏えい等</a:t>
            </a:r>
            <a:endParaRPr lang="en-US" altLang="ja-JP" sz="1800" b="1" u="sng" dirty="0">
              <a:solidFill>
                <a:prstClr val="black"/>
              </a:solidFill>
              <a:latin typeface="Meiryo UI" panose="020B0604030504040204" pitchFamily="50" charset="-128"/>
              <a:ea typeface="Meiryo UI" panose="020B0604030504040204" pitchFamily="50" charset="-128"/>
            </a:endParaRPr>
          </a:p>
          <a:p>
            <a:pPr marL="898525" indent="-898525">
              <a:lnSpc>
                <a:spcPct val="110000"/>
              </a:lnSpc>
              <a:spcBef>
                <a:spcPts val="600"/>
              </a:spcBef>
              <a:buClr>
                <a:prstClr val="black">
                  <a:lumMod val="65000"/>
                  <a:lumOff val="35000"/>
                </a:prstClr>
              </a:buClr>
              <a:buNone/>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例１</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情報システムの設定ミス等によりインターネット上で保有個人情報（</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100</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人を超える）の閲覧が可能な状態となった</a:t>
            </a:r>
          </a:p>
          <a:p>
            <a:pPr marL="808038" indent="-808038">
              <a:lnSpc>
                <a:spcPct val="100000"/>
              </a:lnSpc>
              <a:buClr>
                <a:prstClr val="black">
                  <a:lumMod val="65000"/>
                  <a:lumOff val="35000"/>
                </a:prstClr>
              </a:buClr>
              <a:buNone/>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例２</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ワークショップ開催に関する案内メールを参加企業に送信する際、企業の担当者氏名（</a:t>
            </a:r>
            <a:r>
              <a:rPr lang="en-US" altLang="ja-JP" sz="1800" dirty="0">
                <a:solidFill>
                  <a:prstClr val="black">
                    <a:lumMod val="65000"/>
                    <a:lumOff val="35000"/>
                  </a:prstClr>
                </a:solidFill>
                <a:latin typeface="Meiryo UI" panose="020B0604030504040204" pitchFamily="50" charset="-128"/>
                <a:ea typeface="Meiryo UI" panose="020B0604030504040204" pitchFamily="50" charset="-128"/>
              </a:rPr>
              <a:t>100</a:t>
            </a: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人を超える）を含む文書を誤って添付して送付した</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22" name="コンテンツ プレースホルダー 2">
            <a:extLst>
              <a:ext uri="{FF2B5EF4-FFF2-40B4-BE49-F238E27FC236}">
                <a16:creationId xmlns:a16="http://schemas.microsoft.com/office/drawing/2014/main" id="{9C9A6831-D6BF-4C2E-8C10-6439EC824F6A}"/>
              </a:ext>
            </a:extLst>
          </p:cNvPr>
          <p:cNvSpPr txBox="1">
            <a:spLocks/>
          </p:cNvSpPr>
          <p:nvPr/>
        </p:nvSpPr>
        <p:spPr>
          <a:xfrm>
            <a:off x="1787483" y="1461740"/>
            <a:ext cx="8957401" cy="2396936"/>
          </a:xfrm>
          <a:prstGeom prst="rect">
            <a:avLst/>
          </a:prstGeom>
          <a:ln w="12700">
            <a:solidFill>
              <a:schemeClr val="tx1">
                <a:lumMod val="65000"/>
                <a:lumOff val="3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70000"/>
              </a:lnSpc>
              <a:spcBef>
                <a:spcPts val="1200"/>
              </a:spcBef>
              <a:buClr>
                <a:prstClr val="black">
                  <a:lumMod val="65000"/>
                  <a:lumOff val="35000"/>
                </a:prstClr>
              </a:buClr>
              <a:buNone/>
            </a:pPr>
            <a:r>
              <a:rPr lang="ja-JP" altLang="en-US" sz="1800" b="1" dirty="0">
                <a:solidFill>
                  <a:prstClr val="black">
                    <a:lumMod val="65000"/>
                    <a:lumOff val="35000"/>
                  </a:prstClr>
                </a:solidFill>
                <a:latin typeface="Meiryo UI" panose="020B0604030504040204" pitchFamily="50" charset="-128"/>
                <a:ea typeface="Meiryo UI" panose="020B0604030504040204" pitchFamily="50" charset="-128"/>
              </a:rPr>
              <a:t>（３）</a:t>
            </a:r>
            <a:r>
              <a:rPr lang="ja-JP" altLang="en-US" sz="1800" b="1" u="sng" dirty="0">
                <a:solidFill>
                  <a:srgbClr val="FF0000"/>
                </a:solidFill>
                <a:latin typeface="Meiryo UI" panose="020B0604030504040204" pitchFamily="50" charset="-128"/>
                <a:ea typeface="Meiryo UI" panose="020B0604030504040204" pitchFamily="50" charset="-128"/>
              </a:rPr>
              <a:t>不正の目的</a:t>
            </a:r>
            <a:r>
              <a:rPr lang="ja-JP" altLang="en-US" sz="1800" b="1" u="sng" dirty="0">
                <a:solidFill>
                  <a:prstClr val="black"/>
                </a:solidFill>
                <a:latin typeface="Meiryo UI" panose="020B0604030504040204" pitchFamily="50" charset="-128"/>
                <a:ea typeface="Meiryo UI" panose="020B0604030504040204" pitchFamily="50" charset="-128"/>
              </a:rPr>
              <a:t>を持って行われたおそれがある保有個人情報</a:t>
            </a:r>
            <a:r>
              <a:rPr lang="en-US" altLang="ja-JP" sz="1800" b="1" u="sng" baseline="30000" dirty="0">
                <a:solidFill>
                  <a:prstClr val="black"/>
                </a:solidFill>
                <a:latin typeface="Meiryo UI" panose="020B0604030504040204" pitchFamily="50" charset="-128"/>
                <a:ea typeface="Meiryo UI" panose="020B0604030504040204" pitchFamily="50" charset="-128"/>
              </a:rPr>
              <a:t>※</a:t>
            </a:r>
            <a:r>
              <a:rPr lang="ja-JP" altLang="en-US" sz="1800" b="1" u="sng" dirty="0">
                <a:solidFill>
                  <a:prstClr val="black"/>
                </a:solidFill>
                <a:latin typeface="Meiryo UI" panose="020B0604030504040204" pitchFamily="50" charset="-128"/>
                <a:ea typeface="Meiryo UI" panose="020B0604030504040204" pitchFamily="50" charset="-128"/>
              </a:rPr>
              <a:t>の漏えい等</a:t>
            </a:r>
            <a:endParaRPr lang="en-US" altLang="ja-JP" sz="1800" b="1" u="sng" dirty="0">
              <a:solidFill>
                <a:prstClr val="black"/>
              </a:solidFill>
              <a:latin typeface="Meiryo UI" panose="020B0604030504040204" pitchFamily="50" charset="-128"/>
              <a:ea typeface="Meiryo UI" panose="020B0604030504040204" pitchFamily="50" charset="-128"/>
            </a:endParaRPr>
          </a:p>
          <a:p>
            <a:pPr marL="812800" indent="-812800">
              <a:lnSpc>
                <a:spcPct val="110000"/>
              </a:lnSpc>
              <a:spcBef>
                <a:spcPts val="600"/>
              </a:spcBef>
              <a:buClr>
                <a:prstClr val="black">
                  <a:lumMod val="65000"/>
                  <a:lumOff val="35000"/>
                </a:prstClr>
              </a:buClr>
              <a:buNone/>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例１</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不正アクセスにより保有個人情報が漏えいした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marL="812800" indent="-812800">
              <a:lnSpc>
                <a:spcPct val="110000"/>
              </a:lnSpc>
              <a:spcBef>
                <a:spcPts val="600"/>
              </a:spcBef>
              <a:buClr>
                <a:prstClr val="black">
                  <a:lumMod val="65000"/>
                  <a:lumOff val="35000"/>
                </a:prstClr>
              </a:buClr>
              <a:buNone/>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例２</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ランサムウェア等により保有個人情報が暗号化され復元できなくなった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marL="812800" indent="-812800">
              <a:lnSpc>
                <a:spcPct val="110000"/>
              </a:lnSpc>
              <a:spcBef>
                <a:spcPts val="600"/>
              </a:spcBef>
              <a:buClr>
                <a:prstClr val="black">
                  <a:lumMod val="65000"/>
                  <a:lumOff val="35000"/>
                </a:prstClr>
              </a:buClr>
              <a:buNone/>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例３</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保有個人情報が記載・記録された書類・媒体等が盗難された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marL="812800" indent="-812800">
              <a:lnSpc>
                <a:spcPct val="110000"/>
              </a:lnSpc>
              <a:spcBef>
                <a:spcPts val="600"/>
              </a:spcBef>
              <a:buClr>
                <a:prstClr val="black">
                  <a:lumMod val="65000"/>
                  <a:lumOff val="35000"/>
                </a:prstClr>
              </a:buClr>
              <a:buNone/>
            </a:pP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　</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例４</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rPr>
              <a:t>従事者が保有個人情報を持ち出して第三者に提供した</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endParaRPr>
          </a:p>
          <a:p>
            <a:pPr marL="269875" indent="-269875">
              <a:lnSpc>
                <a:spcPct val="110000"/>
              </a:lnSpc>
              <a:spcBef>
                <a:spcPts val="600"/>
              </a:spcBef>
              <a:buClr>
                <a:prstClr val="black">
                  <a:lumMod val="65000"/>
                  <a:lumOff val="35000"/>
                </a:prstClr>
              </a:buClr>
              <a:buNone/>
            </a:pP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　</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当該行政機関の長等の属する行政機関等が取得し、又は取得しようとしている個人情報であって、保有個人情報として取り扱われることが予定されているものを含む。</a:t>
            </a:r>
          </a:p>
          <a:p>
            <a:pPr marL="812800" indent="-812800">
              <a:lnSpc>
                <a:spcPct val="110000"/>
              </a:lnSpc>
              <a:spcBef>
                <a:spcPts val="600"/>
              </a:spcBef>
              <a:buClr>
                <a:prstClr val="black">
                  <a:lumMod val="65000"/>
                  <a:lumOff val="35000"/>
                </a:prstClr>
              </a:buClr>
              <a:buNone/>
            </a:pPr>
            <a:endParaRPr lang="ja-JP" altLang="en-US" sz="3200"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00000"/>
              </a:lnSpc>
              <a:buClr>
                <a:prstClr val="black">
                  <a:lumMod val="65000"/>
                  <a:lumOff val="35000"/>
                </a:prstClr>
              </a:buClr>
              <a:buNone/>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2" name="吹き出し: 角を丸めた四角形 11">
            <a:extLst>
              <a:ext uri="{FF2B5EF4-FFF2-40B4-BE49-F238E27FC236}">
                <a16:creationId xmlns:a16="http://schemas.microsoft.com/office/drawing/2014/main" id="{C4F072E0-50CE-4CCA-8470-D38904A5BE79}"/>
              </a:ext>
            </a:extLst>
          </p:cNvPr>
          <p:cNvSpPr/>
          <p:nvPr/>
        </p:nvSpPr>
        <p:spPr>
          <a:xfrm>
            <a:off x="3030793" y="5795944"/>
            <a:ext cx="7216014" cy="926535"/>
          </a:xfrm>
          <a:prstGeom prst="wedgeRoundRectCallout">
            <a:avLst>
              <a:gd name="adj1" fmla="val -52475"/>
              <a:gd name="adj2" fmla="val -54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0" lang="ja-JP" altLang="en-US" b="1" dirty="0">
                <a:solidFill>
                  <a:prstClr val="black"/>
                </a:solidFill>
                <a:latin typeface="メイリオ" panose="020B0604030504040204" pitchFamily="50" charset="-128"/>
                <a:ea typeface="メイリオ" panose="020B0604030504040204" pitchFamily="50" charset="-128"/>
              </a:rPr>
              <a:t>全てのケースにおいて、確実に漏えい等が発生した場合だけでなく、</a:t>
            </a:r>
          </a:p>
          <a:p>
            <a:pPr algn="ctr" defTabSz="457200"/>
            <a:r>
              <a:rPr kumimoji="0" lang="ja-JP" altLang="en-US" sz="2400" b="1" u="sng" dirty="0">
                <a:solidFill>
                  <a:srgbClr val="FF0000"/>
                </a:solidFill>
                <a:latin typeface="メイリオ" panose="020B0604030504040204" pitchFamily="50" charset="-128"/>
                <a:ea typeface="メイリオ" panose="020B0604030504040204" pitchFamily="50" charset="-128"/>
              </a:rPr>
              <a:t>おそれ</a:t>
            </a:r>
            <a:r>
              <a:rPr kumimoji="0" lang="ja-JP" altLang="en-US" b="1" dirty="0">
                <a:solidFill>
                  <a:prstClr val="black"/>
                </a:solidFill>
                <a:latin typeface="メイリオ" panose="020B0604030504040204" pitchFamily="50" charset="-128"/>
                <a:ea typeface="メイリオ" panose="020B0604030504040204" pitchFamily="50" charset="-128"/>
              </a:rPr>
              <a:t>の段階で報告対象となることに注意が必要です。</a:t>
            </a:r>
            <a:endParaRPr lang="en-US" altLang="ja-JP" b="1" dirty="0">
              <a:solidFill>
                <a:prstClr val="black"/>
              </a:solidFill>
              <a:latin typeface="メイリオ" panose="020B0604030504040204" pitchFamily="50" charset="-128"/>
              <a:ea typeface="メイリオ" panose="020B0604030504040204" pitchFamily="50" charset="-128"/>
            </a:endParaRPr>
          </a:p>
        </p:txBody>
      </p:sp>
      <p:pic>
        <p:nvPicPr>
          <p:cNvPr id="21" name="図 20" descr="アイコン が含まれている画像&#10;&#10;自動的に生成された説明">
            <a:extLst>
              <a:ext uri="{FF2B5EF4-FFF2-40B4-BE49-F238E27FC236}">
                <a16:creationId xmlns:a16="http://schemas.microsoft.com/office/drawing/2014/main" id="{0E2039AA-FD6E-41B8-999C-1D7FB8B78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94" y="5741714"/>
            <a:ext cx="968977" cy="1105123"/>
          </a:xfrm>
          <a:prstGeom prst="rect">
            <a:avLst/>
          </a:prstGeom>
        </p:spPr>
      </p:pic>
    </p:spTree>
    <p:extLst>
      <p:ext uri="{BB962C8B-B14F-4D97-AF65-F5344CB8AC3E}">
        <p14:creationId xmlns:p14="http://schemas.microsoft.com/office/powerpoint/2010/main" val="3446781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個人情報保護委員会への報告について</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40705" y="6513170"/>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68</a:t>
            </a:fld>
            <a:endParaRPr lang="ja-JP" altLang="en-US" dirty="0">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1809387" y="1377341"/>
            <a:ext cx="8958262" cy="1768492"/>
          </a:xfrm>
          <a:ln w="12700">
            <a:solidFill>
              <a:schemeClr val="tx1">
                <a:lumMod val="65000"/>
                <a:lumOff val="35000"/>
              </a:schemeClr>
            </a:solidFill>
          </a:ln>
        </p:spPr>
        <p:txBody>
          <a:bodyPr>
            <a:noAutofit/>
          </a:bodyPr>
          <a:lstStyle/>
          <a:p>
            <a:pPr marL="0" indent="0">
              <a:lnSpc>
                <a:spcPct val="100000"/>
              </a:lnSpc>
              <a:spcBef>
                <a:spcPts val="600"/>
              </a:spcBef>
              <a:buClr>
                <a:schemeClr val="tx1">
                  <a:lumMod val="65000"/>
                  <a:lumOff val="35000"/>
                </a:schemeClr>
              </a:buClr>
              <a:buNone/>
            </a:pPr>
            <a:r>
              <a:rPr lang="ja-JP" altLang="en-US" sz="1800" dirty="0">
                <a:solidFill>
                  <a:schemeClr val="tx1">
                    <a:lumMod val="65000"/>
                    <a:lumOff val="35000"/>
                  </a:schemeClr>
                </a:solidFill>
                <a:latin typeface="Meiryo UI" panose="020B0604030504040204" pitchFamily="50" charset="-128"/>
              </a:rPr>
              <a:t>　漏えい等報告の義務を負う主体は、漏えい等が発生し、又はそのおそれがある保有個人情報を取り扱う行政機関の長等である。</a:t>
            </a:r>
            <a:endParaRPr lang="en-US" altLang="ja-JP" sz="1800" dirty="0">
              <a:solidFill>
                <a:schemeClr val="tx1">
                  <a:lumMod val="65000"/>
                  <a:lumOff val="35000"/>
                </a:schemeClr>
              </a:solidFill>
              <a:latin typeface="Meiryo UI" panose="020B0604030504040204" pitchFamily="50" charset="-128"/>
            </a:endParaRPr>
          </a:p>
          <a:p>
            <a:pPr marL="358775" indent="-266700">
              <a:lnSpc>
                <a:spcPts val="1200"/>
              </a:lnSpc>
              <a:spcBef>
                <a:spcPts val="600"/>
              </a:spcBef>
              <a:buClr>
                <a:schemeClr val="tx1">
                  <a:lumMod val="65000"/>
                  <a:lumOff val="35000"/>
                </a:schemeClr>
              </a:buClr>
              <a:buNone/>
            </a:pP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報告対象事態（３）について漏えい等報告の義務を負う主体は、漏えい等が発生し、又は発生したおそれがある保有個人情報又は個人情報を取り扱い、又は取得しようとしている行政機関等における行政機関の長等である。</a:t>
            </a:r>
          </a:p>
          <a:p>
            <a:pPr marL="358775" indent="-266700">
              <a:lnSpc>
                <a:spcPts val="1200"/>
              </a:lnSpc>
              <a:spcBef>
                <a:spcPts val="600"/>
              </a:spcBef>
              <a:buClr>
                <a:schemeClr val="tx1">
                  <a:lumMod val="65000"/>
                  <a:lumOff val="35000"/>
                </a:schemeClr>
              </a:buClr>
              <a:buNone/>
            </a:pP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保有個人情報の取扱いを委託している場合、委託元と委託先の双方が保有個人情報又は個人情報を取り扱っており、又は取得しようとしていることになるため、、それぞれ報告の対象事態に該当する場合には、原則として委託元と委託先の双方が報告する義務を負う。</a:t>
            </a:r>
            <a:endParaRPr lang="en-US" altLang="ja-JP" sz="1100" dirty="0">
              <a:solidFill>
                <a:schemeClr val="tx1">
                  <a:lumMod val="65000"/>
                  <a:lumOff val="35000"/>
                </a:schemeClr>
              </a:solidFill>
              <a:latin typeface="Meiryo UI" panose="020B0604030504040204" pitchFamily="50" charset="-128"/>
            </a:endParaRPr>
          </a:p>
          <a:p>
            <a:pPr marL="446088" indent="-354013">
              <a:lnSpc>
                <a:spcPts val="1200"/>
              </a:lnSpc>
              <a:buClr>
                <a:schemeClr val="tx1">
                  <a:lumMod val="65000"/>
                  <a:lumOff val="35000"/>
                </a:schemeClr>
              </a:buClr>
              <a:buNone/>
            </a:pP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報告は、委員会ホームページ上に掲載する報告フォームから行う。</a:t>
            </a:r>
          </a:p>
          <a:p>
            <a:pPr marL="0" indent="0">
              <a:lnSpc>
                <a:spcPct val="100000"/>
              </a:lnSpc>
              <a:buClr>
                <a:schemeClr val="tx1">
                  <a:lumMod val="65000"/>
                  <a:lumOff val="35000"/>
                </a:schemeClr>
              </a:buClr>
              <a:buNone/>
            </a:pPr>
            <a:endParaRPr lang="en-US" altLang="ja-JP" sz="1800" dirty="0">
              <a:solidFill>
                <a:schemeClr val="tx1">
                  <a:lumMod val="65000"/>
                  <a:lumOff val="35000"/>
                </a:schemeClr>
              </a:solidFill>
              <a:latin typeface="Meiryo UI" panose="020B0604030504040204" pitchFamily="50" charset="-128"/>
            </a:endParaRPr>
          </a:p>
        </p:txBody>
      </p:sp>
      <p:sp>
        <p:nvSpPr>
          <p:cNvPr id="21" name="正方形/長方形 20">
            <a:extLst>
              <a:ext uri="{FF2B5EF4-FFF2-40B4-BE49-F238E27FC236}">
                <a16:creationId xmlns:a16="http://schemas.microsoft.com/office/drawing/2014/main" id="{05A93918-20D8-4973-A64A-40CBB7CEF71A}"/>
              </a:ext>
            </a:extLst>
          </p:cNvPr>
          <p:cNvSpPr/>
          <p:nvPr/>
        </p:nvSpPr>
        <p:spPr>
          <a:xfrm>
            <a:off x="1789864" y="3289305"/>
            <a:ext cx="5842837" cy="3474437"/>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2" name="テキスト ボックス 20">
            <a:extLst>
              <a:ext uri="{FF2B5EF4-FFF2-40B4-BE49-F238E27FC236}">
                <a16:creationId xmlns:a16="http://schemas.microsoft.com/office/drawing/2014/main" id="{CB706ACD-9D1D-4E19-A092-777148A45AA2}"/>
              </a:ext>
            </a:extLst>
          </p:cNvPr>
          <p:cNvSpPr>
            <a:spLocks noChangeArrowheads="1"/>
          </p:cNvSpPr>
          <p:nvPr/>
        </p:nvSpPr>
        <p:spPr bwMode="auto">
          <a:xfrm>
            <a:off x="2500746" y="3175115"/>
            <a:ext cx="4446706" cy="340519"/>
          </a:xfrm>
          <a:prstGeom prst="roundRect">
            <a:avLst>
              <a:gd name="adj" fmla="val 16667"/>
            </a:avLst>
          </a:prstGeom>
          <a:solidFill>
            <a:schemeClr val="accent4">
              <a:lumMod val="20000"/>
              <a:lumOff val="80000"/>
            </a:schemeClr>
          </a:solidFill>
          <a:ln w="31750" cap="flat" cmpd="sng" algn="ctr">
            <a:solidFill>
              <a:srgbClr val="FF0000"/>
            </a:solidFill>
            <a:prstDash val="solid"/>
            <a:miter lim="800000"/>
            <a:headEnd/>
            <a:tailEnd/>
          </a:ln>
          <a:effectLst/>
        </p:spPr>
        <p:txBody>
          <a:bodyPr wrap="square" lIns="72000" tIns="0" rIns="72000" bIns="0">
            <a:spAutoFit/>
          </a:bodyPr>
          <a:lstStyle/>
          <a:p>
            <a:pPr algn="ctr">
              <a:defRPr/>
            </a:pPr>
            <a:r>
              <a:rPr kumimoji="0" lang="ja-JP" altLang="en-US" sz="2000" b="1" kern="0" dirty="0">
                <a:solidFill>
                  <a:srgbClr val="4472C4">
                    <a:lumMod val="75000"/>
                  </a:srgbClr>
                </a:solidFill>
                <a:latin typeface="Meiryo UI" panose="020B0604030504040204" pitchFamily="50" charset="-128"/>
                <a:ea typeface="Meiryo UI" panose="020B0604030504040204" pitchFamily="50" charset="-128"/>
                <a:cs typeface="ＤＦ平成ゴシック体W5"/>
              </a:rPr>
              <a:t>速　報</a:t>
            </a:r>
            <a:endParaRPr kumimoji="0" lang="en-US" altLang="ja-JP" sz="2000" b="1" kern="0" dirty="0">
              <a:solidFill>
                <a:srgbClr val="4472C4">
                  <a:lumMod val="75000"/>
                </a:srgbClr>
              </a:solidFill>
              <a:latin typeface="Meiryo UI" panose="020B0604030504040204" pitchFamily="50" charset="-128"/>
              <a:ea typeface="Meiryo UI" panose="020B0604030504040204" pitchFamily="50" charset="-128"/>
              <a:cs typeface="ＤＦ平成ゴシック体W5"/>
            </a:endParaRPr>
          </a:p>
        </p:txBody>
      </p:sp>
      <p:sp>
        <p:nvSpPr>
          <p:cNvPr id="23" name="正方形/長方形 22">
            <a:extLst>
              <a:ext uri="{FF2B5EF4-FFF2-40B4-BE49-F238E27FC236}">
                <a16:creationId xmlns:a16="http://schemas.microsoft.com/office/drawing/2014/main" id="{F04EB2D1-42F5-4032-B795-A54A7BFA165E}"/>
              </a:ext>
            </a:extLst>
          </p:cNvPr>
          <p:cNvSpPr/>
          <p:nvPr/>
        </p:nvSpPr>
        <p:spPr>
          <a:xfrm>
            <a:off x="7827536" y="3289305"/>
            <a:ext cx="2954758" cy="3474439"/>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4" name="テキスト ボックス 20">
            <a:extLst>
              <a:ext uri="{FF2B5EF4-FFF2-40B4-BE49-F238E27FC236}">
                <a16:creationId xmlns:a16="http://schemas.microsoft.com/office/drawing/2014/main" id="{DBDC819D-5CC3-40CC-8CE2-E0FF68387FA5}"/>
              </a:ext>
            </a:extLst>
          </p:cNvPr>
          <p:cNvSpPr>
            <a:spLocks noChangeArrowheads="1"/>
          </p:cNvSpPr>
          <p:nvPr/>
        </p:nvSpPr>
        <p:spPr bwMode="auto">
          <a:xfrm>
            <a:off x="8244471" y="3184337"/>
            <a:ext cx="2180655" cy="340519"/>
          </a:xfrm>
          <a:prstGeom prst="roundRect">
            <a:avLst>
              <a:gd name="adj" fmla="val 16667"/>
            </a:avLst>
          </a:prstGeom>
          <a:solidFill>
            <a:schemeClr val="accent4">
              <a:lumMod val="20000"/>
              <a:lumOff val="80000"/>
            </a:schemeClr>
          </a:solidFill>
          <a:ln w="31750" cap="flat" cmpd="sng" algn="ctr">
            <a:solidFill>
              <a:srgbClr val="FF0000"/>
            </a:solidFill>
            <a:prstDash val="solid"/>
            <a:miter lim="800000"/>
            <a:headEnd/>
            <a:tailEnd/>
          </a:ln>
          <a:effectLst/>
        </p:spPr>
        <p:txBody>
          <a:bodyPr wrap="square" lIns="72000" tIns="0" rIns="72000" bIns="0">
            <a:spAutoFit/>
          </a:bodyPr>
          <a:lstStyle/>
          <a:p>
            <a:pPr algn="ctr">
              <a:defRPr/>
            </a:pPr>
            <a:r>
              <a:rPr kumimoji="0" lang="ja-JP" altLang="en-US" sz="2000" b="1" kern="0" dirty="0">
                <a:solidFill>
                  <a:srgbClr val="4472C4">
                    <a:lumMod val="75000"/>
                  </a:srgbClr>
                </a:solidFill>
                <a:latin typeface="Meiryo UI" panose="020B0604030504040204" pitchFamily="50" charset="-128"/>
                <a:ea typeface="Meiryo UI" panose="020B0604030504040204" pitchFamily="50" charset="-128"/>
                <a:cs typeface="ＤＦ平成ゴシック体W5"/>
              </a:rPr>
              <a:t>確　報</a:t>
            </a:r>
            <a:endParaRPr kumimoji="0" lang="en-US" altLang="ja-JP" sz="2000" b="1" kern="0" dirty="0">
              <a:solidFill>
                <a:srgbClr val="4472C4">
                  <a:lumMod val="75000"/>
                </a:srgbClr>
              </a:solidFill>
              <a:latin typeface="Meiryo UI" panose="020B0604030504040204" pitchFamily="50" charset="-128"/>
              <a:ea typeface="Meiryo UI" panose="020B0604030504040204" pitchFamily="50" charset="-128"/>
              <a:cs typeface="ＤＦ平成ゴシック体W5"/>
            </a:endParaRPr>
          </a:p>
        </p:txBody>
      </p:sp>
      <p:sp>
        <p:nvSpPr>
          <p:cNvPr id="25" name="テキスト ボックス 24">
            <a:extLst>
              <a:ext uri="{FF2B5EF4-FFF2-40B4-BE49-F238E27FC236}">
                <a16:creationId xmlns:a16="http://schemas.microsoft.com/office/drawing/2014/main" id="{1E94732D-65E4-40EB-B833-2650341D3782}"/>
              </a:ext>
            </a:extLst>
          </p:cNvPr>
          <p:cNvSpPr txBox="1"/>
          <p:nvPr/>
        </p:nvSpPr>
        <p:spPr>
          <a:xfrm>
            <a:off x="1831429" y="3646355"/>
            <a:ext cx="5936557" cy="646331"/>
          </a:xfrm>
          <a:prstGeom prst="rect">
            <a:avLst/>
          </a:prstGeom>
          <a:noFill/>
        </p:spPr>
        <p:txBody>
          <a:bodyPr wrap="square">
            <a:spAutoFit/>
          </a:bodyPr>
          <a:lstStyle/>
          <a:p>
            <a:pPr defTabSz="457200"/>
            <a:r>
              <a:rPr kumimoji="0" lang="ja-JP" altLang="en-US" dirty="0">
                <a:solidFill>
                  <a:prstClr val="black"/>
                </a:solidFill>
                <a:latin typeface="Calibri" panose="020F0502020204030204"/>
                <a:ea typeface="Meiryo UI" panose="020B0604030504040204" pitchFamily="50" charset="-128"/>
              </a:rPr>
              <a:t>報告対象事態を知った後、速やか（</a:t>
            </a:r>
            <a:r>
              <a:rPr kumimoji="0" lang="ja-JP" altLang="en-US" b="1" u="sng" dirty="0">
                <a:solidFill>
                  <a:srgbClr val="FF0000"/>
                </a:solidFill>
                <a:latin typeface="Calibri" panose="020F0502020204030204"/>
                <a:ea typeface="Meiryo UI" panose="020B0604030504040204" pitchFamily="50" charset="-128"/>
              </a:rPr>
              <a:t>概ね３～５日以内</a:t>
            </a:r>
            <a:r>
              <a:rPr kumimoji="0" lang="ja-JP" altLang="en-US" dirty="0">
                <a:solidFill>
                  <a:prstClr val="black"/>
                </a:solidFill>
                <a:latin typeface="Calibri" panose="020F0502020204030204"/>
                <a:ea typeface="Meiryo UI" panose="020B0604030504040204" pitchFamily="50" charset="-128"/>
              </a:rPr>
              <a:t>）に当該事態に関する次に掲げる事項を報告しなければならない。　</a:t>
            </a:r>
          </a:p>
        </p:txBody>
      </p:sp>
      <p:sp>
        <p:nvSpPr>
          <p:cNvPr id="26" name="角丸四角形 9">
            <a:extLst>
              <a:ext uri="{FF2B5EF4-FFF2-40B4-BE49-F238E27FC236}">
                <a16:creationId xmlns:a16="http://schemas.microsoft.com/office/drawing/2014/main" id="{E963B5B3-5E5D-4B67-B171-5DD3F90BAB01}"/>
              </a:ext>
            </a:extLst>
          </p:cNvPr>
          <p:cNvSpPr/>
          <p:nvPr/>
        </p:nvSpPr>
        <p:spPr>
          <a:xfrm>
            <a:off x="1803719" y="4876703"/>
            <a:ext cx="4530398" cy="1362613"/>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endParaRPr kumimoji="0" lang="en-US" altLang="ja-JP" sz="2000" b="1" dirty="0">
              <a:solidFill>
                <a:srgbClr val="034197"/>
              </a:solidFill>
              <a:latin typeface="HG丸ｺﾞｼｯｸM-PRO" panose="020F0600000000000000" pitchFamily="50" charset="-128"/>
              <a:ea typeface="HG丸ｺﾞｼｯｸM-PRO" panose="020F0600000000000000" pitchFamily="50" charset="-128"/>
            </a:endParaRPr>
          </a:p>
        </p:txBody>
      </p:sp>
      <p:sp>
        <p:nvSpPr>
          <p:cNvPr id="27" name="角丸四角形 9">
            <a:extLst>
              <a:ext uri="{FF2B5EF4-FFF2-40B4-BE49-F238E27FC236}">
                <a16:creationId xmlns:a16="http://schemas.microsoft.com/office/drawing/2014/main" id="{93EB2E4C-1953-424C-AC4B-724D3F69DD71}"/>
              </a:ext>
            </a:extLst>
          </p:cNvPr>
          <p:cNvSpPr/>
          <p:nvPr/>
        </p:nvSpPr>
        <p:spPr>
          <a:xfrm>
            <a:off x="1709995" y="4252412"/>
            <a:ext cx="4530398" cy="2497474"/>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①概要</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②保有個人情報</a:t>
            </a:r>
            <a:r>
              <a:rPr kumimoji="0" lang="en-US" altLang="ja-JP" sz="1500" baseline="30000" dirty="0">
                <a:solidFill>
                  <a:prstClr val="black"/>
                </a:solidFill>
                <a:latin typeface="Meiryo UI" panose="020B0604030504040204" pitchFamily="50" charset="-128"/>
                <a:ea typeface="Meiryo UI" panose="020B0604030504040204" pitchFamily="50" charset="-128"/>
              </a:rPr>
              <a:t>※</a:t>
            </a:r>
            <a:r>
              <a:rPr kumimoji="0" lang="ja-JP" altLang="en-US" sz="1500" dirty="0">
                <a:solidFill>
                  <a:prstClr val="black"/>
                </a:solidFill>
                <a:latin typeface="Meiryo UI" panose="020B0604030504040204" pitchFamily="50" charset="-128"/>
                <a:ea typeface="Meiryo UI" panose="020B0604030504040204" pitchFamily="50" charset="-128"/>
              </a:rPr>
              <a:t>の項目</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③保有個人情報</a:t>
            </a:r>
            <a:r>
              <a:rPr kumimoji="0" lang="en-US" altLang="ja-JP" sz="1500" baseline="30000" dirty="0">
                <a:solidFill>
                  <a:prstClr val="black"/>
                </a:solidFill>
                <a:latin typeface="Meiryo UI" panose="020B0604030504040204" pitchFamily="50" charset="-128"/>
                <a:ea typeface="Meiryo UI" panose="020B0604030504040204" pitchFamily="50" charset="-128"/>
              </a:rPr>
              <a:t>※</a:t>
            </a:r>
            <a:r>
              <a:rPr kumimoji="0" lang="ja-JP" altLang="en-US" sz="1500" dirty="0">
                <a:solidFill>
                  <a:prstClr val="black"/>
                </a:solidFill>
                <a:latin typeface="Meiryo UI" panose="020B0604030504040204" pitchFamily="50" charset="-128"/>
                <a:ea typeface="Meiryo UI" panose="020B0604030504040204" pitchFamily="50" charset="-128"/>
              </a:rPr>
              <a:t>に係る本人の数</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④原因</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⑤二次被害又はそのおそれの有無及びその内容</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⑥本人への対応の実施状況</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⑦公表の実施状況</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⑧再発防止のための措置</a:t>
            </a:r>
            <a:endParaRPr kumimoji="0" lang="en-US" altLang="ja-JP" sz="1500"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r>
              <a:rPr kumimoji="0" lang="ja-JP" altLang="en-US" sz="1500" dirty="0">
                <a:solidFill>
                  <a:prstClr val="black"/>
                </a:solidFill>
                <a:latin typeface="Meiryo UI" panose="020B0604030504040204" pitchFamily="50" charset="-128"/>
                <a:ea typeface="Meiryo UI" panose="020B0604030504040204" pitchFamily="50" charset="-128"/>
              </a:rPr>
              <a:t>⑨その他参考となる事項</a:t>
            </a:r>
            <a:endParaRPr kumimoji="0" lang="en-US" altLang="ja-JP" sz="15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D3856AA-EC0D-43F7-96B5-3A0B66E196AA}"/>
              </a:ext>
            </a:extLst>
          </p:cNvPr>
          <p:cNvSpPr txBox="1"/>
          <p:nvPr/>
        </p:nvSpPr>
        <p:spPr>
          <a:xfrm>
            <a:off x="7813681" y="3656402"/>
            <a:ext cx="2954759" cy="923330"/>
          </a:xfrm>
          <a:prstGeom prst="rect">
            <a:avLst/>
          </a:prstGeom>
          <a:noFill/>
        </p:spPr>
        <p:txBody>
          <a:bodyPr wrap="square">
            <a:spAutoFit/>
          </a:bodyPr>
          <a:lstStyle/>
          <a:p>
            <a:pPr defTabSz="457200"/>
            <a:r>
              <a:rPr kumimoji="0" lang="ja-JP" altLang="en-US" u="sng" dirty="0">
                <a:solidFill>
                  <a:prstClr val="black"/>
                </a:solidFill>
                <a:latin typeface="Calibri" panose="020F0502020204030204"/>
                <a:ea typeface="Meiryo UI" panose="020B0604030504040204" pitchFamily="50" charset="-128"/>
              </a:rPr>
              <a:t>当該事態を知った日</a:t>
            </a:r>
            <a:r>
              <a:rPr kumimoji="0" lang="ja-JP" altLang="en-US" dirty="0">
                <a:solidFill>
                  <a:prstClr val="black"/>
                </a:solidFill>
                <a:latin typeface="Calibri" panose="020F0502020204030204"/>
                <a:ea typeface="Meiryo UI" panose="020B0604030504040204" pitchFamily="50" charset="-128"/>
              </a:rPr>
              <a:t>から</a:t>
            </a:r>
            <a:r>
              <a:rPr kumimoji="0" lang="en-US" altLang="ja-JP" b="1" u="sng" dirty="0">
                <a:solidFill>
                  <a:srgbClr val="FF0000"/>
                </a:solidFill>
                <a:latin typeface="Calibri" panose="020F0502020204030204"/>
                <a:ea typeface="Meiryo UI" panose="020B0604030504040204" pitchFamily="50" charset="-128"/>
              </a:rPr>
              <a:t>30</a:t>
            </a:r>
            <a:r>
              <a:rPr kumimoji="0" lang="ja-JP" altLang="en-US" b="1" u="sng" dirty="0">
                <a:solidFill>
                  <a:srgbClr val="FF0000"/>
                </a:solidFill>
                <a:latin typeface="Calibri" panose="020F0502020204030204"/>
                <a:ea typeface="Meiryo UI" panose="020B0604030504040204" pitchFamily="50" charset="-128"/>
              </a:rPr>
              <a:t>日以内</a:t>
            </a:r>
            <a:r>
              <a:rPr kumimoji="0" lang="ja-JP" altLang="en-US" dirty="0">
                <a:solidFill>
                  <a:prstClr val="black"/>
                </a:solidFill>
                <a:latin typeface="Calibri" panose="020F0502020204030204"/>
                <a:ea typeface="Meiryo UI" panose="020B0604030504040204" pitchFamily="50" charset="-128"/>
              </a:rPr>
              <a:t>に確報を提出しなければならない。　</a:t>
            </a:r>
          </a:p>
        </p:txBody>
      </p:sp>
      <p:sp>
        <p:nvSpPr>
          <p:cNvPr id="29" name="角丸四角形 9">
            <a:extLst>
              <a:ext uri="{FF2B5EF4-FFF2-40B4-BE49-F238E27FC236}">
                <a16:creationId xmlns:a16="http://schemas.microsoft.com/office/drawing/2014/main" id="{370AAA49-6EE8-495F-B854-04A6F8106B31}"/>
              </a:ext>
            </a:extLst>
          </p:cNvPr>
          <p:cNvSpPr/>
          <p:nvPr/>
        </p:nvSpPr>
        <p:spPr>
          <a:xfrm>
            <a:off x="7661932" y="4401184"/>
            <a:ext cx="3183212" cy="1997434"/>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355600" indent="-114300" defTabSz="457200">
              <a:lnSpc>
                <a:spcPct val="120000"/>
              </a:lnSpc>
            </a:pPr>
            <a:r>
              <a:rPr kumimoji="0" lang="en-US" altLang="ja-JP" sz="1500" dirty="0">
                <a:solidFill>
                  <a:prstClr val="black"/>
                </a:solidFill>
                <a:latin typeface="Meiryo UI" panose="020B0604030504040204" pitchFamily="50" charset="-128"/>
                <a:ea typeface="Meiryo UI" panose="020B0604030504040204" pitchFamily="50" charset="-128"/>
              </a:rPr>
              <a:t>※</a:t>
            </a:r>
            <a:r>
              <a:rPr kumimoji="0" lang="ja-JP" altLang="en-US" sz="1500" u="sng" dirty="0">
                <a:solidFill>
                  <a:prstClr val="black"/>
                </a:solidFill>
                <a:latin typeface="Meiryo UI" panose="020B0604030504040204" pitchFamily="50" charset="-128"/>
                <a:ea typeface="Meiryo UI" panose="020B0604030504040204" pitchFamily="50" charset="-128"/>
              </a:rPr>
              <a:t>報告対象事態（３）に該当する場合は</a:t>
            </a:r>
            <a:r>
              <a:rPr kumimoji="0" lang="en-US" altLang="ja-JP" sz="1500" b="1" u="sng" dirty="0">
                <a:solidFill>
                  <a:srgbClr val="FF0000"/>
                </a:solidFill>
                <a:latin typeface="Meiryo UI" panose="020B0604030504040204" pitchFamily="50" charset="-128"/>
                <a:ea typeface="Meiryo UI" panose="020B0604030504040204" pitchFamily="50" charset="-128"/>
              </a:rPr>
              <a:t>60</a:t>
            </a:r>
            <a:r>
              <a:rPr kumimoji="0" lang="ja-JP" altLang="en-US" sz="1500" b="1" u="sng" dirty="0">
                <a:solidFill>
                  <a:srgbClr val="FF0000"/>
                </a:solidFill>
                <a:latin typeface="Meiryo UI" panose="020B0604030504040204" pitchFamily="50" charset="-128"/>
                <a:ea typeface="Meiryo UI" panose="020B0604030504040204" pitchFamily="50" charset="-128"/>
              </a:rPr>
              <a:t>日以内</a:t>
            </a:r>
            <a:endParaRPr kumimoji="0" lang="en-US" altLang="ja-JP" sz="1500" b="1" u="sng" dirty="0">
              <a:solidFill>
                <a:srgbClr val="FF0000"/>
              </a:solidFill>
              <a:latin typeface="Meiryo UI" panose="020B0604030504040204" pitchFamily="50" charset="-128"/>
              <a:ea typeface="Meiryo UI" panose="020B0604030504040204" pitchFamily="50" charset="-128"/>
            </a:endParaRPr>
          </a:p>
          <a:p>
            <a:pPr marL="355600" indent="-114300" defTabSz="457200">
              <a:lnSpc>
                <a:spcPct val="120000"/>
              </a:lnSpc>
            </a:pPr>
            <a:endParaRPr kumimoji="0" lang="en-US" altLang="ja-JP" sz="800" b="1" u="sng" dirty="0">
              <a:solidFill>
                <a:srgbClr val="FF0000"/>
              </a:solidFill>
              <a:latin typeface="Meiryo UI" panose="020B0604030504040204" pitchFamily="50" charset="-128"/>
              <a:ea typeface="Meiryo UI" panose="020B0604030504040204" pitchFamily="50" charset="-128"/>
            </a:endParaRPr>
          </a:p>
          <a:p>
            <a:pPr marL="355600" indent="-114300" defTabSz="457200">
              <a:lnSpc>
                <a:spcPct val="120000"/>
              </a:lnSpc>
            </a:pPr>
            <a:r>
              <a:rPr kumimoji="0" lang="en-US" altLang="ja-JP" sz="1500" dirty="0">
                <a:solidFill>
                  <a:prstClr val="black"/>
                </a:solidFill>
                <a:latin typeface="Meiryo UI" panose="020B0604030504040204" pitchFamily="50" charset="-128"/>
                <a:ea typeface="Meiryo UI" panose="020B0604030504040204" pitchFamily="50" charset="-128"/>
              </a:rPr>
              <a:t>※</a:t>
            </a:r>
            <a:r>
              <a:rPr kumimoji="0" lang="ja-JP" altLang="en-US" sz="1500" dirty="0">
                <a:solidFill>
                  <a:prstClr val="black"/>
                </a:solidFill>
                <a:latin typeface="Meiryo UI" panose="020B0604030504040204" pitchFamily="50" charset="-128"/>
                <a:ea typeface="Meiryo UI" panose="020B0604030504040204" pitchFamily="50" charset="-128"/>
              </a:rPr>
              <a:t>速報の時点で全ての事項を報告できる場合は、速報と確報を兼ねて提出することも可能</a:t>
            </a:r>
            <a:endParaRPr kumimoji="0" lang="en-US" altLang="ja-JP" sz="15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DFF47C2-C497-C7E3-0C07-8200EB9F557A}"/>
              </a:ext>
            </a:extLst>
          </p:cNvPr>
          <p:cNvSpPr txBox="1"/>
          <p:nvPr/>
        </p:nvSpPr>
        <p:spPr>
          <a:xfrm>
            <a:off x="8152598" y="1004630"/>
            <a:ext cx="2623365" cy="221018"/>
          </a:xfrm>
          <a:prstGeom prst="rect">
            <a:avLst/>
          </a:prstGeom>
          <a:noFill/>
          <a:ln>
            <a:solidFill>
              <a:schemeClr val="accent1"/>
            </a:solidFill>
          </a:ln>
        </p:spPr>
        <p:txBody>
          <a:bodyPr wrap="square" tIns="18000" bIns="18000" rtlCol="0">
            <a:spAutoFit/>
          </a:bodyPr>
          <a:lstStyle/>
          <a:p>
            <a:pPr defTabSz="457200"/>
            <a:r>
              <a:rPr lang="ja-JP" altLang="en-US" sz="1200" b="1" u="sng" dirty="0">
                <a:solidFill>
                  <a:srgbClr val="4472C4"/>
                </a:solidFill>
                <a:latin typeface="Meiryo UI" panose="020B0604030504040204" pitchFamily="50" charset="-128"/>
                <a:ea typeface="Meiryo UI" panose="020B0604030504040204" pitchFamily="50" charset="-128"/>
              </a:rPr>
              <a:t>事務対応ガイド　</a:t>
            </a:r>
            <a:r>
              <a:rPr lang="en-US" altLang="ja-JP" sz="1200" b="1" u="sng" dirty="0">
                <a:solidFill>
                  <a:srgbClr val="4472C4"/>
                </a:solidFill>
                <a:latin typeface="Meiryo UI" panose="020B0604030504040204" pitchFamily="50" charset="-128"/>
                <a:ea typeface="Meiryo UI" panose="020B0604030504040204" pitchFamily="50" charset="-128"/>
              </a:rPr>
              <a:t>4-4-1 (7)</a:t>
            </a:r>
            <a:r>
              <a:rPr lang="ja-JP" altLang="en-US" sz="1200" b="1" u="sng" dirty="0">
                <a:solidFill>
                  <a:srgbClr val="4472C4"/>
                </a:solidFill>
                <a:latin typeface="Meiryo UI" panose="020B0604030504040204" pitchFamily="50" charset="-128"/>
                <a:ea typeface="Meiryo UI" panose="020B0604030504040204" pitchFamily="50" charset="-128"/>
              </a:rPr>
              <a:t>～</a:t>
            </a:r>
            <a:r>
              <a:rPr lang="en-US" altLang="ja-JP" sz="1200" b="1" u="sng" dirty="0">
                <a:solidFill>
                  <a:srgbClr val="4472C4"/>
                </a:solidFill>
                <a:latin typeface="Meiryo UI" panose="020B0604030504040204" pitchFamily="50" charset="-128"/>
                <a:ea typeface="Meiryo UI" panose="020B0604030504040204" pitchFamily="50" charset="-128"/>
              </a:rPr>
              <a:t>(10)</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4B408B9-BDD2-268A-5422-8210A66CA343}"/>
              </a:ext>
            </a:extLst>
          </p:cNvPr>
          <p:cNvSpPr txBox="1"/>
          <p:nvPr/>
        </p:nvSpPr>
        <p:spPr>
          <a:xfrm>
            <a:off x="4834468" y="4569370"/>
            <a:ext cx="2582332" cy="646331"/>
          </a:xfrm>
          <a:prstGeom prst="rect">
            <a:avLst/>
          </a:prstGeom>
          <a:noFill/>
          <a:ln>
            <a:solidFill>
              <a:schemeClr val="tx1"/>
            </a:solidFill>
            <a:prstDash val="dash"/>
          </a:ln>
        </p:spPr>
        <p:txBody>
          <a:bodyPr wrap="square" rtlCol="0">
            <a:spAutoFit/>
          </a:bodyPr>
          <a:lstStyle/>
          <a:p>
            <a:r>
              <a:rPr kumimoji="0" lang="en-US"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　報告対象事態（３）については、</a:t>
            </a:r>
            <a:endParaRPr kumimoji="0" lang="en-US" altLang="ja-JP" sz="1200" dirty="0">
              <a:solidFill>
                <a:prstClr val="black"/>
              </a:solidFill>
              <a:latin typeface="Meiryo UI" panose="020B0604030504040204" pitchFamily="50" charset="-128"/>
              <a:ea typeface="Meiryo UI" panose="020B0604030504040204" pitchFamily="50" charset="-128"/>
            </a:endParaRPr>
          </a:p>
          <a:p>
            <a:r>
              <a:rPr kumimoji="0" lang="ja-JP" altLang="en-US" sz="1200" dirty="0">
                <a:solidFill>
                  <a:prstClr val="black"/>
                </a:solidFill>
                <a:latin typeface="Meiryo UI" panose="020B0604030504040204" pitchFamily="50" charset="-128"/>
                <a:ea typeface="Meiryo UI" panose="020B0604030504040204" pitchFamily="50" charset="-128"/>
              </a:rPr>
              <a:t>保有個人情報として取り扱われることが予定されている当該個人情報を含む。</a:t>
            </a:r>
            <a:endParaRPr kumimoji="1" lang="ja-JP" altLang="en-US" sz="1200" dirty="0"/>
          </a:p>
        </p:txBody>
      </p:sp>
    </p:spTree>
    <p:extLst>
      <p:ext uri="{BB962C8B-B14F-4D97-AF65-F5344CB8AC3E}">
        <p14:creationId xmlns:p14="http://schemas.microsoft.com/office/powerpoint/2010/main" val="2942524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本人通知について</a:t>
            </a: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622771" y="6516009"/>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69</a:t>
            </a:fld>
            <a:endParaRPr lang="ja-JP" altLang="en-US" dirty="0">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1739901" y="1416373"/>
            <a:ext cx="9183587" cy="1836775"/>
          </a:xfrm>
          <a:ln w="12700">
            <a:solidFill>
              <a:schemeClr val="tx1">
                <a:lumMod val="65000"/>
                <a:lumOff val="35000"/>
              </a:schemeClr>
            </a:solidFill>
          </a:ln>
        </p:spPr>
        <p:txBody>
          <a:bodyPr>
            <a:noAutofit/>
          </a:bodyPr>
          <a:lstStyle/>
          <a:p>
            <a:pPr marL="0" indent="0">
              <a:lnSpc>
                <a:spcPct val="150000"/>
              </a:lnSpc>
              <a:buClr>
                <a:schemeClr val="tx1">
                  <a:lumMod val="65000"/>
                  <a:lumOff val="35000"/>
                </a:schemeClr>
              </a:buClr>
              <a:buNone/>
            </a:pPr>
            <a:r>
              <a:rPr lang="ja-JP" altLang="en-US" sz="1800" dirty="0">
                <a:solidFill>
                  <a:schemeClr val="tx1">
                    <a:lumMod val="65000"/>
                    <a:lumOff val="35000"/>
                  </a:schemeClr>
                </a:solidFill>
                <a:latin typeface="Meiryo UI" panose="020B0604030504040204" pitchFamily="50" charset="-128"/>
              </a:rPr>
              <a:t>行政機関の長等は報告対象事態が生じた場合、</a:t>
            </a:r>
            <a:r>
              <a:rPr lang="ja-JP" altLang="en-US" sz="2000" b="1" u="sng" dirty="0">
                <a:solidFill>
                  <a:srgbClr val="FF0000"/>
                </a:solidFill>
                <a:latin typeface="Meiryo UI" panose="020B0604030504040204" pitchFamily="50" charset="-128"/>
              </a:rPr>
              <a:t>本人への通知を行わなければならない。</a:t>
            </a:r>
          </a:p>
          <a:p>
            <a:pPr marL="269875" indent="-269875">
              <a:lnSpc>
                <a:spcPct val="100000"/>
              </a:lnSpc>
              <a:buClr>
                <a:schemeClr val="tx1">
                  <a:lumMod val="65000"/>
                  <a:lumOff val="35000"/>
                </a:schemeClr>
              </a:buClr>
              <a:buNone/>
            </a:pP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通知義務を負う主体は漏えい等が発生し、又は発生したおそれがある保有個人情報を取り扱う行政機関の長等である。</a:t>
            </a:r>
            <a:br>
              <a:rPr lang="en-US" altLang="ja-JP" sz="1100" dirty="0">
                <a:solidFill>
                  <a:schemeClr val="tx1">
                    <a:lumMod val="65000"/>
                    <a:lumOff val="35000"/>
                  </a:schemeClr>
                </a:solidFill>
                <a:latin typeface="Meiryo UI" panose="020B0604030504040204" pitchFamily="50" charset="-128"/>
              </a:rPr>
            </a:br>
            <a:r>
              <a:rPr lang="ja-JP" altLang="en-US" sz="1100" dirty="0">
                <a:solidFill>
                  <a:schemeClr val="tx1">
                    <a:lumMod val="65000"/>
                    <a:lumOff val="35000"/>
                  </a:schemeClr>
                </a:solidFill>
                <a:latin typeface="Meiryo UI" panose="020B0604030504040204" pitchFamily="50" charset="-128"/>
              </a:rPr>
              <a:t>ただし、報告対象事態（３）について本人への通知の義務を負う主体は、漏えい等が発生し、又は発生したおそれがある保有個人情報又は個人情報を取り扱い、又は取得しようとしている行政機関等における行政機関の長等である。</a:t>
            </a:r>
            <a:endParaRPr lang="en-US" altLang="ja-JP" sz="1100" dirty="0">
              <a:solidFill>
                <a:schemeClr val="tx1">
                  <a:lumMod val="65000"/>
                  <a:lumOff val="35000"/>
                </a:schemeClr>
              </a:solidFill>
              <a:latin typeface="Meiryo UI" panose="020B0604030504040204" pitchFamily="50" charset="-128"/>
            </a:endParaRPr>
          </a:p>
          <a:p>
            <a:pPr marL="266700" indent="-266700">
              <a:lnSpc>
                <a:spcPct val="100000"/>
              </a:lnSpc>
              <a:buClr>
                <a:schemeClr val="tx1">
                  <a:lumMod val="65000"/>
                  <a:lumOff val="35000"/>
                </a:schemeClr>
              </a:buClr>
              <a:buNone/>
            </a:pPr>
            <a:r>
              <a:rPr lang="en-US" altLang="ja-JP" sz="1100" dirty="0">
                <a:solidFill>
                  <a:schemeClr val="tx1">
                    <a:lumMod val="65000"/>
                    <a:lumOff val="35000"/>
                  </a:schemeClr>
                </a:solidFill>
                <a:latin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rPr>
              <a:t>　保有個人情報の取扱いを委託している場合において、委託元である行政機関等と委託先の双方が保有個人情報又は個人情報を取り扱い、又は取得しようとしていることになるため、それぞれ通知の対象事態に該当する場合には、原則として委託元と委託先の双方が通知する義務を負う。委託元及び委託先は連携するなどして、適切な方法で通知を行うことが望ましい。</a:t>
            </a:r>
          </a:p>
        </p:txBody>
      </p:sp>
      <p:sp>
        <p:nvSpPr>
          <p:cNvPr id="24" name="正方形/長方形 23">
            <a:extLst>
              <a:ext uri="{FF2B5EF4-FFF2-40B4-BE49-F238E27FC236}">
                <a16:creationId xmlns:a16="http://schemas.microsoft.com/office/drawing/2014/main" id="{B8541D58-2B8C-4F41-ACC0-DAC0FBB0C826}"/>
              </a:ext>
            </a:extLst>
          </p:cNvPr>
          <p:cNvSpPr/>
          <p:nvPr/>
        </p:nvSpPr>
        <p:spPr>
          <a:xfrm>
            <a:off x="7887302" y="3584049"/>
            <a:ext cx="2894992" cy="3152776"/>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5" name="正方形/長方形 24">
            <a:extLst>
              <a:ext uri="{FF2B5EF4-FFF2-40B4-BE49-F238E27FC236}">
                <a16:creationId xmlns:a16="http://schemas.microsoft.com/office/drawing/2014/main" id="{F5967077-A882-4411-8325-F2892F9C0125}"/>
              </a:ext>
            </a:extLst>
          </p:cNvPr>
          <p:cNvSpPr/>
          <p:nvPr/>
        </p:nvSpPr>
        <p:spPr>
          <a:xfrm>
            <a:off x="4884197" y="3584050"/>
            <a:ext cx="2894992" cy="3143916"/>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6" name="正方形/長方形 25">
            <a:extLst>
              <a:ext uri="{FF2B5EF4-FFF2-40B4-BE49-F238E27FC236}">
                <a16:creationId xmlns:a16="http://schemas.microsoft.com/office/drawing/2014/main" id="{2991A85A-3CC1-422E-856D-C9F016205629}"/>
              </a:ext>
            </a:extLst>
          </p:cNvPr>
          <p:cNvSpPr/>
          <p:nvPr/>
        </p:nvSpPr>
        <p:spPr>
          <a:xfrm>
            <a:off x="1823143" y="3592911"/>
            <a:ext cx="2894992" cy="3143915"/>
          </a:xfrm>
          <a:prstGeom prst="rect">
            <a:avLst/>
          </a:prstGeom>
          <a:noFill/>
          <a:ln w="12700" cap="flat" cmpd="sng" algn="ctr">
            <a:solidFill>
              <a:srgbClr val="FF5050"/>
            </a:solidFill>
            <a:prstDash val="dash"/>
            <a:miter lim="800000"/>
          </a:ln>
          <a:effectLst/>
        </p:spPr>
        <p:txBody>
          <a:bodyPr rtlCol="0" anchor="ctr"/>
          <a:lstStyle/>
          <a:p>
            <a:pPr algn="ctr">
              <a:defRPr/>
            </a:pPr>
            <a:endParaRPr lang="ja-JP" altLang="en-US" sz="1463" kern="0" dirty="0">
              <a:solidFill>
                <a:prstClr val="white"/>
              </a:solidFill>
              <a:latin typeface="Calibri" panose="020F0502020204030204"/>
              <a:ea typeface="Meiryo UI" panose="020B0604030504040204" pitchFamily="50" charset="-128"/>
            </a:endParaRPr>
          </a:p>
        </p:txBody>
      </p:sp>
      <p:sp>
        <p:nvSpPr>
          <p:cNvPr id="21" name="角丸四角形 8">
            <a:extLst>
              <a:ext uri="{FF2B5EF4-FFF2-40B4-BE49-F238E27FC236}">
                <a16:creationId xmlns:a16="http://schemas.microsoft.com/office/drawing/2014/main" id="{ACB81E6E-D940-4E5D-ABC6-6F2D2BE777EA}"/>
              </a:ext>
            </a:extLst>
          </p:cNvPr>
          <p:cNvSpPr/>
          <p:nvPr/>
        </p:nvSpPr>
        <p:spPr>
          <a:xfrm>
            <a:off x="2071412" y="3367451"/>
            <a:ext cx="2398454" cy="497301"/>
          </a:xfrm>
          <a:prstGeom prst="roundRect">
            <a:avLst/>
          </a:prstGeom>
          <a:solidFill>
            <a:schemeClr val="accent4">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0" lang="ja-JP" altLang="en-US" sz="2000" b="1" dirty="0">
                <a:solidFill>
                  <a:srgbClr val="4472C4">
                    <a:lumMod val="75000"/>
                  </a:srgbClr>
                </a:solidFill>
                <a:latin typeface="Meiryo UI" panose="020B0604030504040204" pitchFamily="50" charset="-128"/>
                <a:ea typeface="Meiryo UI" panose="020B0604030504040204" pitchFamily="50" charset="-128"/>
              </a:rPr>
              <a:t>時 間 的 制 限</a:t>
            </a:r>
            <a:endParaRPr lang="ja-JP" altLang="en-US" sz="2000" b="1" dirty="0">
              <a:solidFill>
                <a:srgbClr val="4472C4">
                  <a:lumMod val="75000"/>
                </a:srgbClr>
              </a:solidFill>
              <a:latin typeface="Meiryo UI" panose="020B0604030504040204" pitchFamily="50" charset="-128"/>
              <a:ea typeface="Meiryo UI" panose="020B0604030504040204" pitchFamily="50" charset="-128"/>
            </a:endParaRPr>
          </a:p>
        </p:txBody>
      </p:sp>
      <p:sp>
        <p:nvSpPr>
          <p:cNvPr id="22" name="角丸四角形 9">
            <a:extLst>
              <a:ext uri="{FF2B5EF4-FFF2-40B4-BE49-F238E27FC236}">
                <a16:creationId xmlns:a16="http://schemas.microsoft.com/office/drawing/2014/main" id="{C7CB9A05-0B2A-4D0D-B1D3-ADB6ABCA819D}"/>
              </a:ext>
            </a:extLst>
          </p:cNvPr>
          <p:cNvSpPr/>
          <p:nvPr/>
        </p:nvSpPr>
        <p:spPr>
          <a:xfrm>
            <a:off x="5132466" y="3362840"/>
            <a:ext cx="2398454" cy="497301"/>
          </a:xfrm>
          <a:prstGeom prst="roundRect">
            <a:avLst/>
          </a:prstGeom>
          <a:solidFill>
            <a:schemeClr val="accent4">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0" lang="ja-JP" altLang="en-US" sz="2000" b="1" dirty="0">
                <a:solidFill>
                  <a:srgbClr val="4472C4">
                    <a:lumMod val="75000"/>
                  </a:srgbClr>
                </a:solidFill>
                <a:latin typeface="Meiryo UI" panose="020B0604030504040204" pitchFamily="50" charset="-128"/>
                <a:ea typeface="Meiryo UI" panose="020B0604030504040204" pitchFamily="50" charset="-128"/>
              </a:rPr>
              <a:t>内　容</a:t>
            </a:r>
            <a:endParaRPr lang="ja-JP" altLang="en-US" sz="2000" b="1" dirty="0">
              <a:solidFill>
                <a:srgbClr val="4472C4">
                  <a:lumMod val="75000"/>
                </a:srgbClr>
              </a:solidFill>
              <a:latin typeface="Meiryo UI" panose="020B0604030504040204" pitchFamily="50" charset="-128"/>
              <a:ea typeface="Meiryo UI" panose="020B0604030504040204" pitchFamily="50" charset="-128"/>
            </a:endParaRPr>
          </a:p>
        </p:txBody>
      </p:sp>
      <p:sp>
        <p:nvSpPr>
          <p:cNvPr id="23" name="角丸四角形 10">
            <a:extLst>
              <a:ext uri="{FF2B5EF4-FFF2-40B4-BE49-F238E27FC236}">
                <a16:creationId xmlns:a16="http://schemas.microsoft.com/office/drawing/2014/main" id="{C3DEA45C-466F-4EE3-BCC6-A2522303E63D}"/>
              </a:ext>
            </a:extLst>
          </p:cNvPr>
          <p:cNvSpPr/>
          <p:nvPr/>
        </p:nvSpPr>
        <p:spPr>
          <a:xfrm>
            <a:off x="8087814" y="3359481"/>
            <a:ext cx="2398454" cy="497301"/>
          </a:xfrm>
          <a:prstGeom prst="roundRect">
            <a:avLst/>
          </a:prstGeom>
          <a:solidFill>
            <a:schemeClr val="accent4">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2000" b="1" dirty="0">
                <a:solidFill>
                  <a:srgbClr val="4472C4">
                    <a:lumMod val="75000"/>
                  </a:srgbClr>
                </a:solidFill>
                <a:latin typeface="Meiryo UI" panose="020B0604030504040204" pitchFamily="50" charset="-128"/>
                <a:ea typeface="Meiryo UI" panose="020B0604030504040204" pitchFamily="50" charset="-128"/>
              </a:rPr>
              <a:t>方　法</a:t>
            </a:r>
          </a:p>
        </p:txBody>
      </p:sp>
      <p:sp>
        <p:nvSpPr>
          <p:cNvPr id="27" name="角丸四角形 9">
            <a:extLst>
              <a:ext uri="{FF2B5EF4-FFF2-40B4-BE49-F238E27FC236}">
                <a16:creationId xmlns:a16="http://schemas.microsoft.com/office/drawing/2014/main" id="{968EBE98-41A8-496D-9317-6E234740BE67}"/>
              </a:ext>
            </a:extLst>
          </p:cNvPr>
          <p:cNvSpPr/>
          <p:nvPr/>
        </p:nvSpPr>
        <p:spPr>
          <a:xfrm>
            <a:off x="1632032" y="3745839"/>
            <a:ext cx="3109254" cy="2876684"/>
          </a:xfrm>
          <a:prstGeom prst="roundRect">
            <a:avLst>
              <a:gd name="adj" fmla="val 55"/>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10000"/>
              </a:lnSpc>
            </a:pPr>
            <a:r>
              <a:rPr kumimoji="0" lang="ja-JP" altLang="en-US" sz="1600" b="1" dirty="0">
                <a:solidFill>
                  <a:prstClr val="black"/>
                </a:solidFill>
                <a:latin typeface="Meiryo UI" panose="020B0604030504040204" pitchFamily="50" charset="-128"/>
                <a:ea typeface="Meiryo UI" panose="020B0604030504040204" pitchFamily="50" charset="-128"/>
              </a:rPr>
              <a:t>報告対象事態の状況に応じて速やかに本人への通知を行わなければならない。</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241794" defTabSz="457200">
              <a:lnSpc>
                <a:spcPct val="120000"/>
              </a:lnSpc>
            </a:pPr>
            <a:endParaRPr kumimoji="0" lang="en-US" altLang="ja-JP" sz="800" b="1" dirty="0">
              <a:solidFill>
                <a:prstClr val="black"/>
              </a:solidFill>
              <a:latin typeface="Meiryo UI" panose="020B0604030504040204" pitchFamily="50" charset="-128"/>
              <a:ea typeface="Meiryo UI" panose="020B0604030504040204" pitchFamily="50" charset="-128"/>
            </a:endParaRPr>
          </a:p>
          <a:p>
            <a:pPr marL="450850" indent="-209550" defTabSz="457200">
              <a:lnSpc>
                <a:spcPct val="120000"/>
              </a:lnSpc>
            </a:pPr>
            <a:r>
              <a:rPr kumimoji="0" lang="en-US" altLang="ja-JP" sz="1400" b="1" dirty="0">
                <a:solidFill>
                  <a:prstClr val="black"/>
                </a:solidFill>
                <a:latin typeface="Meiryo UI" panose="020B0604030504040204" pitchFamily="50" charset="-128"/>
                <a:ea typeface="Meiryo UI" panose="020B0604030504040204" pitchFamily="50" charset="-128"/>
              </a:rPr>
              <a:t>※</a:t>
            </a:r>
            <a:r>
              <a:rPr kumimoji="0" lang="ja-JP" altLang="en-US" sz="1400" b="1" dirty="0">
                <a:solidFill>
                  <a:prstClr val="black"/>
                </a:solidFill>
                <a:latin typeface="Meiryo UI" panose="020B0604030504040204" pitchFamily="50" charset="-128"/>
                <a:ea typeface="Meiryo UI" panose="020B0604030504040204" pitchFamily="50" charset="-128"/>
              </a:rPr>
              <a:t>　</a:t>
            </a:r>
            <a:r>
              <a:rPr kumimoji="0" lang="ja-JP" altLang="en-US" sz="1400" dirty="0">
                <a:solidFill>
                  <a:prstClr val="black"/>
                </a:solidFill>
                <a:latin typeface="Meiryo UI" panose="020B0604030504040204" pitchFamily="50" charset="-128"/>
                <a:ea typeface="Meiryo UI" panose="020B0604030504040204" pitchFamily="50" charset="-128"/>
              </a:rPr>
              <a:t>具体的に通知を行う時点は、</a:t>
            </a:r>
            <a:r>
              <a:rPr kumimoji="0" lang="ja-JP" altLang="en-US" sz="1400" u="sng" dirty="0">
                <a:solidFill>
                  <a:prstClr val="black"/>
                </a:solidFill>
                <a:latin typeface="Meiryo UI" panose="020B0604030504040204" pitchFamily="50" charset="-128"/>
                <a:ea typeface="Meiryo UI" panose="020B0604030504040204" pitchFamily="50" charset="-128"/>
              </a:rPr>
              <a:t>個別の事案において、その時点で把握している事態の内容、通知を行うことで本人の権利利益が保護される蓋然性、本人への通知を行うことで生じる弊害</a:t>
            </a:r>
            <a:r>
              <a:rPr kumimoji="0" lang="ja-JP" altLang="en-US" sz="1400" dirty="0">
                <a:solidFill>
                  <a:prstClr val="black"/>
                </a:solidFill>
                <a:latin typeface="Meiryo UI" panose="020B0604030504040204" pitchFamily="50" charset="-128"/>
                <a:ea typeface="Meiryo UI" panose="020B0604030504040204" pitchFamily="50" charset="-128"/>
              </a:rPr>
              <a:t>等を勘案して判断する。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8" name="角丸四角形 9">
            <a:extLst>
              <a:ext uri="{FF2B5EF4-FFF2-40B4-BE49-F238E27FC236}">
                <a16:creationId xmlns:a16="http://schemas.microsoft.com/office/drawing/2014/main" id="{40AC9E7A-0F10-4E4F-B87F-2A83B2E82412}"/>
              </a:ext>
            </a:extLst>
          </p:cNvPr>
          <p:cNvSpPr/>
          <p:nvPr/>
        </p:nvSpPr>
        <p:spPr>
          <a:xfrm>
            <a:off x="4689136" y="3862295"/>
            <a:ext cx="3109254" cy="1916471"/>
          </a:xfrm>
          <a:prstGeom prst="roundRect">
            <a:avLst>
              <a:gd name="adj" fmla="val 55"/>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527544" indent="-285750" defTabSz="457200">
              <a:lnSpc>
                <a:spcPct val="120000"/>
              </a:lnSpc>
              <a:buFont typeface="Wingdings" panose="05000000000000000000" pitchFamily="2" charset="2"/>
              <a:buChar char="Ø"/>
            </a:pPr>
            <a:r>
              <a:rPr kumimoji="0" lang="ja-JP" altLang="en-US" sz="1600" b="1" dirty="0">
                <a:solidFill>
                  <a:prstClr val="black"/>
                </a:solidFill>
                <a:latin typeface="Meiryo UI" panose="020B0604030504040204" pitchFamily="50" charset="-128"/>
                <a:ea typeface="Meiryo UI" panose="020B0604030504040204" pitchFamily="50" charset="-128"/>
              </a:rPr>
              <a:t>概要</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527544" indent="-285750" defTabSz="457200">
              <a:lnSpc>
                <a:spcPct val="120000"/>
              </a:lnSpc>
              <a:buFont typeface="Wingdings" panose="05000000000000000000" pitchFamily="2" charset="2"/>
              <a:buChar char="Ø"/>
            </a:pPr>
            <a:r>
              <a:rPr kumimoji="0" lang="ja-JP" altLang="en-US" sz="1600" b="1" dirty="0">
                <a:solidFill>
                  <a:prstClr val="black"/>
                </a:solidFill>
                <a:latin typeface="Meiryo UI" panose="020B0604030504040204" pitchFamily="50" charset="-128"/>
                <a:ea typeface="Meiryo UI" panose="020B0604030504040204" pitchFamily="50" charset="-128"/>
              </a:rPr>
              <a:t>保有個人情報</a:t>
            </a:r>
            <a:r>
              <a:rPr kumimoji="0" lang="en-US" altLang="ja-JP" sz="1600" b="1" baseline="30000" dirty="0">
                <a:solidFill>
                  <a:prstClr val="black"/>
                </a:solidFill>
                <a:latin typeface="Meiryo UI" panose="020B0604030504040204" pitchFamily="50" charset="-128"/>
                <a:ea typeface="Meiryo UI" panose="020B0604030504040204" pitchFamily="50" charset="-128"/>
              </a:rPr>
              <a:t>※</a:t>
            </a:r>
            <a:r>
              <a:rPr kumimoji="0" lang="ja-JP" altLang="en-US" sz="1600" b="1" dirty="0">
                <a:solidFill>
                  <a:prstClr val="black"/>
                </a:solidFill>
                <a:latin typeface="Meiryo UI" panose="020B0604030504040204" pitchFamily="50" charset="-128"/>
                <a:ea typeface="Meiryo UI" panose="020B0604030504040204" pitchFamily="50" charset="-128"/>
              </a:rPr>
              <a:t>の項目</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527544" indent="-285750" defTabSz="457200">
              <a:lnSpc>
                <a:spcPct val="120000"/>
              </a:lnSpc>
              <a:buFont typeface="Wingdings" panose="05000000000000000000" pitchFamily="2" charset="2"/>
              <a:buChar char="Ø"/>
            </a:pPr>
            <a:r>
              <a:rPr kumimoji="0" lang="ja-JP" altLang="en-US" sz="1600" b="1" dirty="0">
                <a:solidFill>
                  <a:prstClr val="black"/>
                </a:solidFill>
                <a:latin typeface="Meiryo UI" panose="020B0604030504040204" pitchFamily="50" charset="-128"/>
                <a:ea typeface="Meiryo UI" panose="020B0604030504040204" pitchFamily="50" charset="-128"/>
              </a:rPr>
              <a:t>原因</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527544" indent="-285750" defTabSz="457200">
              <a:lnSpc>
                <a:spcPct val="120000"/>
              </a:lnSpc>
              <a:buFont typeface="Wingdings" panose="05000000000000000000" pitchFamily="2" charset="2"/>
              <a:buChar char="Ø"/>
            </a:pPr>
            <a:r>
              <a:rPr kumimoji="0" lang="ja-JP" altLang="en-US" sz="1600" b="1" dirty="0">
                <a:solidFill>
                  <a:prstClr val="black"/>
                </a:solidFill>
                <a:latin typeface="Meiryo UI" panose="020B0604030504040204" pitchFamily="50" charset="-128"/>
                <a:ea typeface="Meiryo UI" panose="020B0604030504040204" pitchFamily="50" charset="-128"/>
              </a:rPr>
              <a:t>二次被害又はそのおそれの有無及び内容</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marL="527544" indent="-285750" defTabSz="457200">
              <a:lnSpc>
                <a:spcPct val="120000"/>
              </a:lnSpc>
              <a:buFont typeface="Wingdings" panose="05000000000000000000" pitchFamily="2" charset="2"/>
              <a:buChar char="Ø"/>
            </a:pPr>
            <a:r>
              <a:rPr kumimoji="0" lang="ja-JP" altLang="en-US" sz="1600" b="1" dirty="0">
                <a:solidFill>
                  <a:prstClr val="black"/>
                </a:solidFill>
                <a:latin typeface="Meiryo UI" panose="020B0604030504040204" pitchFamily="50" charset="-128"/>
                <a:ea typeface="Meiryo UI" panose="020B0604030504040204" pitchFamily="50" charset="-128"/>
              </a:rPr>
              <a:t>その他参考となる事項</a:t>
            </a:r>
            <a:endParaRPr kumimoji="0" lang="en-US" altLang="ja-JP" sz="1600" b="1" dirty="0">
              <a:solidFill>
                <a:prstClr val="black"/>
              </a:solidFill>
              <a:latin typeface="Meiryo UI" panose="020B0604030504040204" pitchFamily="50" charset="-128"/>
              <a:ea typeface="Meiryo UI" panose="020B0604030504040204" pitchFamily="50" charset="-128"/>
            </a:endParaRPr>
          </a:p>
        </p:txBody>
      </p:sp>
      <p:sp>
        <p:nvSpPr>
          <p:cNvPr id="29" name="角丸四角形 9">
            <a:extLst>
              <a:ext uri="{FF2B5EF4-FFF2-40B4-BE49-F238E27FC236}">
                <a16:creationId xmlns:a16="http://schemas.microsoft.com/office/drawing/2014/main" id="{AB3FE678-A4D4-4C30-9B73-29AB3411BF2C}"/>
              </a:ext>
            </a:extLst>
          </p:cNvPr>
          <p:cNvSpPr/>
          <p:nvPr/>
        </p:nvSpPr>
        <p:spPr>
          <a:xfrm>
            <a:off x="7698911" y="3909622"/>
            <a:ext cx="3109254" cy="542646"/>
          </a:xfrm>
          <a:prstGeom prst="roundRect">
            <a:avLst>
              <a:gd name="adj" fmla="val 55"/>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ts val="1680"/>
              </a:lnSpc>
            </a:pPr>
            <a:r>
              <a:rPr kumimoji="0" lang="ja-JP" altLang="en-US" sz="1400" dirty="0">
                <a:solidFill>
                  <a:prstClr val="black"/>
                </a:solidFill>
                <a:latin typeface="Meiryo UI" panose="020B0604030504040204" pitchFamily="50" charset="-128"/>
                <a:ea typeface="Meiryo UI" panose="020B0604030504040204" pitchFamily="50" charset="-128"/>
              </a:rPr>
              <a:t>本人にとって分かりやすい形で通知を行うことが望ましい。</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211B3B83-7867-4DFB-BA28-89510D1DC40E}"/>
              </a:ext>
            </a:extLst>
          </p:cNvPr>
          <p:cNvGrpSpPr/>
          <p:nvPr/>
        </p:nvGrpSpPr>
        <p:grpSpPr>
          <a:xfrm>
            <a:off x="7508346" y="4427349"/>
            <a:ext cx="2228850" cy="661437"/>
            <a:chOff x="10118385" y="4202545"/>
            <a:chExt cx="2871811" cy="546684"/>
          </a:xfrm>
        </p:grpSpPr>
        <p:sp>
          <p:nvSpPr>
            <p:cNvPr id="30" name="楕円 29">
              <a:extLst>
                <a:ext uri="{FF2B5EF4-FFF2-40B4-BE49-F238E27FC236}">
                  <a16:creationId xmlns:a16="http://schemas.microsoft.com/office/drawing/2014/main" id="{40074481-8273-4F66-AAFB-760532C142FF}"/>
                </a:ext>
              </a:extLst>
            </p:cNvPr>
            <p:cNvSpPr/>
            <p:nvPr/>
          </p:nvSpPr>
          <p:spPr>
            <a:xfrm>
              <a:off x="10728253" y="4202545"/>
              <a:ext cx="1652074" cy="546684"/>
            </a:xfrm>
            <a:prstGeom prst="ellipse">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31" name="テキスト ボックス 30">
              <a:extLst>
                <a:ext uri="{FF2B5EF4-FFF2-40B4-BE49-F238E27FC236}">
                  <a16:creationId xmlns:a16="http://schemas.microsoft.com/office/drawing/2014/main" id="{645995E3-E27A-462F-BF85-40BC116DD47B}"/>
                </a:ext>
              </a:extLst>
            </p:cNvPr>
            <p:cNvSpPr txBox="1"/>
            <p:nvPr/>
          </p:nvSpPr>
          <p:spPr>
            <a:xfrm>
              <a:off x="10118385" y="4279216"/>
              <a:ext cx="2871811" cy="432447"/>
            </a:xfrm>
            <a:prstGeom prst="rect">
              <a:avLst/>
            </a:prstGeom>
            <a:noFill/>
          </p:spPr>
          <p:txBody>
            <a:bodyPr wrap="square" rtlCol="0">
              <a:spAutoFit/>
            </a:bodyPr>
            <a:lstStyle/>
            <a:p>
              <a:pPr algn="ctr" defTabSz="457200"/>
              <a:r>
                <a:rPr kumimoji="0" lang="ja-JP" altLang="en-US" sz="1400" b="1" dirty="0">
                  <a:solidFill>
                    <a:prstClr val="white"/>
                  </a:solidFill>
                  <a:latin typeface="HG丸ｺﾞｼｯｸM-PRO" panose="020F0600000000000000" pitchFamily="50" charset="-128"/>
                  <a:ea typeface="HG丸ｺﾞｼｯｸM-PRO" panose="020F0600000000000000" pitchFamily="50" charset="-128"/>
                </a:rPr>
                <a:t>電子メールを</a:t>
              </a:r>
              <a:endParaRPr kumimoji="0" lang="en-US" altLang="ja-JP" sz="1400" b="1" dirty="0">
                <a:solidFill>
                  <a:prstClr val="white"/>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400" b="1" dirty="0">
                  <a:solidFill>
                    <a:prstClr val="white"/>
                  </a:solidFill>
                  <a:latin typeface="HG丸ｺﾞｼｯｸM-PRO" panose="020F0600000000000000" pitchFamily="50" charset="-128"/>
                  <a:ea typeface="HG丸ｺﾞｼｯｸM-PRO" panose="020F0600000000000000" pitchFamily="50" charset="-128"/>
                </a:rPr>
                <a:t>送信</a:t>
              </a:r>
              <a:endParaRPr kumimoji="0" lang="en-US" altLang="ja-JP" sz="1400" b="1"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a:extLst>
              <a:ext uri="{FF2B5EF4-FFF2-40B4-BE49-F238E27FC236}">
                <a16:creationId xmlns:a16="http://schemas.microsoft.com/office/drawing/2014/main" id="{6B8A0BCB-48F3-47D9-B3AC-580E4E00B778}"/>
              </a:ext>
            </a:extLst>
          </p:cNvPr>
          <p:cNvGrpSpPr/>
          <p:nvPr/>
        </p:nvGrpSpPr>
        <p:grpSpPr>
          <a:xfrm>
            <a:off x="8935697" y="4427517"/>
            <a:ext cx="2228850" cy="661437"/>
            <a:chOff x="10118385" y="4202545"/>
            <a:chExt cx="2871811" cy="546684"/>
          </a:xfrm>
        </p:grpSpPr>
        <p:sp>
          <p:nvSpPr>
            <p:cNvPr id="33" name="楕円 32">
              <a:extLst>
                <a:ext uri="{FF2B5EF4-FFF2-40B4-BE49-F238E27FC236}">
                  <a16:creationId xmlns:a16="http://schemas.microsoft.com/office/drawing/2014/main" id="{9262A956-D688-4B7D-A072-3A1509D4D290}"/>
                </a:ext>
              </a:extLst>
            </p:cNvPr>
            <p:cNvSpPr/>
            <p:nvPr/>
          </p:nvSpPr>
          <p:spPr>
            <a:xfrm>
              <a:off x="10728253" y="4202545"/>
              <a:ext cx="1652074" cy="546684"/>
            </a:xfrm>
            <a:prstGeom prst="ellipse">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34" name="テキスト ボックス 33">
              <a:extLst>
                <a:ext uri="{FF2B5EF4-FFF2-40B4-BE49-F238E27FC236}">
                  <a16:creationId xmlns:a16="http://schemas.microsoft.com/office/drawing/2014/main" id="{6EBEDE77-A2C8-46D0-B8E9-BEE9A1B6F3E2}"/>
                </a:ext>
              </a:extLst>
            </p:cNvPr>
            <p:cNvSpPr txBox="1"/>
            <p:nvPr/>
          </p:nvSpPr>
          <p:spPr>
            <a:xfrm>
              <a:off x="10118385" y="4279216"/>
              <a:ext cx="2871811" cy="432446"/>
            </a:xfrm>
            <a:prstGeom prst="rect">
              <a:avLst/>
            </a:prstGeom>
            <a:noFill/>
          </p:spPr>
          <p:txBody>
            <a:bodyPr wrap="square" rtlCol="0">
              <a:spAutoFit/>
            </a:bodyPr>
            <a:lstStyle/>
            <a:p>
              <a:pPr algn="ctr" defTabSz="457200"/>
              <a:r>
                <a:rPr kumimoji="0" lang="ja-JP" altLang="en-US" sz="1400" b="1" dirty="0">
                  <a:solidFill>
                    <a:prstClr val="white"/>
                  </a:solidFill>
                  <a:latin typeface="HG丸ｺﾞｼｯｸM-PRO" panose="020F0600000000000000" pitchFamily="50" charset="-128"/>
                  <a:ea typeface="HG丸ｺﾞｼｯｸM-PRO" panose="020F0600000000000000" pitchFamily="50" charset="-128"/>
                </a:rPr>
                <a:t>文書を郵送等</a:t>
              </a:r>
              <a:endParaRPr kumimoji="0" lang="en-US" altLang="ja-JP" sz="1400" b="1" dirty="0">
                <a:solidFill>
                  <a:prstClr val="white"/>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400" b="1" dirty="0">
                  <a:solidFill>
                    <a:prstClr val="white"/>
                  </a:solidFill>
                  <a:latin typeface="HG丸ｺﾞｼｯｸM-PRO" panose="020F0600000000000000" pitchFamily="50" charset="-128"/>
                  <a:ea typeface="HG丸ｺﾞｼｯｸM-PRO" panose="020F0600000000000000" pitchFamily="50" charset="-128"/>
                </a:rPr>
                <a:t>で送付</a:t>
              </a:r>
              <a:endParaRPr kumimoji="0" lang="en-US" altLang="ja-JP" sz="1400" b="1"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35" name="角丸四角形 9">
            <a:extLst>
              <a:ext uri="{FF2B5EF4-FFF2-40B4-BE49-F238E27FC236}">
                <a16:creationId xmlns:a16="http://schemas.microsoft.com/office/drawing/2014/main" id="{D1630DA7-DE72-4111-9C3F-06B0750B6C75}"/>
              </a:ext>
            </a:extLst>
          </p:cNvPr>
          <p:cNvSpPr/>
          <p:nvPr/>
        </p:nvSpPr>
        <p:spPr>
          <a:xfrm>
            <a:off x="7683058" y="5105368"/>
            <a:ext cx="3099236" cy="822392"/>
          </a:xfrm>
          <a:prstGeom prst="roundRect">
            <a:avLst>
              <a:gd name="adj" fmla="val 3626"/>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49847" tIns="49847" rIns="49847" bIns="49847" rtlCol="0" anchor="ctr"/>
          <a:lstStyle/>
          <a:p>
            <a:pPr marL="241794" defTabSz="457200">
              <a:lnSpc>
                <a:spcPct val="120000"/>
              </a:lnSpc>
            </a:pPr>
            <a:r>
              <a:rPr kumimoji="0" lang="ja-JP" altLang="en-US" sz="1400" b="1" u="sng" dirty="0">
                <a:solidFill>
                  <a:srgbClr val="FF0000"/>
                </a:solidFill>
                <a:latin typeface="Meiryo UI" panose="020B0604030504040204" pitchFamily="50" charset="-128"/>
                <a:ea typeface="Meiryo UI" panose="020B0604030504040204" pitchFamily="50" charset="-128"/>
              </a:rPr>
              <a:t>本人への通知が困難である場合</a:t>
            </a:r>
            <a:r>
              <a:rPr kumimoji="0" lang="ja-JP" altLang="en-US" sz="1400" dirty="0">
                <a:solidFill>
                  <a:prstClr val="black"/>
                </a:solidFill>
                <a:latin typeface="Meiryo UI" panose="020B0604030504040204" pitchFamily="50" charset="-128"/>
                <a:ea typeface="Meiryo UI" panose="020B0604030504040204" pitchFamily="50" charset="-128"/>
              </a:rPr>
              <a:t>は、代替措置を講ずることも可能</a:t>
            </a:r>
            <a:r>
              <a:rPr kumimoji="0"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kumimoji="0"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6" name="グループ化 35">
            <a:extLst>
              <a:ext uri="{FF2B5EF4-FFF2-40B4-BE49-F238E27FC236}">
                <a16:creationId xmlns:a16="http://schemas.microsoft.com/office/drawing/2014/main" id="{C99B698B-0CED-45C9-8951-17C5A930AEE5}"/>
              </a:ext>
            </a:extLst>
          </p:cNvPr>
          <p:cNvGrpSpPr/>
          <p:nvPr/>
        </p:nvGrpSpPr>
        <p:grpSpPr>
          <a:xfrm>
            <a:off x="7531518" y="5788848"/>
            <a:ext cx="2228850" cy="661437"/>
            <a:chOff x="10118385" y="4202545"/>
            <a:chExt cx="2871811" cy="546684"/>
          </a:xfrm>
        </p:grpSpPr>
        <p:sp>
          <p:nvSpPr>
            <p:cNvPr id="37" name="楕円 36">
              <a:extLst>
                <a:ext uri="{FF2B5EF4-FFF2-40B4-BE49-F238E27FC236}">
                  <a16:creationId xmlns:a16="http://schemas.microsoft.com/office/drawing/2014/main" id="{AA934087-6A4D-44F5-AA04-141694907072}"/>
                </a:ext>
              </a:extLst>
            </p:cNvPr>
            <p:cNvSpPr/>
            <p:nvPr/>
          </p:nvSpPr>
          <p:spPr>
            <a:xfrm>
              <a:off x="10728253" y="4202545"/>
              <a:ext cx="1652074" cy="546684"/>
            </a:xfrm>
            <a:prstGeom prst="ellipse">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38" name="テキスト ボックス 37">
              <a:extLst>
                <a:ext uri="{FF2B5EF4-FFF2-40B4-BE49-F238E27FC236}">
                  <a16:creationId xmlns:a16="http://schemas.microsoft.com/office/drawing/2014/main" id="{1689F75D-E087-455F-B886-945A674B576D}"/>
                </a:ext>
              </a:extLst>
            </p:cNvPr>
            <p:cNvSpPr txBox="1"/>
            <p:nvPr/>
          </p:nvSpPr>
          <p:spPr>
            <a:xfrm>
              <a:off x="10118385" y="4323028"/>
              <a:ext cx="2871811" cy="254381"/>
            </a:xfrm>
            <a:prstGeom prst="rect">
              <a:avLst/>
            </a:prstGeom>
            <a:noFill/>
          </p:spPr>
          <p:txBody>
            <a:bodyPr wrap="square" rtlCol="0">
              <a:spAutoFit/>
            </a:bodyPr>
            <a:lstStyle/>
            <a:p>
              <a:pPr algn="ctr" defTabSz="457200"/>
              <a:r>
                <a:rPr kumimoji="0" lang="ja-JP" altLang="en-US" sz="1400" b="1" dirty="0">
                  <a:solidFill>
                    <a:prstClr val="white"/>
                  </a:solidFill>
                  <a:latin typeface="HG丸ｺﾞｼｯｸM-PRO" panose="020F0600000000000000" pitchFamily="50" charset="-128"/>
                  <a:ea typeface="HG丸ｺﾞｼｯｸM-PRO" panose="020F0600000000000000" pitchFamily="50" charset="-128"/>
                </a:rPr>
                <a:t>事案の公表</a:t>
              </a:r>
              <a:endParaRPr kumimoji="0" lang="en-US" altLang="ja-JP" sz="1400" b="1"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9" name="グループ化 38">
            <a:extLst>
              <a:ext uri="{FF2B5EF4-FFF2-40B4-BE49-F238E27FC236}">
                <a16:creationId xmlns:a16="http://schemas.microsoft.com/office/drawing/2014/main" id="{A967976C-3462-417D-8808-CE7F06D5ECF4}"/>
              </a:ext>
            </a:extLst>
          </p:cNvPr>
          <p:cNvGrpSpPr/>
          <p:nvPr/>
        </p:nvGrpSpPr>
        <p:grpSpPr>
          <a:xfrm>
            <a:off x="8958869" y="5789016"/>
            <a:ext cx="2228850" cy="661437"/>
            <a:chOff x="10118385" y="4202545"/>
            <a:chExt cx="2871811" cy="546684"/>
          </a:xfrm>
        </p:grpSpPr>
        <p:sp>
          <p:nvSpPr>
            <p:cNvPr id="40" name="楕円 39">
              <a:extLst>
                <a:ext uri="{FF2B5EF4-FFF2-40B4-BE49-F238E27FC236}">
                  <a16:creationId xmlns:a16="http://schemas.microsoft.com/office/drawing/2014/main" id="{B9AE451A-D8EC-4D3F-8E52-077D7865E70D}"/>
                </a:ext>
              </a:extLst>
            </p:cNvPr>
            <p:cNvSpPr/>
            <p:nvPr/>
          </p:nvSpPr>
          <p:spPr>
            <a:xfrm>
              <a:off x="10728253" y="4202545"/>
              <a:ext cx="1652074" cy="546684"/>
            </a:xfrm>
            <a:prstGeom prst="ellipse">
              <a:avLst/>
            </a:prstGeom>
            <a:solidFill>
              <a:srgbClr val="03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41" name="テキスト ボックス 40">
              <a:extLst>
                <a:ext uri="{FF2B5EF4-FFF2-40B4-BE49-F238E27FC236}">
                  <a16:creationId xmlns:a16="http://schemas.microsoft.com/office/drawing/2014/main" id="{31A9EEBD-5FD8-47F7-879E-76D52803EB2D}"/>
                </a:ext>
              </a:extLst>
            </p:cNvPr>
            <p:cNvSpPr txBox="1"/>
            <p:nvPr/>
          </p:nvSpPr>
          <p:spPr>
            <a:xfrm>
              <a:off x="10118385" y="4279216"/>
              <a:ext cx="2871811" cy="407009"/>
            </a:xfrm>
            <a:prstGeom prst="rect">
              <a:avLst/>
            </a:prstGeom>
            <a:noFill/>
          </p:spPr>
          <p:txBody>
            <a:bodyPr wrap="square" rtlCol="0">
              <a:spAutoFit/>
            </a:bodyPr>
            <a:lstStyle/>
            <a:p>
              <a:pPr algn="ctr" defTabSz="457200"/>
              <a:r>
                <a:rPr kumimoji="0" lang="ja-JP" altLang="en-US" sz="1300" b="1" dirty="0">
                  <a:solidFill>
                    <a:prstClr val="white"/>
                  </a:solidFill>
                  <a:latin typeface="HG丸ｺﾞｼｯｸM-PRO" panose="020F0600000000000000" pitchFamily="50" charset="-128"/>
                  <a:ea typeface="HG丸ｺﾞｼｯｸM-PRO" panose="020F0600000000000000" pitchFamily="50" charset="-128"/>
                </a:rPr>
                <a:t>問い合わせ窓口</a:t>
              </a:r>
              <a:endParaRPr kumimoji="0" lang="en-US" altLang="ja-JP" sz="1300" b="1" dirty="0">
                <a:solidFill>
                  <a:prstClr val="white"/>
                </a:solidFill>
                <a:latin typeface="HG丸ｺﾞｼｯｸM-PRO" panose="020F0600000000000000" pitchFamily="50" charset="-128"/>
                <a:ea typeface="HG丸ｺﾞｼｯｸM-PRO" panose="020F0600000000000000" pitchFamily="50" charset="-128"/>
              </a:endParaRPr>
            </a:p>
            <a:p>
              <a:pPr algn="ctr" defTabSz="457200"/>
              <a:r>
                <a:rPr kumimoji="0" lang="ja-JP" altLang="en-US" sz="1300" b="1" dirty="0">
                  <a:solidFill>
                    <a:prstClr val="white"/>
                  </a:solidFill>
                  <a:latin typeface="HG丸ｺﾞｼｯｸM-PRO" panose="020F0600000000000000" pitchFamily="50" charset="-128"/>
                  <a:ea typeface="HG丸ｺﾞｼｯｸM-PRO" panose="020F0600000000000000" pitchFamily="50" charset="-128"/>
                </a:rPr>
                <a:t>の設置</a:t>
              </a:r>
              <a:endParaRPr kumimoji="0" lang="en-US" altLang="ja-JP" sz="1300" b="1"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3" name="テキスト ボックス 2">
            <a:extLst>
              <a:ext uri="{FF2B5EF4-FFF2-40B4-BE49-F238E27FC236}">
                <a16:creationId xmlns:a16="http://schemas.microsoft.com/office/drawing/2014/main" id="{E6A55B01-D1BC-8ED2-4DEF-4A43BC8C72B5}"/>
              </a:ext>
            </a:extLst>
          </p:cNvPr>
          <p:cNvSpPr txBox="1"/>
          <p:nvPr/>
        </p:nvSpPr>
        <p:spPr>
          <a:xfrm>
            <a:off x="9186721" y="1028623"/>
            <a:ext cx="1725152" cy="221018"/>
          </a:xfrm>
          <a:prstGeom prst="rect">
            <a:avLst/>
          </a:prstGeom>
          <a:noFill/>
          <a:ln>
            <a:solidFill>
              <a:schemeClr val="accent1"/>
            </a:solidFill>
          </a:ln>
        </p:spPr>
        <p:txBody>
          <a:bodyPr wrap="none" tIns="18000" bIns="18000" rtlCol="0">
            <a:spAutoFit/>
          </a:bodyPr>
          <a:lstStyle/>
          <a:p>
            <a:pPr defTabSz="457200"/>
            <a:r>
              <a:rPr lang="ja-JP" altLang="en-US" sz="1200" b="1" u="sng" dirty="0">
                <a:solidFill>
                  <a:srgbClr val="4472C4"/>
                </a:solidFill>
                <a:latin typeface="Meiryo UI" panose="020B0604030504040204" pitchFamily="50" charset="-128"/>
                <a:ea typeface="Meiryo UI" panose="020B0604030504040204" pitchFamily="50" charset="-128"/>
              </a:rPr>
              <a:t>事務対応ガイド　</a:t>
            </a:r>
            <a:r>
              <a:rPr lang="en-US" altLang="ja-JP" sz="1200" b="1" u="sng" dirty="0">
                <a:solidFill>
                  <a:srgbClr val="4472C4"/>
                </a:solidFill>
                <a:latin typeface="Meiryo UI" panose="020B0604030504040204" pitchFamily="50" charset="-128"/>
                <a:ea typeface="Meiryo UI" panose="020B0604030504040204" pitchFamily="50" charset="-128"/>
              </a:rPr>
              <a:t>4-4-2</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67D3BA5-DB1C-E641-8C42-E649715C95DB}"/>
              </a:ext>
            </a:extLst>
          </p:cNvPr>
          <p:cNvSpPr txBox="1"/>
          <p:nvPr/>
        </p:nvSpPr>
        <p:spPr>
          <a:xfrm>
            <a:off x="5097668" y="6036668"/>
            <a:ext cx="2522332" cy="646331"/>
          </a:xfrm>
          <a:prstGeom prst="rect">
            <a:avLst/>
          </a:prstGeom>
          <a:noFill/>
          <a:ln>
            <a:solidFill>
              <a:schemeClr val="tx1"/>
            </a:solidFill>
            <a:prstDash val="dash"/>
          </a:ln>
        </p:spPr>
        <p:txBody>
          <a:bodyPr wrap="square" rtlCol="0">
            <a:spAutoFit/>
          </a:bodyPr>
          <a:lstStyle/>
          <a:p>
            <a:r>
              <a:rPr kumimoji="0" lang="en-US"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　報告対象事態（３）については、</a:t>
            </a:r>
            <a:endParaRPr kumimoji="0" lang="en-US" altLang="ja-JP" sz="1200" dirty="0">
              <a:solidFill>
                <a:prstClr val="black"/>
              </a:solidFill>
              <a:latin typeface="Meiryo UI" panose="020B0604030504040204" pitchFamily="50" charset="-128"/>
              <a:ea typeface="Meiryo UI" panose="020B0604030504040204" pitchFamily="50" charset="-128"/>
            </a:endParaRPr>
          </a:p>
          <a:p>
            <a:r>
              <a:rPr kumimoji="0" lang="ja-JP" altLang="en-US" sz="1200" dirty="0">
                <a:solidFill>
                  <a:prstClr val="black"/>
                </a:solidFill>
                <a:latin typeface="Meiryo UI" panose="020B0604030504040204" pitchFamily="50" charset="-128"/>
                <a:ea typeface="Meiryo UI" panose="020B0604030504040204" pitchFamily="50" charset="-128"/>
              </a:rPr>
              <a:t>保有個人情報として取り扱われることが予定されている当該個人情報を含む。</a:t>
            </a:r>
            <a:endParaRPr kumimoji="1" lang="ja-JP" altLang="en-US" sz="1200" dirty="0"/>
          </a:p>
        </p:txBody>
      </p:sp>
    </p:spTree>
    <p:extLst>
      <p:ext uri="{BB962C8B-B14F-4D97-AF65-F5344CB8AC3E}">
        <p14:creationId xmlns:p14="http://schemas.microsoft.com/office/powerpoint/2010/main" val="182230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「個人情報保護法」とは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7</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2003553" y="5195456"/>
            <a:ext cx="8543925" cy="981507"/>
          </a:xfrm>
        </p:spPr>
        <p:txBody>
          <a:bodyPr>
            <a:normAutofit/>
          </a:bodyPr>
          <a:lstStyle/>
          <a:p>
            <a:pPr marL="433800" indent="-457200">
              <a:buClr>
                <a:schemeClr val="tx1">
                  <a:lumMod val="65000"/>
                  <a:lumOff val="35000"/>
                </a:schemeClr>
              </a:buClr>
              <a:buFont typeface="Wingdings" panose="05000000000000000000" pitchFamily="2" charset="2"/>
              <a:buChar char="Ø"/>
            </a:pPr>
            <a:r>
              <a:rPr lang="ja-JP" altLang="en-US" sz="1800">
                <a:solidFill>
                  <a:schemeClr val="tx1">
                    <a:lumMod val="65000"/>
                    <a:lumOff val="35000"/>
                  </a:schemeClr>
                </a:solidFill>
                <a:latin typeface="Meiryo UI" panose="020B0604030504040204" pitchFamily="50" charset="-128"/>
              </a:rPr>
              <a:t>国の行政機関、独立行政法人等、地方公共団体の機関及び地方独立行政法人は、原則として</a:t>
            </a:r>
            <a:r>
              <a:rPr lang="ja-JP" altLang="en-US" sz="1800" b="1" u="sng">
                <a:solidFill>
                  <a:schemeClr val="tx1">
                    <a:lumMod val="65000"/>
                    <a:lumOff val="35000"/>
                  </a:schemeClr>
                </a:solidFill>
                <a:latin typeface="Meiryo UI" panose="020B0604030504040204" pitchFamily="50" charset="-128"/>
              </a:rPr>
              <a:t>法第５章の規律が適用される</a:t>
            </a:r>
            <a:r>
              <a:rPr lang="ja-JP" altLang="en-US" sz="1800">
                <a:solidFill>
                  <a:schemeClr val="tx1">
                    <a:lumMod val="65000"/>
                    <a:lumOff val="35000"/>
                  </a:schemeClr>
                </a:solidFill>
                <a:latin typeface="Meiryo UI" panose="020B0604030504040204" pitchFamily="50" charset="-128"/>
              </a:rPr>
              <a:t>ことから、その職員は法第５章の各規定に基づき個人情報を取り扱う必要がある。</a:t>
            </a:r>
          </a:p>
        </p:txBody>
      </p:sp>
      <p:sp>
        <p:nvSpPr>
          <p:cNvPr id="11" name="正方形/長方形 10"/>
          <p:cNvSpPr/>
          <p:nvPr/>
        </p:nvSpPr>
        <p:spPr>
          <a:xfrm>
            <a:off x="2003552" y="1814589"/>
            <a:ext cx="951624" cy="405385"/>
          </a:xfrm>
          <a:prstGeom prst="rect">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b="1">
                <a:solidFill>
                  <a:prstClr val="white"/>
                </a:solidFill>
                <a:latin typeface="Meiryo UI" panose="020B0604030504040204" pitchFamily="50" charset="-128"/>
                <a:ea typeface="Meiryo UI" panose="020B0604030504040204" pitchFamily="50" charset="-128"/>
              </a:rPr>
              <a:t>構成</a:t>
            </a:r>
            <a:endParaRPr lang="en-US" altLang="ja-JP" b="1">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882834" y="2459299"/>
            <a:ext cx="8485129" cy="2373885"/>
          </a:xfrm>
          <a:prstGeom prst="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a:solidFill>
                  <a:prstClr val="black">
                    <a:lumMod val="65000"/>
                    <a:lumOff val="35000"/>
                  </a:prstClr>
                </a:solidFill>
                <a:latin typeface="Meiryo UI" panose="020B0604030504040204" pitchFamily="50" charset="-128"/>
                <a:ea typeface="Meiryo UI" panose="020B0604030504040204" pitchFamily="50" charset="-128"/>
              </a:rPr>
              <a:t>第１章　総則</a:t>
            </a:r>
            <a:r>
              <a:rPr lang="en-US" altLang="ja-JP">
                <a:solidFill>
                  <a:prstClr val="black">
                    <a:lumMod val="65000"/>
                    <a:lumOff val="35000"/>
                  </a:prstClr>
                </a:solidFill>
                <a:latin typeface="Meiryo UI" panose="020B0604030504040204" pitchFamily="50" charset="-128"/>
                <a:ea typeface="Meiryo UI" panose="020B0604030504040204" pitchFamily="50" charset="-128"/>
              </a:rPr>
              <a:t>							</a:t>
            </a:r>
            <a:r>
              <a:rPr lang="ja-JP" altLang="en-US">
                <a:solidFill>
                  <a:prstClr val="black">
                    <a:lumMod val="65000"/>
                    <a:lumOff val="35000"/>
                  </a:prstClr>
                </a:solidFill>
                <a:latin typeface="Meiryo UI" panose="020B0604030504040204" pitchFamily="50" charset="-128"/>
                <a:ea typeface="Meiryo UI" panose="020B0604030504040204" pitchFamily="50" charset="-128"/>
              </a:rPr>
              <a:t>　　</a:t>
            </a:r>
            <a:r>
              <a:rPr lang="ja-JP" altLang="en-US" b="1" u="sng">
                <a:solidFill>
                  <a:srgbClr val="FF0000"/>
                </a:solidFill>
                <a:latin typeface="Meiryo UI" panose="020B0604030504040204" pitchFamily="50" charset="-128"/>
                <a:ea typeface="Meiryo UI" panose="020B0604030504040204" pitchFamily="50" charset="-128"/>
              </a:rPr>
              <a:t>第５章　行政機関等の義務等</a:t>
            </a:r>
            <a:endParaRPr lang="en-US" altLang="ja-JP" b="1" u="sng">
              <a:solidFill>
                <a:srgbClr val="FF0000"/>
              </a:solidFill>
              <a:latin typeface="Meiryo UI" panose="020B0604030504040204" pitchFamily="50" charset="-128"/>
              <a:ea typeface="Meiryo UI" panose="020B0604030504040204" pitchFamily="50" charset="-128"/>
            </a:endParaRPr>
          </a:p>
          <a:p>
            <a:pPr defTabSz="457200"/>
            <a:endParaRPr lang="en-US" altLang="ja-JP">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a:solidFill>
                  <a:prstClr val="black">
                    <a:lumMod val="65000"/>
                    <a:lumOff val="35000"/>
                  </a:prstClr>
                </a:solidFill>
                <a:latin typeface="Meiryo UI" panose="020B0604030504040204" pitchFamily="50" charset="-128"/>
                <a:ea typeface="Meiryo UI" panose="020B0604030504040204" pitchFamily="50" charset="-128"/>
              </a:rPr>
              <a:t>第２章　国及び地方公共団体の責務等</a:t>
            </a:r>
            <a:r>
              <a:rPr lang="en-US" altLang="ja-JP">
                <a:solidFill>
                  <a:prstClr val="black">
                    <a:lumMod val="65000"/>
                    <a:lumOff val="35000"/>
                  </a:prstClr>
                </a:solidFill>
                <a:latin typeface="Meiryo UI" panose="020B0604030504040204" pitchFamily="50" charset="-128"/>
                <a:ea typeface="Meiryo UI" panose="020B0604030504040204" pitchFamily="50" charset="-128"/>
              </a:rPr>
              <a:t>	</a:t>
            </a:r>
            <a:r>
              <a:rPr lang="ja-JP" altLang="en-US">
                <a:solidFill>
                  <a:prstClr val="black">
                    <a:lumMod val="65000"/>
                    <a:lumOff val="35000"/>
                  </a:prstClr>
                </a:solidFill>
                <a:latin typeface="Meiryo UI" panose="020B0604030504040204" pitchFamily="50" charset="-128"/>
                <a:ea typeface="Meiryo UI" panose="020B0604030504040204" pitchFamily="50" charset="-128"/>
              </a:rPr>
              <a:t>　　第６章　個人情報保護委員会</a:t>
            </a:r>
            <a:endParaRPr lang="en-US" altLang="ja-JP">
              <a:solidFill>
                <a:prstClr val="black">
                  <a:lumMod val="65000"/>
                  <a:lumOff val="35000"/>
                </a:prstClr>
              </a:solidFill>
              <a:latin typeface="Meiryo UI" panose="020B0604030504040204" pitchFamily="50" charset="-128"/>
              <a:ea typeface="Meiryo UI" panose="020B0604030504040204" pitchFamily="50" charset="-128"/>
            </a:endParaRPr>
          </a:p>
          <a:p>
            <a:pPr defTabSz="457200"/>
            <a:endParaRPr lang="en-US" altLang="ja-JP">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a:solidFill>
                  <a:prstClr val="black">
                    <a:lumMod val="65000"/>
                    <a:lumOff val="35000"/>
                  </a:prstClr>
                </a:solidFill>
                <a:latin typeface="Meiryo UI" panose="020B0604030504040204" pitchFamily="50" charset="-128"/>
                <a:ea typeface="Meiryo UI" panose="020B0604030504040204" pitchFamily="50" charset="-128"/>
              </a:rPr>
              <a:t>第３章　個人情報の保護に関する施策等</a:t>
            </a:r>
            <a:r>
              <a:rPr lang="en-US" altLang="ja-JP">
                <a:solidFill>
                  <a:prstClr val="black">
                    <a:lumMod val="65000"/>
                    <a:lumOff val="35000"/>
                  </a:prstClr>
                </a:solidFill>
                <a:latin typeface="Meiryo UI" panose="020B0604030504040204" pitchFamily="50" charset="-128"/>
                <a:ea typeface="Meiryo UI" panose="020B0604030504040204" pitchFamily="50" charset="-128"/>
              </a:rPr>
              <a:t>	</a:t>
            </a:r>
            <a:r>
              <a:rPr lang="ja-JP" altLang="en-US">
                <a:solidFill>
                  <a:prstClr val="black">
                    <a:lumMod val="65000"/>
                    <a:lumOff val="35000"/>
                  </a:prstClr>
                </a:solidFill>
                <a:latin typeface="Meiryo UI" panose="020B0604030504040204" pitchFamily="50" charset="-128"/>
                <a:ea typeface="Meiryo UI" panose="020B0604030504040204" pitchFamily="50" charset="-128"/>
              </a:rPr>
              <a:t>　　第７章　雑則</a:t>
            </a:r>
            <a:endParaRPr lang="en-US" altLang="ja-JP">
              <a:solidFill>
                <a:prstClr val="black">
                  <a:lumMod val="65000"/>
                  <a:lumOff val="35000"/>
                </a:prstClr>
              </a:solidFill>
              <a:latin typeface="Meiryo UI" panose="020B0604030504040204" pitchFamily="50" charset="-128"/>
              <a:ea typeface="Meiryo UI" panose="020B0604030504040204" pitchFamily="50" charset="-128"/>
            </a:endParaRPr>
          </a:p>
          <a:p>
            <a:pPr defTabSz="457200"/>
            <a:endParaRPr lang="en-US" altLang="ja-JP">
              <a:solidFill>
                <a:prstClr val="black">
                  <a:lumMod val="65000"/>
                  <a:lumOff val="35000"/>
                </a:prstClr>
              </a:solidFill>
              <a:latin typeface="Meiryo UI" panose="020B0604030504040204" pitchFamily="50" charset="-128"/>
              <a:ea typeface="Meiryo UI" panose="020B0604030504040204" pitchFamily="50" charset="-128"/>
            </a:endParaRPr>
          </a:p>
          <a:p>
            <a:pPr defTabSz="457200"/>
            <a:r>
              <a:rPr lang="ja-JP" altLang="en-US">
                <a:solidFill>
                  <a:prstClr val="black">
                    <a:lumMod val="65000"/>
                    <a:lumOff val="35000"/>
                  </a:prstClr>
                </a:solidFill>
                <a:latin typeface="Meiryo UI" panose="020B0604030504040204" pitchFamily="50" charset="-128"/>
                <a:ea typeface="Meiryo UI" panose="020B0604030504040204" pitchFamily="50" charset="-128"/>
              </a:rPr>
              <a:t>第４章　個人情報取扱事業者等の義務等</a:t>
            </a:r>
            <a:r>
              <a:rPr lang="en-US" altLang="ja-JP">
                <a:solidFill>
                  <a:prstClr val="black">
                    <a:lumMod val="65000"/>
                    <a:lumOff val="35000"/>
                  </a:prstClr>
                </a:solidFill>
                <a:latin typeface="Meiryo UI" panose="020B0604030504040204" pitchFamily="50" charset="-128"/>
                <a:ea typeface="Meiryo UI" panose="020B0604030504040204" pitchFamily="50" charset="-128"/>
              </a:rPr>
              <a:t>	</a:t>
            </a:r>
            <a:r>
              <a:rPr lang="ja-JP" altLang="en-US">
                <a:solidFill>
                  <a:prstClr val="black">
                    <a:lumMod val="65000"/>
                    <a:lumOff val="35000"/>
                  </a:prstClr>
                </a:solidFill>
                <a:latin typeface="Meiryo UI" panose="020B0604030504040204" pitchFamily="50" charset="-128"/>
                <a:ea typeface="Meiryo UI" panose="020B0604030504040204" pitchFamily="50" charset="-128"/>
              </a:rPr>
              <a:t>　　第８章　罰則</a:t>
            </a:r>
          </a:p>
        </p:txBody>
      </p:sp>
    </p:spTree>
    <p:extLst>
      <p:ext uri="{BB962C8B-B14F-4D97-AF65-F5344CB8AC3E}">
        <p14:creationId xmlns:p14="http://schemas.microsoft.com/office/powerpoint/2010/main" val="3839001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284317" y="926436"/>
            <a:ext cx="9931371" cy="24734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pPr>
            <a:r>
              <a:rPr lang="ja-JP" altLang="en-US" sz="4200">
                <a:solidFill>
                  <a:prstClr val="black">
                    <a:lumMod val="65000"/>
                    <a:lumOff val="35000"/>
                  </a:prstClr>
                </a:solidFill>
                <a:latin typeface="Meiryo UI" panose="020B0604030504040204" pitchFamily="50" charset="-128"/>
                <a:ea typeface="Meiryo UI" panose="020B0604030504040204" pitchFamily="50" charset="-128"/>
              </a:rPr>
              <a:t>４．個人情報保護委員会ウェブサイトの紹介</a:t>
            </a:r>
          </a:p>
        </p:txBody>
      </p:sp>
      <p:sp>
        <p:nvSpPr>
          <p:cNvPr id="2" name="スライド番号プレースホルダー 1"/>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70</a:t>
            </a:fld>
            <a:endParaRPr lang="ja-JP" altLang="en-US">
              <a:solidFill>
                <a:prstClr val="black">
                  <a:tint val="75000"/>
                </a:prstClr>
              </a:solidFill>
              <a:latin typeface="Calibri" panose="020F0502020204030204"/>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454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2" y="2109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endParaRPr lang="ja-JP" altLang="en-US" sz="32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defRPr/>
            </a:pPr>
            <a:fld id="{52FD9B32-C877-4168-9DF9-BB9A504D625C}" type="slidenum">
              <a:rPr lang="ja-JP" altLang="en-US">
                <a:solidFill>
                  <a:prstClr val="black">
                    <a:tint val="75000"/>
                  </a:prstClr>
                </a:solidFill>
                <a:latin typeface="Calibri" panose="020F0502020204030204"/>
              </a:rPr>
              <a:pPr defTabSz="457200">
                <a:defRPr/>
              </a:pPr>
              <a:t>71</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C0436775-1119-964D-3E9B-4FCF0812B84C}"/>
              </a:ext>
            </a:extLst>
          </p:cNvPr>
          <p:cNvSpPr txBox="1">
            <a:spLocks/>
          </p:cNvSpPr>
          <p:nvPr/>
        </p:nvSpPr>
        <p:spPr>
          <a:xfrm>
            <a:off x="1608882" y="1533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zh-TW" altLang="en-US" sz="3200">
                <a:solidFill>
                  <a:prstClr val="black">
                    <a:lumMod val="85000"/>
                    <a:lumOff val="15000"/>
                  </a:prstClr>
                </a:solidFill>
                <a:latin typeface="Meiryo UI" panose="020B0604030504040204" pitchFamily="50" charset="-128"/>
                <a:ea typeface="Meiryo UI" panose="020B0604030504040204" pitchFamily="50" charset="-128"/>
              </a:rPr>
              <a:t>個人情報保護法</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保護委員会ウェブサイト</a:t>
            </a:r>
          </a:p>
        </p:txBody>
      </p:sp>
      <p:pic>
        <p:nvPicPr>
          <p:cNvPr id="6" name="図 5" descr="グラフィカル ユーザー インターフェイス, アプリケーション, Web サイト&#10;&#10;自動的に生成された説明">
            <a:extLst>
              <a:ext uri="{FF2B5EF4-FFF2-40B4-BE49-F238E27FC236}">
                <a16:creationId xmlns:a16="http://schemas.microsoft.com/office/drawing/2014/main" id="{F0355D51-1880-D05A-23B7-61C4F630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686" y="1957300"/>
            <a:ext cx="8401471" cy="4450969"/>
          </a:xfrm>
          <a:prstGeom prst="rect">
            <a:avLst/>
          </a:prstGeom>
        </p:spPr>
      </p:pic>
      <p:sp>
        <p:nvSpPr>
          <p:cNvPr id="7" name="テキスト ボックス 6">
            <a:extLst>
              <a:ext uri="{FF2B5EF4-FFF2-40B4-BE49-F238E27FC236}">
                <a16:creationId xmlns:a16="http://schemas.microsoft.com/office/drawing/2014/main" id="{0BF36654-E956-08EB-C2D1-5BFE01BD90F3}"/>
              </a:ext>
            </a:extLst>
          </p:cNvPr>
          <p:cNvSpPr txBox="1"/>
          <p:nvPr/>
        </p:nvSpPr>
        <p:spPr>
          <a:xfrm>
            <a:off x="2190548" y="1562925"/>
            <a:ext cx="6102552" cy="369800"/>
          </a:xfrm>
          <a:prstGeom prst="rect">
            <a:avLst/>
          </a:prstGeom>
          <a:noFill/>
          <a:ln>
            <a:noFill/>
          </a:ln>
        </p:spPr>
        <p:txBody>
          <a:bodyPr wrap="square" rtlCol="0">
            <a:spAutoFit/>
          </a:bodyPr>
          <a:lstStyle/>
          <a:p>
            <a:r>
              <a:rPr lang="ja-JP" altLang="en-US"/>
              <a:t>個人情報保護委員会ウェブサイト　</a:t>
            </a:r>
            <a:r>
              <a:rPr kumimoji="1" lang="en-US" altLang="ja-JP"/>
              <a:t>https://www.ppc.go.jp</a:t>
            </a:r>
            <a:endParaRPr kumimoji="1" lang="ja-JP" altLang="en-US"/>
          </a:p>
        </p:txBody>
      </p:sp>
    </p:spTree>
    <p:extLst>
      <p:ext uri="{BB962C8B-B14F-4D97-AF65-F5344CB8AC3E}">
        <p14:creationId xmlns:p14="http://schemas.microsoft.com/office/powerpoint/2010/main" val="3287052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2" y="2109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endParaRPr lang="ja-JP" altLang="en-US" sz="32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defRPr/>
            </a:pPr>
            <a:fld id="{52FD9B32-C877-4168-9DF9-BB9A504D625C}" type="slidenum">
              <a:rPr lang="ja-JP" altLang="en-US">
                <a:solidFill>
                  <a:prstClr val="black">
                    <a:tint val="75000"/>
                  </a:prstClr>
                </a:solidFill>
                <a:latin typeface="Calibri" panose="020F0502020204030204"/>
              </a:rPr>
              <a:pPr defTabSz="457200">
                <a:defRPr/>
              </a:pPr>
              <a:t>72</a:t>
            </a:fld>
            <a:endParaRPr lang="ja-JP" altLang="en-US">
              <a:solidFill>
                <a:prstClr val="black">
                  <a:tint val="75000"/>
                </a:prstClr>
              </a:solidFill>
              <a:latin typeface="Calibri" panose="020F0502020204030204"/>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12A60EC-6D9C-C165-7870-B24ABEB4BA7D}"/>
              </a:ext>
            </a:extLst>
          </p:cNvPr>
          <p:cNvSpPr txBox="1">
            <a:spLocks/>
          </p:cNvSpPr>
          <p:nvPr/>
        </p:nvSpPr>
        <p:spPr>
          <a:xfrm>
            <a:off x="1608882" y="2109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zh-TW" altLang="en-US" sz="3200">
                <a:solidFill>
                  <a:prstClr val="black">
                    <a:lumMod val="85000"/>
                    <a:lumOff val="15000"/>
                  </a:prstClr>
                </a:solidFill>
                <a:latin typeface="Meiryo UI" panose="020B0604030504040204" pitchFamily="50" charset="-128"/>
                <a:ea typeface="Meiryo UI" panose="020B0604030504040204" pitchFamily="50" charset="-128"/>
              </a:rPr>
              <a:t>研修資料</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、安全管理措置に関する資料</a:t>
            </a:r>
          </a:p>
        </p:txBody>
      </p:sp>
      <p:grpSp>
        <p:nvGrpSpPr>
          <p:cNvPr id="27" name="グループ化 26">
            <a:extLst>
              <a:ext uri="{FF2B5EF4-FFF2-40B4-BE49-F238E27FC236}">
                <a16:creationId xmlns:a16="http://schemas.microsoft.com/office/drawing/2014/main" id="{E2B86F1A-E4C6-F3B1-8B38-082022373680}"/>
              </a:ext>
            </a:extLst>
          </p:cNvPr>
          <p:cNvGrpSpPr/>
          <p:nvPr/>
        </p:nvGrpSpPr>
        <p:grpSpPr>
          <a:xfrm>
            <a:off x="6887975" y="1390232"/>
            <a:ext cx="4960465" cy="2735313"/>
            <a:chOff x="1192835" y="1674716"/>
            <a:chExt cx="4960465" cy="2735313"/>
          </a:xfrm>
        </p:grpSpPr>
        <p:sp>
          <p:nvSpPr>
            <p:cNvPr id="24" name="楕円 23">
              <a:extLst>
                <a:ext uri="{FF2B5EF4-FFF2-40B4-BE49-F238E27FC236}">
                  <a16:creationId xmlns:a16="http://schemas.microsoft.com/office/drawing/2014/main" id="{14CD24F4-76B7-5660-98E3-D8F650927E92}"/>
                </a:ext>
              </a:extLst>
            </p:cNvPr>
            <p:cNvSpPr/>
            <p:nvPr/>
          </p:nvSpPr>
          <p:spPr>
            <a:xfrm>
              <a:off x="1192835" y="1921631"/>
              <a:ext cx="4960465" cy="2354396"/>
            </a:xfrm>
            <a:prstGeom prst="ellipse">
              <a:avLst/>
            </a:prstGeom>
            <a:gradFill flip="none" rotWithShape="1">
              <a:gsLst>
                <a:gs pos="40000">
                  <a:srgbClr val="A6C9E8"/>
                </a:gs>
                <a:gs pos="100000">
                  <a:schemeClr val="accent1">
                    <a:lumMod val="0"/>
                    <a:lumOff val="100000"/>
                  </a:schemeClr>
                </a:gs>
                <a:gs pos="0">
                  <a:schemeClr val="accent1">
                    <a:lumMod val="10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人, スーツ が含まれている画像&#10;&#10;自動的に生成された説明">
              <a:extLst>
                <a:ext uri="{FF2B5EF4-FFF2-40B4-BE49-F238E27FC236}">
                  <a16:creationId xmlns:a16="http://schemas.microsoft.com/office/drawing/2014/main" id="{F5069ADC-3C36-2AE7-8D9C-AC0B1BB9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248" y="2292105"/>
              <a:ext cx="1492785" cy="2111332"/>
            </a:xfrm>
            <a:prstGeom prst="rect">
              <a:avLst/>
            </a:prstGeom>
            <a:ln>
              <a:noFill/>
            </a:ln>
          </p:spPr>
        </p:pic>
        <p:pic>
          <p:nvPicPr>
            <p:cNvPr id="8" name="図 7" descr="設計図&#10;&#10;中程度の精度で自動的に生成された説明">
              <a:extLst>
                <a:ext uri="{FF2B5EF4-FFF2-40B4-BE49-F238E27FC236}">
                  <a16:creationId xmlns:a16="http://schemas.microsoft.com/office/drawing/2014/main" id="{CF4013F2-9B22-DF0E-4BE6-FBADF8AC7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985" y="2298697"/>
              <a:ext cx="1492785" cy="2111332"/>
            </a:xfrm>
            <a:prstGeom prst="rect">
              <a:avLst/>
            </a:prstGeom>
            <a:ln>
              <a:noFill/>
            </a:ln>
          </p:spPr>
        </p:pic>
        <p:sp>
          <p:nvSpPr>
            <p:cNvPr id="21" name="楕円 20">
              <a:extLst>
                <a:ext uri="{FF2B5EF4-FFF2-40B4-BE49-F238E27FC236}">
                  <a16:creationId xmlns:a16="http://schemas.microsoft.com/office/drawing/2014/main" id="{9BE94E20-5B52-3474-6AE7-F899B07A78D7}"/>
                </a:ext>
              </a:extLst>
            </p:cNvPr>
            <p:cNvSpPr/>
            <p:nvPr/>
          </p:nvSpPr>
          <p:spPr>
            <a:xfrm>
              <a:off x="1326034" y="1674716"/>
              <a:ext cx="1601699" cy="526875"/>
            </a:xfrm>
            <a:prstGeom prst="ellipse">
              <a:avLst/>
            </a:prstGeom>
            <a:solidFill>
              <a:schemeClr val="accent1">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lumMod val="65000"/>
                      <a:lumOff val="35000"/>
                    </a:schemeClr>
                  </a:solidFill>
                  <a:latin typeface="+mj-ea"/>
                  <a:ea typeface="+mj-ea"/>
                </a:rPr>
                <a:t>パンフレット</a:t>
              </a:r>
              <a:r>
                <a:rPr kumimoji="1" lang="en-US" altLang="ja-JP" sz="1200" b="1">
                  <a:solidFill>
                    <a:schemeClr val="tx1">
                      <a:lumMod val="65000"/>
                      <a:lumOff val="35000"/>
                    </a:schemeClr>
                  </a:solidFill>
                  <a:latin typeface="+mj-ea"/>
                  <a:ea typeface="+mj-ea"/>
                </a:rPr>
                <a:t>(</a:t>
              </a:r>
              <a:r>
                <a:rPr kumimoji="1" lang="ja-JP" altLang="en-US" sz="1200" b="1">
                  <a:solidFill>
                    <a:schemeClr val="tx1">
                      <a:lumMod val="65000"/>
                      <a:lumOff val="35000"/>
                    </a:schemeClr>
                  </a:solidFill>
                  <a:latin typeface="+mj-ea"/>
                  <a:ea typeface="+mj-ea"/>
                </a:rPr>
                <a:t>個人情報</a:t>
              </a:r>
              <a:r>
                <a:rPr kumimoji="1" lang="en-US" altLang="ja-JP" sz="1200" b="1">
                  <a:solidFill>
                    <a:schemeClr val="tx1">
                      <a:lumMod val="65000"/>
                      <a:lumOff val="35000"/>
                    </a:schemeClr>
                  </a:solidFill>
                  <a:latin typeface="+mj-ea"/>
                  <a:ea typeface="+mj-ea"/>
                </a:rPr>
                <a:t>)</a:t>
              </a:r>
              <a:endParaRPr kumimoji="1" lang="ja-JP" altLang="en-US" sz="1200" b="1">
                <a:solidFill>
                  <a:schemeClr val="tx1">
                    <a:lumMod val="65000"/>
                    <a:lumOff val="35000"/>
                  </a:schemeClr>
                </a:solidFill>
                <a:latin typeface="+mj-ea"/>
                <a:ea typeface="+mj-ea"/>
              </a:endParaRPr>
            </a:p>
          </p:txBody>
        </p:sp>
      </p:grpSp>
      <p:grpSp>
        <p:nvGrpSpPr>
          <p:cNvPr id="32" name="グループ化 31">
            <a:extLst>
              <a:ext uri="{FF2B5EF4-FFF2-40B4-BE49-F238E27FC236}">
                <a16:creationId xmlns:a16="http://schemas.microsoft.com/office/drawing/2014/main" id="{8552B6F2-129F-5561-8262-03E68A804EC3}"/>
              </a:ext>
            </a:extLst>
          </p:cNvPr>
          <p:cNvGrpSpPr/>
          <p:nvPr/>
        </p:nvGrpSpPr>
        <p:grpSpPr>
          <a:xfrm>
            <a:off x="1649267" y="1409155"/>
            <a:ext cx="5418193" cy="2700430"/>
            <a:chOff x="1792903" y="1716127"/>
            <a:chExt cx="5418193" cy="2700430"/>
          </a:xfrm>
        </p:grpSpPr>
        <p:sp>
          <p:nvSpPr>
            <p:cNvPr id="26" name="楕円 25">
              <a:extLst>
                <a:ext uri="{FF2B5EF4-FFF2-40B4-BE49-F238E27FC236}">
                  <a16:creationId xmlns:a16="http://schemas.microsoft.com/office/drawing/2014/main" id="{C432D0FB-5FE7-6906-C3BE-6F827E7B9794}"/>
                </a:ext>
              </a:extLst>
            </p:cNvPr>
            <p:cNvSpPr/>
            <p:nvPr/>
          </p:nvSpPr>
          <p:spPr>
            <a:xfrm>
              <a:off x="1792903" y="1774690"/>
              <a:ext cx="5418193" cy="2641867"/>
            </a:xfrm>
            <a:prstGeom prst="ellipse">
              <a:avLst/>
            </a:prstGeom>
            <a:gradFill flip="none" rotWithShape="1">
              <a:gsLst>
                <a:gs pos="40000">
                  <a:srgbClr val="FFCCFF"/>
                </a:gs>
                <a:gs pos="100000">
                  <a:schemeClr val="accent1">
                    <a:lumMod val="0"/>
                    <a:lumOff val="100000"/>
                  </a:schemeClr>
                </a:gs>
                <a:gs pos="0">
                  <a:srgbClr val="FFCCFF"/>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algn="ctr"/>
              <a:endParaRPr kumimoji="1" lang="ja-JP" altLang="en-US"/>
            </a:p>
          </p:txBody>
        </p:sp>
        <p:sp>
          <p:nvSpPr>
            <p:cNvPr id="23" name="楕円 22">
              <a:extLst>
                <a:ext uri="{FF2B5EF4-FFF2-40B4-BE49-F238E27FC236}">
                  <a16:creationId xmlns:a16="http://schemas.microsoft.com/office/drawing/2014/main" id="{51FAE2D0-A3A1-395B-B0B5-BC456738E380}"/>
                </a:ext>
              </a:extLst>
            </p:cNvPr>
            <p:cNvSpPr/>
            <p:nvPr/>
          </p:nvSpPr>
          <p:spPr>
            <a:xfrm>
              <a:off x="2003977" y="1716127"/>
              <a:ext cx="1616102" cy="516107"/>
            </a:xfrm>
            <a:prstGeom prst="ellipse">
              <a:avLst/>
            </a:prstGeom>
            <a:solidFill>
              <a:srgbClr val="FFCCFF"/>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75000"/>
                      <a:lumOff val="25000"/>
                    </a:schemeClr>
                  </a:solidFill>
                  <a:latin typeface="+mj-ea"/>
                  <a:ea typeface="+mj-ea"/>
                </a:rPr>
                <a:t>研修資料</a:t>
              </a:r>
              <a:endParaRPr kumimoji="1" lang="en-US" altLang="ja-JP" sz="1400" b="1">
                <a:solidFill>
                  <a:schemeClr val="tx1">
                    <a:lumMod val="75000"/>
                    <a:lumOff val="25000"/>
                  </a:schemeClr>
                </a:solidFill>
                <a:latin typeface="+mj-ea"/>
                <a:ea typeface="+mj-ea"/>
              </a:endParaRPr>
            </a:p>
            <a:p>
              <a:pPr algn="ctr"/>
              <a:r>
                <a:rPr kumimoji="1" lang="en-US" altLang="ja-JP" sz="1200" b="1">
                  <a:solidFill>
                    <a:schemeClr val="tx1">
                      <a:lumMod val="75000"/>
                      <a:lumOff val="25000"/>
                    </a:schemeClr>
                  </a:solidFill>
                  <a:latin typeface="+mj-ea"/>
                  <a:ea typeface="+mj-ea"/>
                </a:rPr>
                <a:t>(</a:t>
              </a:r>
              <a:r>
                <a:rPr kumimoji="1" lang="ja-JP" altLang="en-US" sz="1200" b="1">
                  <a:solidFill>
                    <a:schemeClr val="tx1">
                      <a:lumMod val="75000"/>
                      <a:lumOff val="25000"/>
                    </a:schemeClr>
                  </a:solidFill>
                  <a:latin typeface="+mj-ea"/>
                  <a:ea typeface="+mj-ea"/>
                </a:rPr>
                <a:t>個人情報</a:t>
              </a:r>
              <a:r>
                <a:rPr kumimoji="1" lang="en-US" altLang="ja-JP" sz="1400" b="1">
                  <a:solidFill>
                    <a:schemeClr val="tx1">
                      <a:lumMod val="75000"/>
                      <a:lumOff val="25000"/>
                    </a:schemeClr>
                  </a:solidFill>
                  <a:latin typeface="+mj-ea"/>
                  <a:ea typeface="+mj-ea"/>
                </a:rPr>
                <a:t>)</a:t>
              </a:r>
              <a:endParaRPr kumimoji="1" lang="ja-JP" altLang="en-US" sz="1400" b="1">
                <a:solidFill>
                  <a:schemeClr val="tx1">
                    <a:lumMod val="75000"/>
                    <a:lumOff val="25000"/>
                  </a:schemeClr>
                </a:solidFill>
                <a:latin typeface="+mj-ea"/>
                <a:ea typeface="+mj-ea"/>
              </a:endParaRPr>
            </a:p>
          </p:txBody>
        </p:sp>
        <p:pic>
          <p:nvPicPr>
            <p:cNvPr id="28" name="図 27" descr="テキスト, 手紙&#10;&#10;自動的に生成された説明">
              <a:extLst>
                <a:ext uri="{FF2B5EF4-FFF2-40B4-BE49-F238E27FC236}">
                  <a16:creationId xmlns:a16="http://schemas.microsoft.com/office/drawing/2014/main" id="{9F910925-75D9-E7B4-4AE2-253047A9F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705" y="2260232"/>
              <a:ext cx="2218914" cy="1664762"/>
            </a:xfrm>
            <a:prstGeom prst="rect">
              <a:avLst/>
            </a:prstGeom>
            <a:ln>
              <a:noFill/>
            </a:ln>
          </p:spPr>
        </p:pic>
        <p:pic>
          <p:nvPicPr>
            <p:cNvPr id="29" name="図 28" descr="テキスト, 手紙&#10;&#10;自動的に生成された説明">
              <a:extLst>
                <a:ext uri="{FF2B5EF4-FFF2-40B4-BE49-F238E27FC236}">
                  <a16:creationId xmlns:a16="http://schemas.microsoft.com/office/drawing/2014/main" id="{F79672F0-CD2F-5257-1673-BAE415376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250" y="2264464"/>
              <a:ext cx="2354569" cy="1664763"/>
            </a:xfrm>
            <a:prstGeom prst="rect">
              <a:avLst/>
            </a:prstGeom>
            <a:ln>
              <a:noFill/>
            </a:ln>
          </p:spPr>
        </p:pic>
      </p:grpSp>
      <p:grpSp>
        <p:nvGrpSpPr>
          <p:cNvPr id="7" name="グループ化 6">
            <a:extLst>
              <a:ext uri="{FF2B5EF4-FFF2-40B4-BE49-F238E27FC236}">
                <a16:creationId xmlns:a16="http://schemas.microsoft.com/office/drawing/2014/main" id="{C0A23189-58CD-F803-FAE9-CA3F8C48B948}"/>
              </a:ext>
            </a:extLst>
          </p:cNvPr>
          <p:cNvGrpSpPr/>
          <p:nvPr/>
        </p:nvGrpSpPr>
        <p:grpSpPr>
          <a:xfrm>
            <a:off x="1727675" y="4252545"/>
            <a:ext cx="4937055" cy="2546568"/>
            <a:chOff x="5688822" y="4268261"/>
            <a:chExt cx="4937055" cy="2546568"/>
          </a:xfrm>
        </p:grpSpPr>
        <p:sp>
          <p:nvSpPr>
            <p:cNvPr id="25" name="楕円 24">
              <a:extLst>
                <a:ext uri="{FF2B5EF4-FFF2-40B4-BE49-F238E27FC236}">
                  <a16:creationId xmlns:a16="http://schemas.microsoft.com/office/drawing/2014/main" id="{365EE140-A234-A009-8F11-542FFE79DB5C}"/>
                </a:ext>
              </a:extLst>
            </p:cNvPr>
            <p:cNvSpPr/>
            <p:nvPr/>
          </p:nvSpPr>
          <p:spPr>
            <a:xfrm>
              <a:off x="5688822" y="4378914"/>
              <a:ext cx="4937055" cy="2435915"/>
            </a:xfrm>
            <a:prstGeom prst="ellipse">
              <a:avLst/>
            </a:prstGeom>
            <a:gradFill flip="none" rotWithShape="1">
              <a:gsLst>
                <a:gs pos="40000">
                  <a:schemeClr val="accent6">
                    <a:lumMod val="40000"/>
                    <a:lumOff val="60000"/>
                  </a:schemeClr>
                </a:gs>
                <a:gs pos="100000">
                  <a:schemeClr val="accent1">
                    <a:lumMod val="0"/>
                    <a:lumOff val="100000"/>
                  </a:schemeClr>
                </a:gs>
                <a:gs pos="0">
                  <a:schemeClr val="accent6">
                    <a:lumMod val="40000"/>
                    <a:lumOff val="6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38E4CE3-5F9C-5378-0BD0-1CDE22060B9B}"/>
                </a:ext>
              </a:extLst>
            </p:cNvPr>
            <p:cNvSpPr/>
            <p:nvPr/>
          </p:nvSpPr>
          <p:spPr>
            <a:xfrm>
              <a:off x="5877037" y="4268261"/>
              <a:ext cx="1699419" cy="505264"/>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lumMod val="65000"/>
                      <a:lumOff val="35000"/>
                    </a:schemeClr>
                  </a:solidFill>
                  <a:latin typeface="+mj-ea"/>
                  <a:ea typeface="+mj-ea"/>
                </a:rPr>
                <a:t>研修資料</a:t>
              </a:r>
              <a:endParaRPr lang="en-US" altLang="ja-JP" sz="1200" b="1">
                <a:solidFill>
                  <a:schemeClr val="tx1">
                    <a:lumMod val="65000"/>
                    <a:lumOff val="35000"/>
                  </a:schemeClr>
                </a:solidFill>
                <a:latin typeface="+mj-ea"/>
                <a:ea typeface="+mj-ea"/>
              </a:endParaRPr>
            </a:p>
            <a:p>
              <a:pPr algn="ctr"/>
              <a:r>
                <a:rPr kumimoji="1" lang="en-US" altLang="ja-JP" sz="1200" b="1">
                  <a:solidFill>
                    <a:schemeClr val="tx1">
                      <a:lumMod val="65000"/>
                      <a:lumOff val="35000"/>
                    </a:schemeClr>
                  </a:solidFill>
                  <a:latin typeface="+mj-ea"/>
                  <a:ea typeface="+mj-ea"/>
                </a:rPr>
                <a:t>(</a:t>
              </a:r>
              <a:r>
                <a:rPr kumimoji="1" lang="ja-JP" altLang="en-US" sz="1050" b="1">
                  <a:solidFill>
                    <a:schemeClr val="tx1">
                      <a:lumMod val="65000"/>
                      <a:lumOff val="35000"/>
                    </a:schemeClr>
                  </a:solidFill>
                  <a:latin typeface="+mj-ea"/>
                  <a:ea typeface="+mj-ea"/>
                </a:rPr>
                <a:t>マイナンバー</a:t>
              </a:r>
              <a:r>
                <a:rPr kumimoji="1" lang="en-US" altLang="ja-JP" sz="1050" b="1">
                  <a:solidFill>
                    <a:schemeClr val="tx1">
                      <a:lumMod val="65000"/>
                      <a:lumOff val="35000"/>
                    </a:schemeClr>
                  </a:solidFill>
                  <a:latin typeface="+mj-ea"/>
                  <a:ea typeface="+mj-ea"/>
                </a:rPr>
                <a:t>)</a:t>
              </a:r>
              <a:endParaRPr kumimoji="1" lang="ja-JP" altLang="en-US" sz="1200" b="1">
                <a:solidFill>
                  <a:schemeClr val="tx1">
                    <a:lumMod val="65000"/>
                    <a:lumOff val="35000"/>
                  </a:schemeClr>
                </a:solidFill>
                <a:latin typeface="+mj-ea"/>
                <a:ea typeface="+mj-ea"/>
              </a:endParaRPr>
            </a:p>
          </p:txBody>
        </p:sp>
        <p:pic>
          <p:nvPicPr>
            <p:cNvPr id="34" name="図 33" descr="カレンダー が含まれている画像&#10;&#10;自動的に生成された説明">
              <a:extLst>
                <a:ext uri="{FF2B5EF4-FFF2-40B4-BE49-F238E27FC236}">
                  <a16:creationId xmlns:a16="http://schemas.microsoft.com/office/drawing/2014/main" id="{4A159F06-CBBD-94A8-D84A-7B9475CB0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6720" y="4784815"/>
              <a:ext cx="2534770" cy="1792168"/>
            </a:xfrm>
            <a:prstGeom prst="rect">
              <a:avLst/>
            </a:prstGeom>
          </p:spPr>
        </p:pic>
      </p:grpSp>
      <p:grpSp>
        <p:nvGrpSpPr>
          <p:cNvPr id="11" name="グループ化 10">
            <a:extLst>
              <a:ext uri="{FF2B5EF4-FFF2-40B4-BE49-F238E27FC236}">
                <a16:creationId xmlns:a16="http://schemas.microsoft.com/office/drawing/2014/main" id="{BA8D9676-F539-1CB4-1F9B-8EBD7508FA46}"/>
              </a:ext>
            </a:extLst>
          </p:cNvPr>
          <p:cNvGrpSpPr/>
          <p:nvPr/>
        </p:nvGrpSpPr>
        <p:grpSpPr>
          <a:xfrm>
            <a:off x="6919155" y="4290645"/>
            <a:ext cx="4937055" cy="2330668"/>
            <a:chOff x="6919155" y="4252545"/>
            <a:chExt cx="4937055" cy="2330668"/>
          </a:xfrm>
        </p:grpSpPr>
        <p:sp>
          <p:nvSpPr>
            <p:cNvPr id="4" name="楕円 3">
              <a:extLst>
                <a:ext uri="{FF2B5EF4-FFF2-40B4-BE49-F238E27FC236}">
                  <a16:creationId xmlns:a16="http://schemas.microsoft.com/office/drawing/2014/main" id="{09F3DE19-F55F-481B-7251-80F597B1138D}"/>
                </a:ext>
              </a:extLst>
            </p:cNvPr>
            <p:cNvSpPr/>
            <p:nvPr/>
          </p:nvSpPr>
          <p:spPr>
            <a:xfrm>
              <a:off x="6919155" y="4471881"/>
              <a:ext cx="4937055" cy="2111332"/>
            </a:xfrm>
            <a:prstGeom prst="ellipse">
              <a:avLst/>
            </a:prstGeom>
            <a:gradFill flip="none" rotWithShape="1">
              <a:gsLst>
                <a:gs pos="40000">
                  <a:schemeClr val="accent4">
                    <a:lumMod val="20000"/>
                    <a:lumOff val="80000"/>
                  </a:schemeClr>
                </a:gs>
                <a:gs pos="100000">
                  <a:schemeClr val="accent1">
                    <a:lumMod val="0"/>
                    <a:lumOff val="100000"/>
                  </a:schemeClr>
                </a:gs>
                <a:gs pos="0">
                  <a:schemeClr val="accent4">
                    <a:lumMod val="20000"/>
                    <a:lumOff val="8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EAF7BBC-5640-52EE-A568-0E3AE6ACFE6A}"/>
                </a:ext>
              </a:extLst>
            </p:cNvPr>
            <p:cNvSpPr/>
            <p:nvPr/>
          </p:nvSpPr>
          <p:spPr>
            <a:xfrm>
              <a:off x="7107370" y="4252545"/>
              <a:ext cx="1699419" cy="505264"/>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lumMod val="65000"/>
                      <a:lumOff val="35000"/>
                    </a:schemeClr>
                  </a:solidFill>
                  <a:latin typeface="+mj-ea"/>
                  <a:ea typeface="+mj-ea"/>
                </a:rPr>
                <a:t>安全管理措置その他</a:t>
              </a:r>
              <a:endParaRPr lang="en-US" altLang="ja-JP" sz="1200" b="1">
                <a:solidFill>
                  <a:schemeClr val="tx1">
                    <a:lumMod val="65000"/>
                    <a:lumOff val="35000"/>
                  </a:schemeClr>
                </a:solidFill>
                <a:latin typeface="+mj-ea"/>
                <a:ea typeface="+mj-ea"/>
              </a:endParaRPr>
            </a:p>
          </p:txBody>
        </p:sp>
        <p:sp>
          <p:nvSpPr>
            <p:cNvPr id="9" name="テキスト ボックス 8">
              <a:extLst>
                <a:ext uri="{FF2B5EF4-FFF2-40B4-BE49-F238E27FC236}">
                  <a16:creationId xmlns:a16="http://schemas.microsoft.com/office/drawing/2014/main" id="{8390E000-838A-3643-3B6F-8D4F37F5CD63}"/>
                </a:ext>
              </a:extLst>
            </p:cNvPr>
            <p:cNvSpPr txBox="1"/>
            <p:nvPr/>
          </p:nvSpPr>
          <p:spPr>
            <a:xfrm>
              <a:off x="7321075" y="4716394"/>
              <a:ext cx="4375625" cy="1692771"/>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地方公共団体等における監査のためのチェックリスト</a:t>
              </a:r>
              <a:br>
                <a:rPr kumimoji="1" lang="en-US" altLang="ja-JP" sz="1400">
                  <a:latin typeface="Meiryo UI" panose="020B0604030504040204" pitchFamily="50" charset="-128"/>
                  <a:ea typeface="Meiryo UI" panose="020B0604030504040204" pitchFamily="50" charset="-128"/>
                </a:rPr>
              </a:br>
              <a:r>
                <a:rPr kumimoji="1" lang="ja-JP" altLang="en-US" sz="1400">
                  <a:latin typeface="Meiryo UI" panose="020B0604030504040204" pitchFamily="50" charset="-128"/>
                  <a:ea typeface="Meiryo UI" panose="020B0604030504040204" pitchFamily="50" charset="-128"/>
                </a:rPr>
                <a:t>～保有個人情報の適正な取扱いのために～</a:t>
              </a:r>
              <a:endParaRPr kumimoji="1" lang="en-US" altLang="ja-JP" sz="140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特定個人情報等の利用状況のログ分析・確認について</a:t>
              </a:r>
              <a:endParaRPr kumimoji="1" lang="en-US" altLang="ja-JP" sz="140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行政機関等及び地方公共団体等による特定個人情報の適正な取扱いのためのポイント</a:t>
              </a:r>
              <a:br>
                <a:rPr kumimoji="1" lang="en-US" altLang="ja-JP" sz="1400">
                  <a:latin typeface="Meiryo UI" panose="020B0604030504040204" pitchFamily="50" charset="-128"/>
                  <a:ea typeface="Meiryo UI" panose="020B0604030504040204" pitchFamily="50" charset="-128"/>
                </a:rPr>
              </a:br>
              <a:r>
                <a:rPr kumimoji="1" lang="ja-JP" altLang="en-US" sz="1400">
                  <a:latin typeface="Meiryo UI" panose="020B0604030504040204" pitchFamily="50" charset="-128"/>
                  <a:ea typeface="Meiryo UI" panose="020B0604030504040204" pitchFamily="50" charset="-128"/>
                </a:rPr>
                <a:t>～立入検査における指摘事例と着眼点～　　　　　等</a:t>
              </a:r>
            </a:p>
          </p:txBody>
        </p:sp>
      </p:grpSp>
    </p:spTree>
    <p:extLst>
      <p:ext uri="{BB962C8B-B14F-4D97-AF65-F5344CB8AC3E}">
        <p14:creationId xmlns:p14="http://schemas.microsoft.com/office/powerpoint/2010/main" val="82704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2" y="2109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endParaRPr lang="ja-JP" altLang="en-US" sz="320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defRPr/>
            </a:pPr>
            <a:fld id="{52FD9B32-C877-4168-9DF9-BB9A504D625C}" type="slidenum">
              <a:rPr lang="ja-JP" altLang="en-US" sz="1200">
                <a:solidFill>
                  <a:prstClr val="black">
                    <a:tint val="75000"/>
                  </a:prstClr>
                </a:solidFill>
                <a:latin typeface="Calibri" panose="020F0502020204030204"/>
                <a:ea typeface="Meiryo UI" panose="020B0604030504040204" pitchFamily="50" charset="-128"/>
              </a:rPr>
              <a:pPr defTabSz="457200">
                <a:defRPr/>
              </a:pPr>
              <a:t>73</a:t>
            </a:fld>
            <a:endParaRPr lang="ja-JP" altLang="en-US" sz="1200">
              <a:solidFill>
                <a:prstClr val="black">
                  <a:tint val="75000"/>
                </a:prstClr>
              </a:solidFill>
              <a:latin typeface="Calibri" panose="020F0502020204030204"/>
              <a:ea typeface="Meiryo UI" panose="020B0604030504040204" pitchFamily="50" charset="-128"/>
            </a:endParaRPr>
          </a:p>
        </p:txBody>
      </p: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12A60EC-6D9C-C165-7870-B24ABEB4BA7D}"/>
              </a:ext>
            </a:extLst>
          </p:cNvPr>
          <p:cNvSpPr txBox="1">
            <a:spLocks/>
          </p:cNvSpPr>
          <p:nvPr/>
        </p:nvSpPr>
        <p:spPr>
          <a:xfrm>
            <a:off x="1608882" y="21099"/>
            <a:ext cx="9314605" cy="127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広報資料（出版物・動画）</a:t>
            </a:r>
          </a:p>
        </p:txBody>
      </p:sp>
      <p:pic>
        <p:nvPicPr>
          <p:cNvPr id="4" name="Picture 6">
            <a:extLst>
              <a:ext uri="{FF2B5EF4-FFF2-40B4-BE49-F238E27FC236}">
                <a16:creationId xmlns:a16="http://schemas.microsoft.com/office/drawing/2014/main" id="{D4B69286-12ED-1D55-8519-BA5FE20F9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048" y="1521571"/>
            <a:ext cx="1815764" cy="254567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5E874BF-FE79-2B1B-CD06-6FCE8DB1F715}"/>
              </a:ext>
            </a:extLst>
          </p:cNvPr>
          <p:cNvPicPr>
            <a:picLocks noChangeAspect="1"/>
          </p:cNvPicPr>
          <p:nvPr/>
        </p:nvPicPr>
        <p:blipFill rotWithShape="1">
          <a:blip r:embed="rId4"/>
          <a:srcRect l="551" r="916"/>
          <a:stretch/>
        </p:blipFill>
        <p:spPr>
          <a:xfrm>
            <a:off x="2861939" y="4175802"/>
            <a:ext cx="1780873" cy="2545675"/>
          </a:xfrm>
          <a:prstGeom prst="rect">
            <a:avLst/>
          </a:prstGeom>
        </p:spPr>
      </p:pic>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036ACA82-EDD1-8AD2-3862-C1A36E5CB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545" y="4374777"/>
            <a:ext cx="3480906" cy="2282514"/>
          </a:xfrm>
          <a:prstGeom prst="rect">
            <a:avLst/>
          </a:prstGeom>
        </p:spPr>
      </p:pic>
      <p:grpSp>
        <p:nvGrpSpPr>
          <p:cNvPr id="12" name="グループ化 11">
            <a:extLst>
              <a:ext uri="{FF2B5EF4-FFF2-40B4-BE49-F238E27FC236}">
                <a16:creationId xmlns:a16="http://schemas.microsoft.com/office/drawing/2014/main" id="{7C80DD2F-FF8C-D67A-A226-F838946E108B}"/>
              </a:ext>
            </a:extLst>
          </p:cNvPr>
          <p:cNvGrpSpPr/>
          <p:nvPr/>
        </p:nvGrpSpPr>
        <p:grpSpPr>
          <a:xfrm>
            <a:off x="5668471" y="1418340"/>
            <a:ext cx="5149336" cy="2692622"/>
            <a:chOff x="5860978" y="1358180"/>
            <a:chExt cx="5149336" cy="2692622"/>
          </a:xfrm>
        </p:grpSpPr>
        <p:pic>
          <p:nvPicPr>
            <p:cNvPr id="7" name="図 6" descr="携帯電話の画面のスクリーンショット&#10;&#10;自動的に生成された説明">
              <a:extLst>
                <a:ext uri="{FF2B5EF4-FFF2-40B4-BE49-F238E27FC236}">
                  <a16:creationId xmlns:a16="http://schemas.microsoft.com/office/drawing/2014/main" id="{1EA976EE-EA86-B7F4-7E29-14ADC1721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0246" y="1790650"/>
              <a:ext cx="5090068" cy="2260152"/>
            </a:xfrm>
            <a:prstGeom prst="rect">
              <a:avLst/>
            </a:prstGeom>
          </p:spPr>
        </p:pic>
        <p:sp>
          <p:nvSpPr>
            <p:cNvPr id="11" name="テキスト ボックス 10">
              <a:extLst>
                <a:ext uri="{FF2B5EF4-FFF2-40B4-BE49-F238E27FC236}">
                  <a16:creationId xmlns:a16="http://schemas.microsoft.com/office/drawing/2014/main" id="{37ED1512-6714-CEC6-7691-E00B855FC080}"/>
                </a:ext>
              </a:extLst>
            </p:cNvPr>
            <p:cNvSpPr txBox="1"/>
            <p:nvPr/>
          </p:nvSpPr>
          <p:spPr>
            <a:xfrm>
              <a:off x="5860978" y="1358180"/>
              <a:ext cx="3962400" cy="646331"/>
            </a:xfrm>
            <a:prstGeom prst="rect">
              <a:avLst/>
            </a:prstGeom>
            <a:noFill/>
            <a:ln>
              <a:noFill/>
            </a:ln>
          </p:spPr>
          <p:txBody>
            <a:bodyPr wrap="square" rtlCol="0">
              <a:spAutoFit/>
            </a:bodyPr>
            <a:lstStyle/>
            <a:p>
              <a:r>
                <a:rPr lang="ja-JP" altLang="en-US" sz="1200">
                  <a:latin typeface="メイリオ" panose="020B0604030504040204" pitchFamily="50" charset="-128"/>
                  <a:ea typeface="メイリオ" panose="020B0604030504040204" pitchFamily="50" charset="-128"/>
                </a:rPr>
                <a:t>個人情報保護委員会チャンネル</a:t>
              </a:r>
              <a:r>
                <a:rPr lang="en-US" altLang="ja-JP" sz="1200">
                  <a:latin typeface="メイリオ" panose="020B0604030504040204" pitchFamily="50" charset="-128"/>
                  <a:ea typeface="メイリオ" panose="020B0604030504040204" pitchFamily="50" charset="-128"/>
                </a:rPr>
                <a:t>https://www.youtube.com/@PPC.JPNchannel/videos</a:t>
              </a:r>
              <a:r>
                <a:rPr lang="ja-JP" altLang="en-US" sz="1200">
                  <a:latin typeface="メイリオ" panose="020B0604030504040204" pitchFamily="50" charset="-128"/>
                  <a:ea typeface="メイリオ" panose="020B0604030504040204" pitchFamily="50" charset="-128"/>
                </a:rPr>
                <a:t>　</a:t>
              </a:r>
              <a:endParaRPr kumimoji="1" lang="ja-JP" altLang="en-US" sz="120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6924295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730FC11-B25C-423C-9FB5-1E8094B4A335}"/>
              </a:ext>
            </a:extLst>
          </p:cNvPr>
          <p:cNvSpPr/>
          <p:nvPr/>
        </p:nvSpPr>
        <p:spPr>
          <a:xfrm>
            <a:off x="1143000" y="3458096"/>
            <a:ext cx="9906000" cy="3399905"/>
          </a:xfrm>
          <a:prstGeom prst="rect">
            <a:avLst/>
          </a:prstGeom>
          <a:gradFill flip="none" rotWithShape="1">
            <a:gsLst>
              <a:gs pos="0">
                <a:schemeClr val="accent4">
                  <a:lumMod val="5000"/>
                  <a:lumOff val="95000"/>
                </a:schemeClr>
              </a:gs>
              <a:gs pos="74000">
                <a:srgbClr val="FFE6CD">
                  <a:alpha val="70000"/>
                </a:srgbClr>
              </a:gs>
              <a:gs pos="100000">
                <a:srgbClr val="FFCB97"/>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14" name="正方形/長方形 13">
            <a:extLst>
              <a:ext uri="{FF2B5EF4-FFF2-40B4-BE49-F238E27FC236}">
                <a16:creationId xmlns:a16="http://schemas.microsoft.com/office/drawing/2014/main" id="{9B769732-AA1E-4B27-BE58-9590DE49858B}"/>
              </a:ext>
            </a:extLst>
          </p:cNvPr>
          <p:cNvSpPr/>
          <p:nvPr/>
        </p:nvSpPr>
        <p:spPr>
          <a:xfrm>
            <a:off x="1143000" y="-51868"/>
            <a:ext cx="9906000" cy="3566593"/>
          </a:xfrm>
          <a:prstGeom prst="rect">
            <a:avLst/>
          </a:prstGeom>
          <a:gradFill flip="none" rotWithShape="1">
            <a:gsLst>
              <a:gs pos="0">
                <a:schemeClr val="accent1">
                  <a:lumMod val="5000"/>
                  <a:lumOff val="95000"/>
                </a:schemeClr>
              </a:gs>
              <a:gs pos="74000">
                <a:srgbClr val="A7E8FF">
                  <a:alpha val="70000"/>
                </a:srgbClr>
              </a:gs>
              <a:gs pos="100000">
                <a:srgbClr val="8BE1FF"/>
              </a:gs>
              <a:gs pos="100000">
                <a:srgbClr val="8BE1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4" name="正方形/長方形 3"/>
          <p:cNvSpPr/>
          <p:nvPr/>
        </p:nvSpPr>
        <p:spPr>
          <a:xfrm>
            <a:off x="8286234" y="-51869"/>
            <a:ext cx="2648467" cy="356183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sp>
        <p:nvSpPr>
          <p:cNvPr id="5" name="正方形/長方形 4"/>
          <p:cNvSpPr/>
          <p:nvPr/>
        </p:nvSpPr>
        <p:spPr>
          <a:xfrm>
            <a:off x="8286234" y="3507973"/>
            <a:ext cx="2648467" cy="3350029"/>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ea typeface="Meiryo UI" panose="020B0604030504040204" pitchFamily="50" charset="-128"/>
            </a:endParaRPr>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49864" y="6229350"/>
            <a:ext cx="3232188" cy="429550"/>
          </a:xfrm>
          <a:prstGeom prst="rect">
            <a:avLst/>
          </a:prstGeom>
        </p:spPr>
      </p:pic>
      <p:sp>
        <p:nvSpPr>
          <p:cNvPr id="12" name="正方形/長方形 11"/>
          <p:cNvSpPr/>
          <p:nvPr/>
        </p:nvSpPr>
        <p:spPr>
          <a:xfrm>
            <a:off x="8286234" y="3458096"/>
            <a:ext cx="2648467" cy="1201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ea typeface="Meiryo UI" panose="020B0604030504040204" pitchFamily="50" charset="-128"/>
            </a:endParaRPr>
          </a:p>
        </p:txBody>
      </p:sp>
      <p:sp>
        <p:nvSpPr>
          <p:cNvPr id="21" name="タイトル 1">
            <a:extLst>
              <a:ext uri="{FF2B5EF4-FFF2-40B4-BE49-F238E27FC236}">
                <a16:creationId xmlns:a16="http://schemas.microsoft.com/office/drawing/2014/main" id="{C92CA719-2213-4B1E-B009-4F3837711A71}"/>
              </a:ext>
            </a:extLst>
          </p:cNvPr>
          <p:cNvSpPr txBox="1">
            <a:spLocks/>
          </p:cNvSpPr>
          <p:nvPr/>
        </p:nvSpPr>
        <p:spPr>
          <a:xfrm>
            <a:off x="3157266" y="2028997"/>
            <a:ext cx="7724787"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schemeClr val="tx1">
                    <a:lumMod val="65000"/>
                    <a:lumOff val="35000"/>
                  </a:schemeClr>
                </a:solidFill>
                <a:latin typeface="Meiryo UI" panose="020B0604030504040204" pitchFamily="50" charset="-128"/>
                <a:ea typeface="Meiryo UI" panose="020B0604030504040204" pitchFamily="50" charset="-128"/>
              </a:rPr>
              <a:t>ご清聴ありがとうございました。</a:t>
            </a:r>
          </a:p>
        </p:txBody>
      </p:sp>
      <p:pic>
        <p:nvPicPr>
          <p:cNvPr id="2" name="図 1" descr="挿絵 が含まれている画像&#10;&#10;自動的に生成された説明">
            <a:extLst>
              <a:ext uri="{FF2B5EF4-FFF2-40B4-BE49-F238E27FC236}">
                <a16:creationId xmlns:a16="http://schemas.microsoft.com/office/drawing/2014/main" id="{80BB8DF6-0E08-4070-9A9F-F96B5559D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374" y="4550135"/>
            <a:ext cx="1553864" cy="1893991"/>
          </a:xfrm>
          <a:prstGeom prst="rect">
            <a:avLst/>
          </a:prstGeom>
        </p:spPr>
      </p:pic>
    </p:spTree>
    <p:extLst>
      <p:ext uri="{BB962C8B-B14F-4D97-AF65-F5344CB8AC3E}">
        <p14:creationId xmlns:p14="http://schemas.microsoft.com/office/powerpoint/2010/main" val="152627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個人情報保護法の改正経緯</a:t>
            </a:r>
          </a:p>
        </p:txBody>
      </p:sp>
      <p:sp>
        <p:nvSpPr>
          <p:cNvPr id="17" name="正方形/長方形 16"/>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18" name="正方形/長方形 17"/>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8432410" y="6496680"/>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rPr>
              <a:pPr defTabSz="457200"/>
              <a:t>8</a:t>
            </a:fld>
            <a:endParaRPr lang="ja-JP" altLang="en-US">
              <a:solidFill>
                <a:prstClr val="black">
                  <a:tint val="75000"/>
                </a:prstClr>
              </a:solidFill>
              <a:latin typeface="Calibri" panose="020F0502020204030204"/>
            </a:endParaRPr>
          </a:p>
        </p:txBody>
      </p:sp>
      <p:sp>
        <p:nvSpPr>
          <p:cNvPr id="21" name="正方形/長方形 20"/>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22" name="直線コネクタ 21"/>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0F2C3997-44CB-4ACB-A2BF-E2296D8BB722}"/>
              </a:ext>
            </a:extLst>
          </p:cNvPr>
          <p:cNvSpPr/>
          <p:nvPr/>
        </p:nvSpPr>
        <p:spPr bwMode="auto">
          <a:xfrm>
            <a:off x="1833422" y="4470868"/>
            <a:ext cx="8192512" cy="249206"/>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個人情報保護法 改正</a:t>
            </a:r>
            <a:endPar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17C07F95-5059-49FE-A822-7127D96765E3}"/>
              </a:ext>
            </a:extLst>
          </p:cNvPr>
          <p:cNvSpPr/>
          <p:nvPr/>
        </p:nvSpPr>
        <p:spPr bwMode="auto">
          <a:xfrm>
            <a:off x="1832400" y="5763911"/>
            <a:ext cx="8192512" cy="306032"/>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（令和２年） </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個人情報保護法 改正</a:t>
            </a:r>
          </a:p>
        </p:txBody>
      </p:sp>
      <p:sp>
        <p:nvSpPr>
          <p:cNvPr id="27" name="正方形/長方形 26">
            <a:extLst>
              <a:ext uri="{FF2B5EF4-FFF2-40B4-BE49-F238E27FC236}">
                <a16:creationId xmlns:a16="http://schemas.microsoft.com/office/drawing/2014/main" id="{AD616C54-C2C9-41F8-A6D3-339EBF3348EB}"/>
              </a:ext>
            </a:extLst>
          </p:cNvPr>
          <p:cNvSpPr/>
          <p:nvPr/>
        </p:nvSpPr>
        <p:spPr bwMode="auto">
          <a:xfrm>
            <a:off x="1833423" y="6221338"/>
            <a:ext cx="8192511" cy="303682"/>
          </a:xfrm>
          <a:prstGeom prst="rect">
            <a:avLst/>
          </a:prstGeom>
          <a:solidFill>
            <a:srgbClr val="ED7D31">
              <a:lumMod val="20000"/>
              <a:lumOff val="80000"/>
            </a:srgbClr>
          </a:solidFill>
          <a:ln w="19050" cap="flat" cmpd="sng" algn="ctr">
            <a:solidFill>
              <a:schemeClr val="accent2"/>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844083">
              <a:lnSpc>
                <a:spcPct val="120000"/>
              </a:lnSpc>
              <a:defRPr/>
            </a:pPr>
            <a:r>
              <a:rPr kumimoji="0" lang="en-US" altLang="ja-JP" sz="1846" b="1" kern="0">
                <a:solidFill>
                  <a:srgbClr val="ED7D31">
                    <a:lumMod val="50000"/>
                  </a:srgbClr>
                </a:solidFill>
                <a:latin typeface="Meiryo UI" panose="020B0604030504040204" pitchFamily="50" charset="-128"/>
                <a:ea typeface="Meiryo UI" panose="020B0604030504040204" pitchFamily="50" charset="-128"/>
                <a:cs typeface="Meiryo UI" panose="020B0604030504040204" pitchFamily="50" charset="-128"/>
              </a:rPr>
              <a:t>2021</a:t>
            </a:r>
            <a:r>
              <a:rPr kumimoji="0" lang="ja-JP" altLang="en-US" sz="1846" b="1" kern="0">
                <a:solidFill>
                  <a:srgbClr val="ED7D31">
                    <a:lumMod val="50000"/>
                  </a:srgb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srgbClr val="ED7D31">
                    <a:lumMod val="50000"/>
                  </a:srgbClr>
                </a:solidFill>
                <a:latin typeface="Meiryo UI" panose="020B0604030504040204" pitchFamily="50" charset="-128"/>
                <a:ea typeface="Meiryo UI" panose="020B0604030504040204" pitchFamily="50" charset="-128"/>
                <a:cs typeface="Meiryo UI" panose="020B0604030504040204" pitchFamily="50" charset="-128"/>
              </a:rPr>
              <a:t>（令和３年） </a:t>
            </a:r>
            <a:r>
              <a:rPr kumimoji="0" lang="ja-JP" altLang="en-US" sz="1846" b="1" kern="0">
                <a:solidFill>
                  <a:srgbClr val="ED7D31">
                    <a:lumMod val="50000"/>
                  </a:srgbClr>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46" b="1" kern="0">
                <a:solidFill>
                  <a:srgbClr val="ED7D31">
                    <a:lumMod val="50000"/>
                  </a:srgbClr>
                </a:solidFill>
                <a:latin typeface="Meiryo UI" panose="020B0604030504040204" pitchFamily="50" charset="-128"/>
                <a:ea typeface="Meiryo UI" panose="020B0604030504040204" pitchFamily="50" charset="-128"/>
              </a:rPr>
              <a:t>個人情報保護制度の官民一元化</a:t>
            </a:r>
            <a:endParaRPr kumimoji="0" lang="en-US" altLang="ja-JP" sz="1846" b="1" kern="0">
              <a:solidFill>
                <a:srgbClr val="ED7D31">
                  <a:lumMod val="50000"/>
                </a:srgbClr>
              </a:solidFill>
              <a:latin typeface="Meiryo UI" panose="020B0604030504040204" pitchFamily="50" charset="-128"/>
              <a:ea typeface="Meiryo UI" panose="020B0604030504040204" pitchFamily="50" charset="-128"/>
            </a:endParaRPr>
          </a:p>
        </p:txBody>
      </p:sp>
      <p:sp>
        <p:nvSpPr>
          <p:cNvPr id="28" name="ホームベース 11">
            <a:extLst>
              <a:ext uri="{FF2B5EF4-FFF2-40B4-BE49-F238E27FC236}">
                <a16:creationId xmlns:a16="http://schemas.microsoft.com/office/drawing/2014/main" id="{900EA76D-82FB-4610-8C01-D4717F11F106}"/>
              </a:ext>
            </a:extLst>
          </p:cNvPr>
          <p:cNvSpPr/>
          <p:nvPr/>
        </p:nvSpPr>
        <p:spPr>
          <a:xfrm>
            <a:off x="9049620" y="5922821"/>
            <a:ext cx="1641984" cy="213471"/>
          </a:xfrm>
          <a:prstGeom prst="homePlate">
            <a:avLst>
              <a:gd name="adj" fmla="val 0"/>
            </a:avLst>
          </a:prstGeom>
          <a:solidFill>
            <a:schemeClr val="tx1">
              <a:lumMod val="65000"/>
              <a:lumOff val="35000"/>
            </a:schemeClr>
          </a:solidFill>
          <a:ln w="3175">
            <a:noFill/>
          </a:ln>
        </p:spPr>
        <p:txBody>
          <a:bodyPr vert="horz" lIns="0" tIns="0" rIns="0" bIns="0" rtlCol="0" anchor="ctr"/>
          <a:lstStyle/>
          <a:p>
            <a:pPr algn="ctr" defTabSz="844083">
              <a:defRPr/>
            </a:pPr>
            <a:r>
              <a:rPr kumimoji="0" lang="ja-JP" altLang="en-US" sz="1477" b="1" kern="0">
                <a:solidFill>
                  <a:prstClr val="white"/>
                </a:solidFill>
                <a:latin typeface="Meiryo UI" panose="020B0604030504040204" pitchFamily="50" charset="-128"/>
                <a:ea typeface="Meiryo UI" panose="020B0604030504040204" pitchFamily="50" charset="-128"/>
              </a:rPr>
              <a:t>令和</a:t>
            </a:r>
            <a:r>
              <a:rPr kumimoji="0" lang="en-US" altLang="ja-JP" sz="1477" b="1" kern="0">
                <a:solidFill>
                  <a:prstClr val="white"/>
                </a:solidFill>
                <a:latin typeface="Meiryo UI" panose="020B0604030504040204" pitchFamily="50" charset="-128"/>
                <a:ea typeface="Meiryo UI" panose="020B0604030504040204" pitchFamily="50" charset="-128"/>
              </a:rPr>
              <a:t>2</a:t>
            </a:r>
            <a:r>
              <a:rPr kumimoji="0" lang="ja-JP" altLang="en-US" sz="1477" b="1" kern="0">
                <a:solidFill>
                  <a:prstClr val="white"/>
                </a:solidFill>
                <a:latin typeface="Meiryo UI" panose="020B0604030504040204" pitchFamily="50" charset="-128"/>
                <a:ea typeface="Meiryo UI" panose="020B0604030504040204" pitchFamily="50" charset="-128"/>
              </a:rPr>
              <a:t>年改正法</a:t>
            </a:r>
            <a:endParaRPr kumimoji="0" lang="en-US" altLang="ja-JP" sz="1477" b="1" kern="0">
              <a:solidFill>
                <a:prstClr val="white"/>
              </a:solidFill>
              <a:latin typeface="Meiryo UI" panose="020B0604030504040204" pitchFamily="50" charset="-128"/>
              <a:ea typeface="Meiryo UI" panose="020B0604030504040204" pitchFamily="50" charset="-128"/>
            </a:endParaRPr>
          </a:p>
        </p:txBody>
      </p:sp>
      <p:sp>
        <p:nvSpPr>
          <p:cNvPr id="29" name="ホームベース 12">
            <a:extLst>
              <a:ext uri="{FF2B5EF4-FFF2-40B4-BE49-F238E27FC236}">
                <a16:creationId xmlns:a16="http://schemas.microsoft.com/office/drawing/2014/main" id="{3D1869B1-C3B0-4EDF-ACDE-A2A48D9A1647}"/>
              </a:ext>
            </a:extLst>
          </p:cNvPr>
          <p:cNvSpPr/>
          <p:nvPr/>
        </p:nvSpPr>
        <p:spPr>
          <a:xfrm>
            <a:off x="9049620" y="6333580"/>
            <a:ext cx="1641984" cy="225972"/>
          </a:xfrm>
          <a:prstGeom prst="homePlate">
            <a:avLst>
              <a:gd name="adj" fmla="val 0"/>
            </a:avLst>
          </a:prstGeom>
          <a:solidFill>
            <a:srgbClr val="ED7D31">
              <a:lumMod val="75000"/>
            </a:srgbClr>
          </a:solidFill>
          <a:ln w="3175">
            <a:noFill/>
          </a:ln>
        </p:spPr>
        <p:txBody>
          <a:bodyPr vert="horz" lIns="0" tIns="0" rIns="0" bIns="0" rtlCol="0" anchor="ctr"/>
          <a:lstStyle/>
          <a:p>
            <a:pPr algn="ctr" defTabSz="844083">
              <a:defRPr/>
            </a:pPr>
            <a:r>
              <a:rPr kumimoji="0" lang="ja-JP" altLang="en-US" sz="1477" b="1" kern="0">
                <a:solidFill>
                  <a:prstClr val="white"/>
                </a:solidFill>
                <a:latin typeface="Meiryo UI" panose="020B0604030504040204" pitchFamily="50" charset="-128"/>
                <a:ea typeface="Meiryo UI" panose="020B0604030504040204" pitchFamily="50" charset="-128"/>
              </a:rPr>
              <a:t>令和</a:t>
            </a:r>
            <a:r>
              <a:rPr kumimoji="0" lang="en-US" altLang="ja-JP" sz="1477" b="1" kern="0">
                <a:solidFill>
                  <a:prstClr val="white"/>
                </a:solidFill>
                <a:latin typeface="Meiryo UI" panose="020B0604030504040204" pitchFamily="50" charset="-128"/>
                <a:ea typeface="Meiryo UI" panose="020B0604030504040204" pitchFamily="50" charset="-128"/>
              </a:rPr>
              <a:t>3</a:t>
            </a:r>
            <a:r>
              <a:rPr kumimoji="0" lang="ja-JP" altLang="en-US" sz="1477" b="1" kern="0">
                <a:solidFill>
                  <a:prstClr val="white"/>
                </a:solidFill>
                <a:latin typeface="Meiryo UI" panose="020B0604030504040204" pitchFamily="50" charset="-128"/>
                <a:ea typeface="Meiryo UI" panose="020B0604030504040204" pitchFamily="50" charset="-128"/>
              </a:rPr>
              <a:t>年改正法</a:t>
            </a:r>
            <a:endParaRPr kumimoji="0" lang="en-US" altLang="ja-JP" sz="1477" b="1" kern="0" baseline="30000">
              <a:solidFill>
                <a:prstClr val="white"/>
              </a:solidFill>
              <a:latin typeface="Meiryo UI" panose="020B0604030504040204" pitchFamily="50" charset="-128"/>
              <a:ea typeface="Meiryo UI" panose="020B0604030504040204" pitchFamily="50" charset="-128"/>
            </a:endParaRPr>
          </a:p>
        </p:txBody>
      </p:sp>
      <p:sp>
        <p:nvSpPr>
          <p:cNvPr id="30" name="ホームベース 14">
            <a:extLst>
              <a:ext uri="{FF2B5EF4-FFF2-40B4-BE49-F238E27FC236}">
                <a16:creationId xmlns:a16="http://schemas.microsoft.com/office/drawing/2014/main" id="{0B27B37E-F5DF-4222-A1F7-0B3F9DDE990C}"/>
              </a:ext>
            </a:extLst>
          </p:cNvPr>
          <p:cNvSpPr/>
          <p:nvPr/>
        </p:nvSpPr>
        <p:spPr>
          <a:xfrm>
            <a:off x="9049620" y="4562824"/>
            <a:ext cx="1641984" cy="219250"/>
          </a:xfrm>
          <a:prstGeom prst="homePlate">
            <a:avLst>
              <a:gd name="adj" fmla="val 0"/>
            </a:avLst>
          </a:prstGeom>
          <a:solidFill>
            <a:schemeClr val="tx1">
              <a:lumMod val="65000"/>
              <a:lumOff val="35000"/>
            </a:schemeClr>
          </a:solidFill>
          <a:ln w="3175">
            <a:noFill/>
          </a:ln>
        </p:spPr>
        <p:txBody>
          <a:bodyPr vert="horz" lIns="0" tIns="0" rIns="0" bIns="0" rtlCol="0" anchor="ctr"/>
          <a:lstStyle/>
          <a:p>
            <a:pPr algn="ctr" defTabSz="844083">
              <a:defRPr/>
            </a:pPr>
            <a:r>
              <a:rPr kumimoji="0" lang="ja-JP" altLang="en-US" sz="1477" b="1" kern="0">
                <a:solidFill>
                  <a:prstClr val="white"/>
                </a:solidFill>
                <a:latin typeface="Meiryo UI" panose="020B0604030504040204" pitchFamily="50" charset="-128"/>
                <a:ea typeface="Meiryo UI" panose="020B0604030504040204" pitchFamily="50" charset="-128"/>
              </a:rPr>
              <a:t>平成</a:t>
            </a:r>
            <a:r>
              <a:rPr kumimoji="0" lang="en-US" altLang="ja-JP" sz="1477" b="1" kern="0">
                <a:solidFill>
                  <a:prstClr val="white"/>
                </a:solidFill>
                <a:latin typeface="Meiryo UI" panose="020B0604030504040204" pitchFamily="50" charset="-128"/>
                <a:ea typeface="Meiryo UI" panose="020B0604030504040204" pitchFamily="50" charset="-128"/>
              </a:rPr>
              <a:t>27</a:t>
            </a:r>
            <a:r>
              <a:rPr kumimoji="0" lang="ja-JP" altLang="en-US" sz="1477" b="1" kern="0">
                <a:solidFill>
                  <a:prstClr val="white"/>
                </a:solidFill>
                <a:latin typeface="Meiryo UI" panose="020B0604030504040204" pitchFamily="50" charset="-128"/>
                <a:ea typeface="Meiryo UI" panose="020B0604030504040204" pitchFamily="50" charset="-128"/>
              </a:rPr>
              <a:t>年改正法</a:t>
            </a:r>
            <a:endParaRPr kumimoji="0" lang="en-US" altLang="ja-JP" sz="1477" b="1" kern="0">
              <a:solidFill>
                <a:prstClr val="white"/>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E0523EDA-E571-4EF5-8E07-A7B3DFEB8206}"/>
              </a:ext>
            </a:extLst>
          </p:cNvPr>
          <p:cNvSpPr/>
          <p:nvPr/>
        </p:nvSpPr>
        <p:spPr bwMode="auto">
          <a:xfrm>
            <a:off x="1832400" y="3315019"/>
            <a:ext cx="8192511" cy="273559"/>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2003</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15</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292"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個人情報保護法等  成立</a:t>
            </a:r>
            <a:endPar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6ACF5498-0A8C-404C-8B4D-44CE0E990832}"/>
              </a:ext>
            </a:extLst>
          </p:cNvPr>
          <p:cNvSpPr/>
          <p:nvPr/>
        </p:nvSpPr>
        <p:spPr>
          <a:xfrm>
            <a:off x="2003916" y="4188528"/>
            <a:ext cx="5118107" cy="319639"/>
          </a:xfrm>
          <a:prstGeom prst="rect">
            <a:avLst/>
          </a:prstGeom>
        </p:spPr>
        <p:txBody>
          <a:bodyPr wrap="square">
            <a:spAutoFit/>
          </a:bodyPr>
          <a:lstStyle/>
          <a:p>
            <a:pPr defTabSz="844083"/>
            <a:r>
              <a:rPr kumimoji="0" lang="en-US" altLang="ja-JP"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2014</a:t>
            </a:r>
            <a:r>
              <a:rPr kumimoji="0" lang="ja-JP" altLang="en-US"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　  特定個人情報保護委員会　設置</a:t>
            </a:r>
            <a:endParaRPr kumimoji="0" lang="en-US" altLang="ja-JP" sz="1477" b="1">
              <a:solidFill>
                <a:srgbClr val="4472C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フローチャート : 組合せ 10">
            <a:extLst>
              <a:ext uri="{FF2B5EF4-FFF2-40B4-BE49-F238E27FC236}">
                <a16:creationId xmlns:a16="http://schemas.microsoft.com/office/drawing/2014/main" id="{78CF25BC-FFC2-49FC-80B6-0FC093F8B192}"/>
              </a:ext>
            </a:extLst>
          </p:cNvPr>
          <p:cNvSpPr/>
          <p:nvPr/>
        </p:nvSpPr>
        <p:spPr bwMode="auto">
          <a:xfrm>
            <a:off x="5526767" y="4008631"/>
            <a:ext cx="1010736" cy="129884"/>
          </a:xfrm>
          <a:prstGeom prst="flowChartMerge">
            <a:avLst/>
          </a:prstGeom>
          <a:solidFill>
            <a:schemeClr val="tx1">
              <a:lumMod val="65000"/>
              <a:lumOff val="35000"/>
            </a:schemeClr>
          </a:solidFill>
          <a:ln w="6350" cap="flat" cmpd="sng" algn="ctr">
            <a:noFill/>
            <a:prstDash val="solid"/>
            <a:miter lim="800000"/>
            <a:headEnd type="none" w="med" len="med"/>
            <a:tailEnd type="none" w="med" len="med"/>
          </a:ln>
          <a:effectLst/>
        </p:spPr>
        <p:txBody>
          <a:bodyPr vert="horz" wrap="square" lIns="77913" tIns="38957" rIns="77913" bIns="38957" numCol="1" rtlCol="0" anchor="t" anchorCtr="0" compatLnSpc="1">
            <a:prstTxWarp prst="textNoShape">
              <a:avLst/>
            </a:prstTxWarp>
            <a:noAutofit/>
          </a:bodyPr>
          <a:lstStyle/>
          <a:p>
            <a:pPr defTabSz="1087595">
              <a:defRPr/>
            </a:pPr>
            <a:endParaRPr kumimoji="0" lang="ja-JP" altLang="en-US" sz="1477" kern="0">
              <a:solidFill>
                <a:prstClr val="black"/>
              </a:solidFill>
              <a:latin typeface="Meiryo UI" panose="020B0604030504040204" pitchFamily="50" charset="-128"/>
              <a:ea typeface="Meiryo UI" panose="020B0604030504040204" pitchFamily="50" charset="-128"/>
            </a:endParaRPr>
          </a:p>
        </p:txBody>
      </p:sp>
      <p:sp>
        <p:nvSpPr>
          <p:cNvPr id="37" name="フローチャート : 組合せ 10">
            <a:extLst>
              <a:ext uri="{FF2B5EF4-FFF2-40B4-BE49-F238E27FC236}">
                <a16:creationId xmlns:a16="http://schemas.microsoft.com/office/drawing/2014/main" id="{0FE8B8F4-A9B2-4191-994D-275FD4182256}"/>
              </a:ext>
            </a:extLst>
          </p:cNvPr>
          <p:cNvSpPr/>
          <p:nvPr/>
        </p:nvSpPr>
        <p:spPr bwMode="auto">
          <a:xfrm>
            <a:off x="5526767" y="5469877"/>
            <a:ext cx="1010736" cy="129884"/>
          </a:xfrm>
          <a:prstGeom prst="flowChartMerge">
            <a:avLst/>
          </a:prstGeom>
          <a:solidFill>
            <a:schemeClr val="tx1">
              <a:lumMod val="65000"/>
              <a:lumOff val="35000"/>
            </a:schemeClr>
          </a:solidFill>
          <a:ln w="6350" cap="flat" cmpd="sng" algn="ctr">
            <a:noFill/>
            <a:prstDash val="solid"/>
            <a:miter lim="800000"/>
            <a:headEnd type="none" w="med" len="med"/>
            <a:tailEnd type="none" w="med" len="med"/>
          </a:ln>
          <a:effectLst/>
        </p:spPr>
        <p:txBody>
          <a:bodyPr vert="horz" wrap="square" lIns="77913" tIns="38957" rIns="77913" bIns="38957" numCol="1" rtlCol="0" anchor="t" anchorCtr="0" compatLnSpc="1">
            <a:prstTxWarp prst="textNoShape">
              <a:avLst/>
            </a:prstTxWarp>
            <a:noAutofit/>
          </a:bodyPr>
          <a:lstStyle/>
          <a:p>
            <a:pPr defTabSz="1087595">
              <a:defRPr/>
            </a:pPr>
            <a:endParaRPr kumimoji="0" lang="ja-JP" altLang="en-US" sz="1477" kern="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977AC82-5AED-4896-9E94-5478A6B3F351}"/>
              </a:ext>
            </a:extLst>
          </p:cNvPr>
          <p:cNvSpPr/>
          <p:nvPr/>
        </p:nvSpPr>
        <p:spPr bwMode="auto">
          <a:xfrm>
            <a:off x="1833423" y="2499187"/>
            <a:ext cx="8192511" cy="271017"/>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1988</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（昭和</a:t>
            </a:r>
            <a:r>
              <a:rPr kumimoji="0" lang="en-US" altLang="ja-JP"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292"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行政機関電算機個人情報保護法 成立</a:t>
            </a:r>
            <a:endPar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4315DB3C-BFAD-4A18-B1FA-EDD47E97AD42}"/>
              </a:ext>
            </a:extLst>
          </p:cNvPr>
          <p:cNvSpPr txBox="1"/>
          <p:nvPr/>
        </p:nvSpPr>
        <p:spPr>
          <a:xfrm>
            <a:off x="2403308" y="3617338"/>
            <a:ext cx="7643343" cy="319446"/>
          </a:xfrm>
          <a:prstGeom prst="rect">
            <a:avLst/>
          </a:prstGeom>
          <a:noFill/>
        </p:spPr>
        <p:txBody>
          <a:bodyPr wrap="square" rtlCol="0">
            <a:spAutoFit/>
          </a:bodyPr>
          <a:lstStyle/>
          <a:p>
            <a:pPr marL="169092" indent="-169092" defTabSz="779173">
              <a:spcAft>
                <a:spcPts val="554"/>
              </a:spcAft>
            </a:pP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  その他、行政機関の保有する個人情報の保護に関する法律（平成</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15</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年法律第</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58</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号。行個法）、独立行政法人等の保有する個人情報の保護に関する法律（同第</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59</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号。独個法）、情報公開・個人情報保護審査会設置法（同第</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60</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号）、行政機関の保有する個人情報の保護に関する法律等の施行に伴う関係法律の整備等に関する法律（同第</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61</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号）</a:t>
            </a:r>
            <a:endParaRPr kumimoji="0" lang="en-US" altLang="ja-JP" sz="738">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7505B784-E3FE-4B25-BD6F-694F2F166F04}"/>
              </a:ext>
            </a:extLst>
          </p:cNvPr>
          <p:cNvSpPr txBox="1"/>
          <p:nvPr/>
        </p:nvSpPr>
        <p:spPr>
          <a:xfrm>
            <a:off x="2481197" y="6517720"/>
            <a:ext cx="6568422" cy="205890"/>
          </a:xfrm>
          <a:prstGeom prst="rect">
            <a:avLst/>
          </a:prstGeom>
          <a:noFill/>
        </p:spPr>
        <p:txBody>
          <a:bodyPr wrap="square" rtlCol="0">
            <a:spAutoFit/>
          </a:bodyPr>
          <a:lstStyle/>
          <a:p>
            <a:pPr marL="169092" indent="-169092" defTabSz="779173">
              <a:spcAft>
                <a:spcPts val="554"/>
              </a:spcAft>
            </a:pPr>
            <a:r>
              <a:rPr kumimoji="0" lang="en-US" altLang="ja-JP" sz="738">
                <a:solidFill>
                  <a:prstClr val="black"/>
                </a:solidFill>
                <a:latin typeface="Meiryo UI" panose="020B0604030504040204" pitchFamily="50" charset="-128"/>
                <a:ea typeface="Meiryo UI" panose="020B0604030504040204" pitchFamily="50" charset="-128"/>
              </a:rPr>
              <a:t>※</a:t>
            </a:r>
            <a:r>
              <a:rPr kumimoji="0" lang="ja-JP" altLang="en-US" sz="738">
                <a:solidFill>
                  <a:prstClr val="black"/>
                </a:solidFill>
                <a:latin typeface="Meiryo UI" panose="020B0604030504040204" pitchFamily="50" charset="-128"/>
                <a:ea typeface="Meiryo UI" panose="020B0604030504040204" pitchFamily="50" charset="-128"/>
              </a:rPr>
              <a:t>  デジタル社会の形成を図るための関係法律の整備に関する法律（令和</a:t>
            </a:r>
            <a:r>
              <a:rPr kumimoji="0" lang="en-US" altLang="ja-JP" sz="738">
                <a:solidFill>
                  <a:prstClr val="black"/>
                </a:solidFill>
                <a:latin typeface="Meiryo UI" panose="020B0604030504040204" pitchFamily="50" charset="-128"/>
                <a:ea typeface="Meiryo UI" panose="020B0604030504040204" pitchFamily="50" charset="-128"/>
              </a:rPr>
              <a:t>3</a:t>
            </a:r>
            <a:r>
              <a:rPr kumimoji="0" lang="ja-JP" altLang="en-US" sz="738">
                <a:solidFill>
                  <a:prstClr val="black"/>
                </a:solidFill>
                <a:latin typeface="Meiryo UI" panose="020B0604030504040204" pitchFamily="50" charset="-128"/>
                <a:ea typeface="Meiryo UI" panose="020B0604030504040204" pitchFamily="50" charset="-128"/>
              </a:rPr>
              <a:t>年法律第</a:t>
            </a:r>
            <a:r>
              <a:rPr kumimoji="0" lang="en-US" altLang="ja-JP" sz="738">
                <a:solidFill>
                  <a:prstClr val="black"/>
                </a:solidFill>
                <a:latin typeface="Meiryo UI" panose="020B0604030504040204" pitchFamily="50" charset="-128"/>
                <a:ea typeface="Meiryo UI" panose="020B0604030504040204" pitchFamily="50" charset="-128"/>
              </a:rPr>
              <a:t>37</a:t>
            </a:r>
            <a:r>
              <a:rPr kumimoji="0" lang="ja-JP" altLang="en-US" sz="738">
                <a:solidFill>
                  <a:prstClr val="black"/>
                </a:solidFill>
                <a:latin typeface="Meiryo UI" panose="020B0604030504040204" pitchFamily="50" charset="-128"/>
                <a:ea typeface="Meiryo UI" panose="020B0604030504040204" pitchFamily="50" charset="-128"/>
              </a:rPr>
              <a:t>号）による個人情報保護法の改正、行個法及び独個法の廃止等</a:t>
            </a:r>
            <a:endParaRPr kumimoji="0" lang="en-US" altLang="ja-JP" sz="738">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5328CE33-FD32-4CE4-B4D0-9391BF148476}"/>
              </a:ext>
            </a:extLst>
          </p:cNvPr>
          <p:cNvSpPr txBox="1"/>
          <p:nvPr/>
        </p:nvSpPr>
        <p:spPr>
          <a:xfrm>
            <a:off x="2401719" y="2764712"/>
            <a:ext cx="6288371" cy="205890"/>
          </a:xfrm>
          <a:prstGeom prst="rect">
            <a:avLst/>
          </a:prstGeom>
          <a:noFill/>
        </p:spPr>
        <p:txBody>
          <a:bodyPr wrap="square" rtlCol="0">
            <a:spAutoFit/>
          </a:bodyPr>
          <a:lstStyle/>
          <a:p>
            <a:pPr marL="169092" indent="-169092" defTabSz="779173">
              <a:spcAft>
                <a:spcPts val="554"/>
              </a:spcAft>
            </a:pP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  行政機関の保有する電子計算機処理に係る個人情報の保護に関する法律（昭和</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63</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年法律第</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95</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号）</a:t>
            </a:r>
            <a:endParaRPr kumimoji="0" lang="en-US" altLang="ja-JP" sz="738">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6D1B4EF1-B6EE-43E2-9487-104516AE1586}"/>
              </a:ext>
            </a:extLst>
          </p:cNvPr>
          <p:cNvSpPr/>
          <p:nvPr/>
        </p:nvSpPr>
        <p:spPr>
          <a:xfrm>
            <a:off x="6505495" y="3898179"/>
            <a:ext cx="4332424" cy="452753"/>
          </a:xfrm>
          <a:prstGeom prst="rect">
            <a:avLst/>
          </a:prstGeom>
        </p:spPr>
        <p:txBody>
          <a:bodyPr wrap="square">
            <a:spAutoFit/>
          </a:bodyPr>
          <a:lstStyle/>
          <a:p>
            <a:pPr algn="just" defTabSz="1087595">
              <a:lnSpc>
                <a:spcPts val="1477"/>
              </a:lnSpc>
              <a:defRPr/>
            </a:pP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法施行後約</a:t>
            </a:r>
            <a:r>
              <a:rPr kumimoji="0" lang="en-US" altLang="ja-JP"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年が経過。情報通信技術の発展により、制定当時には想定されなかったパーソナルデータの利活用が可能に</a:t>
            </a:r>
            <a:endParaRPr kumimoji="0" lang="en-US" altLang="ja-JP" sz="1100" b="1">
              <a:solidFill>
                <a:srgbClr val="4472C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92D44B84-FDD2-444B-84F8-51BFE906C631}"/>
              </a:ext>
            </a:extLst>
          </p:cNvPr>
          <p:cNvSpPr/>
          <p:nvPr/>
        </p:nvSpPr>
        <p:spPr>
          <a:xfrm>
            <a:off x="6523801" y="5312880"/>
            <a:ext cx="4332424" cy="452753"/>
          </a:xfrm>
          <a:prstGeom prst="rect">
            <a:avLst/>
          </a:prstGeom>
        </p:spPr>
        <p:txBody>
          <a:bodyPr wrap="square">
            <a:spAutoFit/>
          </a:bodyPr>
          <a:lstStyle/>
          <a:p>
            <a:pPr algn="just" defTabSz="1087595">
              <a:lnSpc>
                <a:spcPts val="1477"/>
              </a:lnSpc>
              <a:defRPr/>
            </a:pP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３年ごと見直し規定に基づき、国際的動向、情報通信技術の進展、新産業の創出・発展の状況等を勘案して検討・措置</a:t>
            </a:r>
          </a:p>
        </p:txBody>
      </p:sp>
      <p:sp>
        <p:nvSpPr>
          <p:cNvPr id="51" name="フローチャート : 組合せ 10">
            <a:extLst>
              <a:ext uri="{FF2B5EF4-FFF2-40B4-BE49-F238E27FC236}">
                <a16:creationId xmlns:a16="http://schemas.microsoft.com/office/drawing/2014/main" id="{D524A01A-AF6C-41F6-B8E4-A344DDE617CD}"/>
              </a:ext>
            </a:extLst>
          </p:cNvPr>
          <p:cNvSpPr/>
          <p:nvPr/>
        </p:nvSpPr>
        <p:spPr bwMode="auto">
          <a:xfrm>
            <a:off x="5513065" y="3026000"/>
            <a:ext cx="1010736" cy="129884"/>
          </a:xfrm>
          <a:prstGeom prst="flowChartMerge">
            <a:avLst/>
          </a:prstGeom>
          <a:solidFill>
            <a:schemeClr val="tx1">
              <a:lumMod val="65000"/>
              <a:lumOff val="35000"/>
            </a:schemeClr>
          </a:solidFill>
          <a:ln w="6350" cap="flat" cmpd="sng" algn="ctr">
            <a:noFill/>
            <a:prstDash val="solid"/>
            <a:miter lim="800000"/>
            <a:headEnd type="none" w="med" len="med"/>
            <a:tailEnd type="none" w="med" len="med"/>
          </a:ln>
          <a:effectLst/>
        </p:spPr>
        <p:txBody>
          <a:bodyPr vert="horz" wrap="square" lIns="77913" tIns="38957" rIns="77913" bIns="38957" numCol="1" rtlCol="0" anchor="t" anchorCtr="0" compatLnSpc="1">
            <a:prstTxWarp prst="textNoShape">
              <a:avLst/>
            </a:prstTxWarp>
            <a:noAutofit/>
          </a:bodyPr>
          <a:lstStyle/>
          <a:p>
            <a:pPr defTabSz="1087595">
              <a:defRPr/>
            </a:pPr>
            <a:endParaRPr kumimoji="0" lang="ja-JP" altLang="en-US" sz="1477" kern="0">
              <a:solidFill>
                <a:prstClr val="black"/>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9B551448-0C8F-449C-AA41-73181833732C}"/>
              </a:ext>
            </a:extLst>
          </p:cNvPr>
          <p:cNvSpPr/>
          <p:nvPr/>
        </p:nvSpPr>
        <p:spPr>
          <a:xfrm>
            <a:off x="6505495" y="2862160"/>
            <a:ext cx="4332424" cy="452753"/>
          </a:xfrm>
          <a:prstGeom prst="rect">
            <a:avLst/>
          </a:prstGeom>
        </p:spPr>
        <p:txBody>
          <a:bodyPr wrap="square">
            <a:spAutoFit/>
          </a:bodyPr>
          <a:lstStyle/>
          <a:p>
            <a:pPr algn="just" defTabSz="1087595">
              <a:lnSpc>
                <a:spcPts val="1477"/>
              </a:lnSpc>
              <a:defRPr/>
            </a:pP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官民通ずる</a:t>
            </a:r>
            <a:r>
              <a:rPr kumimoji="0" lang="en-US" altLang="ja-JP"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社会の急速な進展、国際的な情報流通の拡大、</a:t>
            </a:r>
            <a:endParaRPr kumimoji="0" lang="en-US" altLang="ja-JP" sz="1100" b="1">
              <a:solidFill>
                <a:srgbClr val="4472C4"/>
              </a:solidFill>
              <a:latin typeface="Meiryo UI" panose="020B0604030504040204" pitchFamily="50" charset="-128"/>
              <a:ea typeface="Meiryo UI" panose="020B0604030504040204" pitchFamily="50" charset="-128"/>
              <a:cs typeface="Meiryo UI" panose="020B0604030504040204" pitchFamily="50" charset="-128"/>
            </a:endParaRPr>
          </a:p>
          <a:p>
            <a:pPr algn="just" defTabSz="1087595">
              <a:lnSpc>
                <a:spcPts val="1477"/>
              </a:lnSpc>
              <a:defRPr/>
            </a:pPr>
            <a:r>
              <a:rPr kumimoji="0" lang="ja-JP" altLang="en-US" sz="1100" b="1">
                <a:solidFill>
                  <a:srgbClr val="4472C4"/>
                </a:solidFill>
                <a:latin typeface="Meiryo UI" panose="020B0604030504040204" pitchFamily="50" charset="-128"/>
                <a:ea typeface="Meiryo UI" panose="020B0604030504040204" pitchFamily="50" charset="-128"/>
                <a:cs typeface="Meiryo UI" panose="020B0604030504040204" pitchFamily="50" charset="-128"/>
              </a:rPr>
              <a:t>プライバシー等の個人の権利利益侵害の危険性・不安感増大</a:t>
            </a:r>
          </a:p>
        </p:txBody>
      </p:sp>
      <p:sp>
        <p:nvSpPr>
          <p:cNvPr id="53" name="正方形/長方形 52">
            <a:extLst>
              <a:ext uri="{FF2B5EF4-FFF2-40B4-BE49-F238E27FC236}">
                <a16:creationId xmlns:a16="http://schemas.microsoft.com/office/drawing/2014/main" id="{4258C130-5A8F-422D-89D2-D02F70974CCA}"/>
              </a:ext>
            </a:extLst>
          </p:cNvPr>
          <p:cNvSpPr/>
          <p:nvPr/>
        </p:nvSpPr>
        <p:spPr bwMode="auto">
          <a:xfrm>
            <a:off x="1833423" y="1731602"/>
            <a:ext cx="8192511" cy="271017"/>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1975</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（昭和</a:t>
            </a:r>
            <a:r>
              <a:rPr kumimoji="0" lang="en-US" altLang="ja-JP"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292"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地方公共団体における個人情報保護条例  制定</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6" name="テキスト ボックス 55">
            <a:extLst>
              <a:ext uri="{FF2B5EF4-FFF2-40B4-BE49-F238E27FC236}">
                <a16:creationId xmlns:a16="http://schemas.microsoft.com/office/drawing/2014/main" id="{62B281DD-802A-4525-BB2A-DE5145B218DB}"/>
              </a:ext>
            </a:extLst>
          </p:cNvPr>
          <p:cNvSpPr txBox="1"/>
          <p:nvPr/>
        </p:nvSpPr>
        <p:spPr>
          <a:xfrm>
            <a:off x="2401718" y="1941463"/>
            <a:ext cx="5291688" cy="205890"/>
          </a:xfrm>
          <a:prstGeom prst="rect">
            <a:avLst/>
          </a:prstGeom>
          <a:noFill/>
        </p:spPr>
        <p:txBody>
          <a:bodyPr wrap="square" rtlCol="0">
            <a:spAutoFit/>
          </a:bodyPr>
          <a:lstStyle/>
          <a:p>
            <a:pPr marL="169092" indent="-169092" defTabSz="779173">
              <a:spcAft>
                <a:spcPts val="554"/>
              </a:spcAft>
            </a:pPr>
            <a:r>
              <a:rPr kumimoji="0" lang="en-US" altLang="ja-JP" sz="738">
                <a:solidFill>
                  <a:prstClr val="black"/>
                </a:solidFill>
                <a:latin typeface="Meiryo UI" panose="020B0604030504040204" pitchFamily="50" charset="-128"/>
                <a:ea typeface="Meiryo UI" panose="020B0604030504040204" pitchFamily="50" charset="-128"/>
              </a:rPr>
              <a:t>※</a:t>
            </a:r>
            <a:r>
              <a:rPr kumimoji="0" lang="ja-JP" altLang="en-US" sz="738">
                <a:solidFill>
                  <a:prstClr val="black"/>
                </a:solidFill>
                <a:latin typeface="Meiryo UI" panose="020B0604030504040204" pitchFamily="50" charset="-128"/>
                <a:ea typeface="Meiryo UI" panose="020B0604030504040204" pitchFamily="50" charset="-128"/>
              </a:rPr>
              <a:t>  電子計算機処理：東京都国立市（</a:t>
            </a:r>
            <a:r>
              <a:rPr kumimoji="0" lang="en-US" altLang="ja-JP" sz="738">
                <a:solidFill>
                  <a:prstClr val="black"/>
                </a:solidFill>
                <a:latin typeface="Meiryo UI" panose="020B0604030504040204" pitchFamily="50" charset="-128"/>
                <a:ea typeface="Meiryo UI" panose="020B0604030504040204" pitchFamily="50" charset="-128"/>
              </a:rPr>
              <a:t>1975</a:t>
            </a:r>
            <a:r>
              <a:rPr kumimoji="0" lang="ja-JP" altLang="en-US" sz="738">
                <a:solidFill>
                  <a:prstClr val="black"/>
                </a:solidFill>
                <a:latin typeface="Meiryo UI" panose="020B0604030504040204" pitchFamily="50" charset="-128"/>
                <a:ea typeface="Meiryo UI" panose="020B0604030504040204" pitchFamily="50" charset="-128"/>
              </a:rPr>
              <a:t>年）、岩手県紫波町・東京都世田谷区（</a:t>
            </a:r>
            <a:r>
              <a:rPr kumimoji="0" lang="en-US" altLang="ja-JP" sz="738">
                <a:solidFill>
                  <a:prstClr val="black"/>
                </a:solidFill>
                <a:latin typeface="Meiryo UI" panose="020B0604030504040204" pitchFamily="50" charset="-128"/>
                <a:ea typeface="Meiryo UI" panose="020B0604030504040204" pitchFamily="50" charset="-128"/>
              </a:rPr>
              <a:t>1976</a:t>
            </a:r>
            <a:r>
              <a:rPr kumimoji="0" lang="ja-JP" altLang="en-US" sz="738">
                <a:solidFill>
                  <a:prstClr val="black"/>
                </a:solidFill>
                <a:latin typeface="Meiryo UI" panose="020B0604030504040204" pitchFamily="50" charset="-128"/>
                <a:ea typeface="Meiryo UI" panose="020B0604030504040204" pitchFamily="50" charset="-128"/>
              </a:rPr>
              <a:t>年）など</a:t>
            </a:r>
          </a:p>
        </p:txBody>
      </p:sp>
      <p:sp>
        <p:nvSpPr>
          <p:cNvPr id="57" name="テキスト ボックス 56">
            <a:extLst>
              <a:ext uri="{FF2B5EF4-FFF2-40B4-BE49-F238E27FC236}">
                <a16:creationId xmlns:a16="http://schemas.microsoft.com/office/drawing/2014/main" id="{1F26F8F6-BA66-4C5D-BA3A-83BAED5E93B4}"/>
              </a:ext>
            </a:extLst>
          </p:cNvPr>
          <p:cNvSpPr txBox="1"/>
          <p:nvPr/>
        </p:nvSpPr>
        <p:spPr>
          <a:xfrm>
            <a:off x="2401718" y="2060941"/>
            <a:ext cx="7097358" cy="205890"/>
          </a:xfrm>
          <a:prstGeom prst="rect">
            <a:avLst/>
          </a:prstGeom>
          <a:noFill/>
        </p:spPr>
        <p:txBody>
          <a:bodyPr wrap="square" rtlCol="0">
            <a:spAutoFit/>
          </a:bodyPr>
          <a:lstStyle/>
          <a:p>
            <a:pPr marL="169092" indent="-169092" defTabSz="779173">
              <a:spcAft>
                <a:spcPts val="554"/>
              </a:spcAft>
            </a:pP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  個人情報一般：福岡県春日市（</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1984</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年）、政令都市として川崎市（</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1985</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年）、都道府県として神奈川県（</a:t>
            </a:r>
            <a:r>
              <a:rPr kumimoji="0" lang="en-US" altLang="ja-JP" sz="738">
                <a:solidFill>
                  <a:prstClr val="black">
                    <a:lumMod val="85000"/>
                    <a:lumOff val="15000"/>
                  </a:prstClr>
                </a:solidFill>
                <a:latin typeface="Meiryo UI" panose="020B0604030504040204" pitchFamily="50" charset="-128"/>
                <a:ea typeface="Meiryo UI" panose="020B0604030504040204" pitchFamily="50" charset="-128"/>
              </a:rPr>
              <a:t>1990</a:t>
            </a:r>
            <a:r>
              <a:rPr kumimoji="0" lang="ja-JP" altLang="en-US" sz="738">
                <a:solidFill>
                  <a:prstClr val="black">
                    <a:lumMod val="85000"/>
                    <a:lumOff val="15000"/>
                  </a:prstClr>
                </a:solidFill>
                <a:latin typeface="Meiryo UI" panose="020B0604030504040204" pitchFamily="50" charset="-128"/>
                <a:ea typeface="Meiryo UI" panose="020B0604030504040204" pitchFamily="50" charset="-128"/>
              </a:rPr>
              <a:t>年）など</a:t>
            </a:r>
          </a:p>
        </p:txBody>
      </p:sp>
      <p:sp>
        <p:nvSpPr>
          <p:cNvPr id="58" name="正方形/長方形 57">
            <a:extLst>
              <a:ext uri="{FF2B5EF4-FFF2-40B4-BE49-F238E27FC236}">
                <a16:creationId xmlns:a16="http://schemas.microsoft.com/office/drawing/2014/main" id="{CC26A85F-4E14-4F38-B2B9-5D9EB799B1DC}"/>
              </a:ext>
            </a:extLst>
          </p:cNvPr>
          <p:cNvSpPr/>
          <p:nvPr/>
        </p:nvSpPr>
        <p:spPr>
          <a:xfrm>
            <a:off x="1728647" y="1464141"/>
            <a:ext cx="9314604" cy="266420"/>
          </a:xfrm>
          <a:prstGeom prst="rect">
            <a:avLst/>
          </a:prstGeom>
        </p:spPr>
        <p:txBody>
          <a:bodyPr wrap="square">
            <a:spAutoFit/>
          </a:bodyPr>
          <a:lstStyle/>
          <a:p>
            <a:pPr algn="just" defTabSz="1087595">
              <a:lnSpc>
                <a:spcPts val="1477"/>
              </a:lnSpc>
              <a:defRPr/>
            </a:pPr>
            <a:r>
              <a:rPr kumimoji="0" lang="en-US" altLang="ja-JP" sz="1200" b="1">
                <a:solidFill>
                  <a:srgbClr val="4472C4"/>
                </a:solidFill>
                <a:latin typeface="Meiryo UI" panose="020B0604030504040204" pitchFamily="50" charset="-128"/>
                <a:ea typeface="Meiryo UI" panose="020B0604030504040204" pitchFamily="50" charset="-128"/>
                <a:cs typeface="Meiryo UI" panose="020B0604030504040204" pitchFamily="50" charset="-128"/>
              </a:rPr>
              <a:t>1970</a:t>
            </a:r>
            <a:r>
              <a:rPr kumimoji="0" lang="ja-JP" altLang="en-US" sz="1200"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年代～　公的部門におけるコンピュータによる情報化の進展、欧米におけるプライバシー保護やデータ保護に関する立法の導入</a:t>
            </a:r>
          </a:p>
        </p:txBody>
      </p:sp>
      <p:sp>
        <p:nvSpPr>
          <p:cNvPr id="61" name="正方形/長方形 60">
            <a:extLst>
              <a:ext uri="{FF2B5EF4-FFF2-40B4-BE49-F238E27FC236}">
                <a16:creationId xmlns:a16="http://schemas.microsoft.com/office/drawing/2014/main" id="{9A3A9112-9A63-4DF2-A92C-E04A456E667D}"/>
              </a:ext>
            </a:extLst>
          </p:cNvPr>
          <p:cNvSpPr/>
          <p:nvPr/>
        </p:nvSpPr>
        <p:spPr>
          <a:xfrm>
            <a:off x="2003916" y="4768214"/>
            <a:ext cx="6133387" cy="319639"/>
          </a:xfrm>
          <a:prstGeom prst="rect">
            <a:avLst/>
          </a:prstGeom>
        </p:spPr>
        <p:txBody>
          <a:bodyPr wrap="square">
            <a:spAutoFit/>
          </a:bodyPr>
          <a:lstStyle/>
          <a:p>
            <a:pPr defTabSz="844083"/>
            <a:r>
              <a:rPr kumimoji="0" lang="en-US" altLang="ja-JP"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015" b="1">
                <a:solidFill>
                  <a:srgbClr val="4472C4"/>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477" b="1">
                <a:solidFill>
                  <a:srgbClr val="4472C4"/>
                </a:solidFill>
                <a:latin typeface="Meiryo UI" panose="020B0604030504040204" pitchFamily="50" charset="-128"/>
                <a:ea typeface="Meiryo UI" panose="020B0604030504040204" pitchFamily="50" charset="-128"/>
                <a:cs typeface="Meiryo UI" panose="020B0604030504040204" pitchFamily="50" charset="-128"/>
              </a:rPr>
              <a:t>　  個人情報保護委員会　設置</a:t>
            </a:r>
            <a:endParaRPr kumimoji="0" lang="en-US" altLang="ja-JP" sz="1477" b="1">
              <a:solidFill>
                <a:srgbClr val="4472C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24A8EEDF-FC68-49C0-A2D1-07DB01B5C258}"/>
              </a:ext>
            </a:extLst>
          </p:cNvPr>
          <p:cNvSpPr/>
          <p:nvPr/>
        </p:nvSpPr>
        <p:spPr bwMode="auto">
          <a:xfrm>
            <a:off x="1832400" y="5046642"/>
            <a:ext cx="8192512" cy="292768"/>
          </a:xfrm>
          <a:prstGeom prst="rect">
            <a:avLst/>
          </a:prstGeom>
          <a:solidFill>
            <a:schemeClr val="bg1"/>
          </a:solidFill>
          <a:ln w="12700" cap="flat" cmpd="sng" algn="ctr">
            <a:solidFill>
              <a:schemeClr val="tx1">
                <a:lumMod val="65000"/>
                <a:lumOff val="35000"/>
              </a:schemeClr>
            </a:solidFill>
            <a:prstDash val="solid"/>
            <a:miter lim="800000"/>
            <a:headEnd type="none" w="med" len="med"/>
            <a:tailEnd type="none" w="med" len="med"/>
          </a:ln>
          <a:effectLst/>
        </p:spPr>
        <p:txBody>
          <a:bodyPr vert="horz" wrap="square" lIns="77913" tIns="38957" rIns="77913" bIns="38957" numCol="1" rtlCol="0" anchor="ctr" anchorCtr="0" compatLnSpc="1">
            <a:prstTxWarp prst="textNoShape">
              <a:avLst/>
            </a:prstTxWarp>
            <a:noAutofit/>
          </a:bodyPr>
          <a:lstStyle/>
          <a:p>
            <a:pPr defTabSz="1087595">
              <a:defRPr/>
            </a:pPr>
            <a:r>
              <a:rPr kumimoji="0" lang="en-US" altLang="ja-JP"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sz="1846"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行政機関個人情報保護法等 改正</a:t>
            </a:r>
            <a:endParaRPr kumimoji="0" lang="ja-JP" altLang="en-US" sz="1108" b="1" kern="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ローチャート : 組合せ 10">
            <a:extLst>
              <a:ext uri="{FF2B5EF4-FFF2-40B4-BE49-F238E27FC236}">
                <a16:creationId xmlns:a16="http://schemas.microsoft.com/office/drawing/2014/main" id="{1DBABC47-FEE1-490F-9855-F228FCFFAC63}"/>
              </a:ext>
            </a:extLst>
          </p:cNvPr>
          <p:cNvSpPr/>
          <p:nvPr/>
        </p:nvSpPr>
        <p:spPr bwMode="auto">
          <a:xfrm>
            <a:off x="5522590" y="2256015"/>
            <a:ext cx="1010736" cy="129884"/>
          </a:xfrm>
          <a:prstGeom prst="flowChartMerge">
            <a:avLst/>
          </a:prstGeom>
          <a:solidFill>
            <a:schemeClr val="tx1">
              <a:lumMod val="65000"/>
              <a:lumOff val="35000"/>
            </a:schemeClr>
          </a:solidFill>
          <a:ln w="6350" cap="flat" cmpd="sng" algn="ctr">
            <a:noFill/>
            <a:prstDash val="solid"/>
            <a:miter lim="800000"/>
            <a:headEnd type="none" w="med" len="med"/>
            <a:tailEnd type="none" w="med" len="med"/>
          </a:ln>
          <a:effectLst/>
        </p:spPr>
        <p:txBody>
          <a:bodyPr vert="horz" wrap="square" lIns="77913" tIns="38957" rIns="77913" bIns="38957" numCol="1" rtlCol="0" anchor="t" anchorCtr="0" compatLnSpc="1">
            <a:prstTxWarp prst="textNoShape">
              <a:avLst/>
            </a:prstTxWarp>
            <a:noAutofit/>
          </a:bodyPr>
          <a:lstStyle/>
          <a:p>
            <a:pPr defTabSz="1087595">
              <a:defRPr/>
            </a:pPr>
            <a:endParaRPr kumimoji="0" lang="ja-JP" altLang="en-US" sz="1477" ker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278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a:solidFill>
                  <a:schemeClr val="tx1">
                    <a:lumMod val="65000"/>
                    <a:lumOff val="35000"/>
                  </a:schemeClr>
                </a:solidFill>
                <a:latin typeface="Meiryo UI" panose="020B0604030504040204" pitchFamily="50" charset="-128"/>
              </a:rPr>
              <a:t>「令和２年改正法」「令和３年改正法」とは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rPr>
              <a:pPr defTabSz="457200"/>
              <a:t>9</a:t>
            </a:fld>
            <a:endParaRPr lang="ja-JP" altLang="en-US">
              <a:solidFill>
                <a:prstClr val="black">
                  <a:tint val="75000"/>
                </a:prstClr>
              </a:solidFill>
              <a:latin typeface="Calibri" panose="020F0502020204030204"/>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a:spLocks noGrp="1"/>
          </p:cNvSpPr>
          <p:nvPr>
            <p:ph idx="1"/>
          </p:nvPr>
        </p:nvSpPr>
        <p:spPr>
          <a:xfrm>
            <a:off x="1824039" y="4236284"/>
            <a:ext cx="9058133" cy="2211792"/>
          </a:xfrm>
        </p:spPr>
        <p:txBody>
          <a:bodyPr>
            <a:normAutofit fontScale="62500" lnSpcReduction="20000"/>
          </a:bodyPr>
          <a:lstStyle/>
          <a:p>
            <a:pPr marL="433800" indent="-457200">
              <a:lnSpc>
                <a:spcPct val="120000"/>
              </a:lnSpc>
              <a:buClr>
                <a:schemeClr val="tx1">
                  <a:lumMod val="65000"/>
                  <a:lumOff val="35000"/>
                </a:schemeClr>
              </a:buClr>
              <a:buFont typeface="Wingdings" panose="05000000000000000000" pitchFamily="2" charset="2"/>
              <a:buChar char="Ø"/>
            </a:pPr>
            <a:r>
              <a:rPr kumimoji="1" lang="ja-JP" altLang="en-US">
                <a:solidFill>
                  <a:schemeClr val="tx1">
                    <a:lumMod val="65000"/>
                    <a:lumOff val="35000"/>
                  </a:schemeClr>
                </a:solidFill>
                <a:latin typeface="Meiryo UI" panose="020B0604030504040204" pitchFamily="50" charset="-128"/>
                <a:ea typeface="Meiryo UI" panose="020B0604030504040204" pitchFamily="50" charset="-128"/>
              </a:rPr>
              <a:t>令和３年改正法によって改正された個人情報保護法の施行により、既に運用されていた個人情報取扱事業者の規律に加え、以下の主体にも個人情報保護法が適用されることとなった。</a:t>
            </a:r>
            <a:endParaRPr kumimoji="1" lang="en-US" altLang="ja-JP">
              <a:solidFill>
                <a:schemeClr val="tx1">
                  <a:lumMod val="65000"/>
                  <a:lumOff val="35000"/>
                </a:schemeClr>
              </a:solidFill>
              <a:latin typeface="Meiryo UI" panose="020B0604030504040204" pitchFamily="50" charset="-128"/>
              <a:ea typeface="Meiryo UI" panose="020B0604030504040204" pitchFamily="50" charset="-128"/>
            </a:endParaRPr>
          </a:p>
          <a:p>
            <a:pPr marL="891000" lvl="1" indent="-457200">
              <a:buClr>
                <a:schemeClr val="tx1">
                  <a:lumMod val="65000"/>
                  <a:lumOff val="35000"/>
                </a:schemeClr>
              </a:buClr>
              <a:buFont typeface="Wingdings" panose="05000000000000000000" pitchFamily="2" charset="2"/>
              <a:buChar char="l"/>
            </a:pPr>
            <a:endParaRPr lang="en-US" altLang="ja-JP">
              <a:solidFill>
                <a:schemeClr val="tx1">
                  <a:lumMod val="65000"/>
                  <a:lumOff val="35000"/>
                </a:schemeClr>
              </a:solidFill>
              <a:latin typeface="Meiryo UI" panose="020B0604030504040204" pitchFamily="50" charset="-128"/>
              <a:ea typeface="Meiryo UI" panose="020B0604030504040204" pitchFamily="50" charset="-128"/>
            </a:endParaRPr>
          </a:p>
          <a:p>
            <a:pPr marL="891000" lvl="1" indent="-457200">
              <a:buClr>
                <a:schemeClr val="tx1">
                  <a:lumMod val="65000"/>
                  <a:lumOff val="35000"/>
                </a:schemeClr>
              </a:buClr>
              <a:buFont typeface="+mj-ea"/>
              <a:buAutoNum type="circleNumDbPlain"/>
            </a:pPr>
            <a:r>
              <a:rPr kumimoji="1" lang="ja-JP" altLang="en-US" b="1">
                <a:solidFill>
                  <a:schemeClr val="tx1">
                    <a:lumMod val="65000"/>
                    <a:lumOff val="35000"/>
                  </a:schemeClr>
                </a:solidFill>
                <a:latin typeface="Meiryo UI" panose="020B0604030504040204" pitchFamily="50" charset="-128"/>
                <a:ea typeface="Meiryo UI" panose="020B0604030504040204" pitchFamily="50" charset="-128"/>
              </a:rPr>
              <a:t>国の行政機関及び独立行政法人等</a:t>
            </a:r>
            <a:endParaRPr kumimoji="1" lang="en-US" altLang="ja-JP" b="1">
              <a:solidFill>
                <a:schemeClr val="tx1">
                  <a:lumMod val="65000"/>
                  <a:lumOff val="35000"/>
                </a:schemeClr>
              </a:solidFill>
              <a:latin typeface="Meiryo UI" panose="020B0604030504040204" pitchFamily="50" charset="-128"/>
              <a:ea typeface="Meiryo UI" panose="020B0604030504040204" pitchFamily="50" charset="-128"/>
            </a:endParaRPr>
          </a:p>
          <a:p>
            <a:pPr marL="433800" lvl="1" indent="0">
              <a:buClr>
                <a:schemeClr val="tx1">
                  <a:lumMod val="65000"/>
                  <a:lumOff val="35000"/>
                </a:schemeClr>
              </a:buClr>
              <a:buNone/>
            </a:pPr>
            <a:r>
              <a:rPr lang="ja-JP" altLang="en-US" b="1">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b="1">
                <a:solidFill>
                  <a:srgbClr val="FF0000"/>
                </a:solidFill>
                <a:latin typeface="Meiryo UI" panose="020B0604030504040204" pitchFamily="50" charset="-128"/>
                <a:ea typeface="Meiryo UI" panose="020B0604030504040204" pitchFamily="50" charset="-128"/>
              </a:rPr>
              <a:t>→令和４年４月１日施行</a:t>
            </a:r>
            <a:endParaRPr lang="en-US" altLang="ja-JP" b="1">
              <a:solidFill>
                <a:srgbClr val="FF0000"/>
              </a:solidFill>
              <a:latin typeface="Meiryo UI" panose="020B0604030504040204" pitchFamily="50" charset="-128"/>
              <a:ea typeface="Meiryo UI" panose="020B0604030504040204" pitchFamily="50" charset="-128"/>
            </a:endParaRPr>
          </a:p>
          <a:p>
            <a:pPr marL="891000" lvl="1" indent="-457200">
              <a:buClr>
                <a:schemeClr val="tx1">
                  <a:lumMod val="65000"/>
                  <a:lumOff val="35000"/>
                </a:schemeClr>
              </a:buClr>
              <a:buFont typeface="+mj-ea"/>
              <a:buAutoNum type="circleNumDbPlain" startAt="2"/>
            </a:pPr>
            <a:r>
              <a:rPr lang="ja-JP" altLang="en-US" b="1">
                <a:solidFill>
                  <a:schemeClr val="tx1">
                    <a:lumMod val="65000"/>
                    <a:lumOff val="35000"/>
                  </a:schemeClr>
                </a:solidFill>
                <a:latin typeface="Meiryo UI" panose="020B0604030504040204" pitchFamily="50" charset="-128"/>
                <a:ea typeface="Meiryo UI" panose="020B0604030504040204" pitchFamily="50" charset="-128"/>
              </a:rPr>
              <a:t>地方公共団体の機関及び地方独立行政法人</a:t>
            </a:r>
            <a:endParaRPr kumimoji="1" lang="en-US" altLang="ja-JP" b="1">
              <a:solidFill>
                <a:schemeClr val="tx1">
                  <a:lumMod val="65000"/>
                  <a:lumOff val="35000"/>
                </a:schemeClr>
              </a:solidFill>
              <a:latin typeface="Meiryo UI" panose="020B0604030504040204" pitchFamily="50" charset="-128"/>
              <a:ea typeface="Meiryo UI" panose="020B0604030504040204" pitchFamily="50" charset="-128"/>
            </a:endParaRPr>
          </a:p>
          <a:p>
            <a:pPr marL="433800" lvl="1" indent="0">
              <a:buClr>
                <a:schemeClr val="tx1">
                  <a:lumMod val="65000"/>
                  <a:lumOff val="35000"/>
                </a:schemeClr>
              </a:buClr>
              <a:buNone/>
            </a:pPr>
            <a:r>
              <a:rPr kumimoji="1" lang="ja-JP" altLang="en-US" b="1">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b="1">
                <a:solidFill>
                  <a:srgbClr val="FF0000"/>
                </a:solidFill>
                <a:latin typeface="Meiryo UI" panose="020B0604030504040204" pitchFamily="50" charset="-128"/>
                <a:ea typeface="Meiryo UI" panose="020B0604030504040204" pitchFamily="50" charset="-128"/>
              </a:rPr>
              <a:t>→</a:t>
            </a:r>
            <a:r>
              <a:rPr kumimoji="1" lang="ja-JP" altLang="en-US" b="1" u="sng">
                <a:solidFill>
                  <a:srgbClr val="FF0000"/>
                </a:solidFill>
                <a:latin typeface="Meiryo UI" panose="020B0604030504040204" pitchFamily="50" charset="-128"/>
                <a:ea typeface="Meiryo UI" panose="020B0604030504040204" pitchFamily="50" charset="-128"/>
              </a:rPr>
              <a:t>令和５年４月１日施行</a:t>
            </a:r>
            <a:endParaRPr kumimoji="1" lang="en-US" altLang="ja-JP" b="1" u="sng">
              <a:solidFill>
                <a:srgbClr val="FF0000"/>
              </a:solidFill>
              <a:latin typeface="Meiryo UI" panose="020B0604030504040204" pitchFamily="50" charset="-128"/>
              <a:ea typeface="Meiryo UI" panose="020B0604030504040204" pitchFamily="50" charset="-128"/>
            </a:endParaRPr>
          </a:p>
          <a:p>
            <a:pPr marL="725488" lvl="1" indent="-95250">
              <a:lnSpc>
                <a:spcPct val="120000"/>
              </a:lnSpc>
              <a:buClr>
                <a:schemeClr val="tx1">
                  <a:lumMod val="65000"/>
                  <a:lumOff val="35000"/>
                </a:schemeClr>
              </a:buClr>
              <a:buNone/>
            </a:pPr>
            <a:r>
              <a:rPr lang="en-US" altLang="ja-JP" sz="1900">
                <a:solidFill>
                  <a:schemeClr val="tx1">
                    <a:lumMod val="65000"/>
                    <a:lumOff val="35000"/>
                  </a:schemeClr>
                </a:solidFill>
                <a:latin typeface="Meiryo UI" panose="020B0604030504040204" pitchFamily="50" charset="-128"/>
              </a:rPr>
              <a:t>※</a:t>
            </a:r>
            <a:r>
              <a:rPr lang="ja-JP" altLang="en-US" sz="1900">
                <a:solidFill>
                  <a:schemeClr val="tx1">
                    <a:lumMod val="65000"/>
                    <a:lumOff val="35000"/>
                  </a:schemeClr>
                </a:solidFill>
                <a:latin typeface="Meiryo UI" panose="020B0604030504040204" pitchFamily="50" charset="-128"/>
              </a:rPr>
              <a:t>これらの主体であっても、病院、診療所及び大学等については、基本的に民間部門の規律が適用される。詳細は</a:t>
            </a:r>
            <a:r>
              <a:rPr lang="en-US" altLang="ja-JP" sz="1900">
                <a:solidFill>
                  <a:schemeClr val="tx1">
                    <a:lumMod val="65000"/>
                    <a:lumOff val="35000"/>
                  </a:schemeClr>
                </a:solidFill>
                <a:latin typeface="Meiryo UI" panose="020B0604030504040204" pitchFamily="50" charset="-128"/>
              </a:rPr>
              <a:t>P15</a:t>
            </a:r>
            <a:r>
              <a:rPr lang="ja-JP" altLang="en-US" sz="1900">
                <a:solidFill>
                  <a:schemeClr val="tx1">
                    <a:lumMod val="65000"/>
                    <a:lumOff val="35000"/>
                  </a:schemeClr>
                </a:solidFill>
                <a:latin typeface="Meiryo UI" panose="020B0604030504040204" pitchFamily="50" charset="-128"/>
              </a:rPr>
              <a:t>参照。</a:t>
            </a:r>
          </a:p>
        </p:txBody>
      </p:sp>
      <p:sp>
        <p:nvSpPr>
          <p:cNvPr id="13" name="テキスト ボックス 12">
            <a:extLst>
              <a:ext uri="{FF2B5EF4-FFF2-40B4-BE49-F238E27FC236}">
                <a16:creationId xmlns:a16="http://schemas.microsoft.com/office/drawing/2014/main" id="{0C2DBA96-4642-4785-A9CA-C29593EA6F28}"/>
              </a:ext>
            </a:extLst>
          </p:cNvPr>
          <p:cNvSpPr txBox="1"/>
          <p:nvPr/>
        </p:nvSpPr>
        <p:spPr>
          <a:xfrm>
            <a:off x="1769836" y="1491238"/>
            <a:ext cx="4536504" cy="507831"/>
          </a:xfrm>
          <a:prstGeom prst="rect">
            <a:avLst/>
          </a:prstGeom>
          <a:solidFill>
            <a:srgbClr val="70AD47"/>
          </a:solidFill>
          <a:ln w="12700" cap="flat" cmpd="sng" algn="ctr">
            <a:noFill/>
            <a:prstDash val="solid"/>
            <a:miter lim="800000"/>
          </a:ln>
          <a:effectLst/>
        </p:spPr>
        <p:txBody>
          <a:bodyPr wrap="square" rtlCol="0">
            <a:spAutoFit/>
          </a:bodyPr>
          <a:lstStyle/>
          <a:p>
            <a:pPr algn="ctr" defTabSz="685817">
              <a:defRPr/>
            </a:pPr>
            <a:r>
              <a:rPr kumimoji="0" lang="ja-JP" altLang="en-US" b="1" kern="0">
                <a:solidFill>
                  <a:prstClr val="white"/>
                </a:solidFill>
                <a:latin typeface="Meiryo UI" panose="020B0604030504040204" pitchFamily="50" charset="-128"/>
                <a:ea typeface="Meiryo UI" panose="020B0604030504040204" pitchFamily="50" charset="-128"/>
              </a:rPr>
              <a:t>令和</a:t>
            </a:r>
            <a:r>
              <a:rPr kumimoji="0" lang="en-US" altLang="ja-JP" b="1" kern="0">
                <a:solidFill>
                  <a:prstClr val="white"/>
                </a:solidFill>
                <a:latin typeface="Meiryo UI" panose="020B0604030504040204" pitchFamily="50" charset="-128"/>
                <a:ea typeface="Meiryo UI" panose="020B0604030504040204" pitchFamily="50" charset="-128"/>
              </a:rPr>
              <a:t>2</a:t>
            </a:r>
            <a:r>
              <a:rPr kumimoji="0" lang="ja-JP" altLang="en-US" b="1" kern="0">
                <a:solidFill>
                  <a:prstClr val="white"/>
                </a:solidFill>
                <a:latin typeface="Meiryo UI" panose="020B0604030504040204" pitchFamily="50" charset="-128"/>
                <a:ea typeface="Meiryo UI" panose="020B0604030504040204" pitchFamily="50" charset="-128"/>
              </a:rPr>
              <a:t>年改正法</a:t>
            </a:r>
            <a:endParaRPr kumimoji="0" lang="en-US" altLang="ja-JP" b="1" kern="0">
              <a:solidFill>
                <a:prstClr val="white"/>
              </a:solidFill>
              <a:latin typeface="Meiryo UI" panose="020B0604030504040204" pitchFamily="50" charset="-128"/>
              <a:ea typeface="Meiryo UI" panose="020B0604030504040204" pitchFamily="50" charset="-128"/>
            </a:endParaRPr>
          </a:p>
          <a:p>
            <a:pPr algn="ctr" defTabSz="685817">
              <a:defRPr/>
            </a:pPr>
            <a:r>
              <a:rPr kumimoji="0" lang="ja-JP" altLang="en-US" sz="900" kern="0">
                <a:solidFill>
                  <a:prstClr val="white"/>
                </a:solidFill>
                <a:latin typeface="Meiryo UI" panose="020B0604030504040204" pitchFamily="50" charset="-128"/>
                <a:ea typeface="Meiryo UI" panose="020B0604030504040204" pitchFamily="50" charset="-128"/>
              </a:rPr>
              <a:t>令和</a:t>
            </a:r>
            <a:r>
              <a:rPr kumimoji="0" lang="en-US" altLang="ja-JP" sz="900" kern="0">
                <a:solidFill>
                  <a:prstClr val="white"/>
                </a:solidFill>
                <a:latin typeface="Meiryo UI" panose="020B0604030504040204" pitchFamily="50" charset="-128"/>
                <a:ea typeface="Meiryo UI" panose="020B0604030504040204" pitchFamily="50" charset="-128"/>
              </a:rPr>
              <a:t>4</a:t>
            </a:r>
            <a:r>
              <a:rPr kumimoji="0" lang="ja-JP" altLang="en-US" sz="900" kern="0">
                <a:solidFill>
                  <a:prstClr val="white"/>
                </a:solidFill>
                <a:latin typeface="Meiryo UI" panose="020B0604030504040204" pitchFamily="50" charset="-128"/>
                <a:ea typeface="Meiryo UI" panose="020B0604030504040204" pitchFamily="50" charset="-128"/>
              </a:rPr>
              <a:t>年</a:t>
            </a:r>
            <a:r>
              <a:rPr kumimoji="0" lang="en-US" altLang="ja-JP" sz="900" kern="0">
                <a:solidFill>
                  <a:prstClr val="white"/>
                </a:solidFill>
                <a:latin typeface="Meiryo UI" panose="020B0604030504040204" pitchFamily="50" charset="-128"/>
                <a:ea typeface="Meiryo UI" panose="020B0604030504040204" pitchFamily="50" charset="-128"/>
              </a:rPr>
              <a:t>4</a:t>
            </a:r>
            <a:r>
              <a:rPr kumimoji="0" lang="ja-JP" altLang="en-US" sz="900" kern="0">
                <a:solidFill>
                  <a:prstClr val="white"/>
                </a:solidFill>
                <a:latin typeface="Meiryo UI" panose="020B0604030504040204" pitchFamily="50" charset="-128"/>
                <a:ea typeface="Meiryo UI" panose="020B0604030504040204" pitchFamily="50" charset="-128"/>
              </a:rPr>
              <a:t>月全面施行</a:t>
            </a:r>
            <a:endParaRPr kumimoji="0" lang="en-US" altLang="ja-JP" sz="900" kern="0">
              <a:solidFill>
                <a:prstClr val="white"/>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978DFA6-1213-43D7-BEF3-E22F7A70D475}"/>
              </a:ext>
            </a:extLst>
          </p:cNvPr>
          <p:cNvSpPr/>
          <p:nvPr/>
        </p:nvSpPr>
        <p:spPr>
          <a:xfrm>
            <a:off x="1769836" y="2032572"/>
            <a:ext cx="4536504" cy="1890210"/>
          </a:xfrm>
          <a:prstGeom prst="rect">
            <a:avLst/>
          </a:prstGeom>
          <a:solidFill>
            <a:srgbClr val="70AD47">
              <a:lumMod val="20000"/>
              <a:lumOff val="80000"/>
            </a:srgbClr>
          </a:solidFill>
          <a:ln w="3175">
            <a:noFill/>
          </a:ln>
        </p:spPr>
        <p:txBody>
          <a:bodyPr vert="horz" lIns="0" tIns="0" rIns="0" bIns="0" rtlCol="0" anchor="ctr"/>
          <a:lstStyle/>
          <a:p>
            <a:pPr algn="ctr" defTabSz="685817">
              <a:lnSpc>
                <a:spcPct val="120000"/>
              </a:lnSpc>
              <a:defRPr/>
            </a:pPr>
            <a:r>
              <a:rPr kumimoji="0" lang="ja-JP" altLang="en-US" b="1" kern="0">
                <a:solidFill>
                  <a:prstClr val="black"/>
                </a:solidFill>
                <a:latin typeface="Meiryo UI" panose="020B0604030504040204" pitchFamily="50" charset="-128"/>
                <a:ea typeface="Meiryo UI" panose="020B0604030504040204" pitchFamily="50" charset="-128"/>
              </a:rPr>
              <a:t>いわゆる３年ごと見直し規定に基づく改正</a:t>
            </a:r>
            <a:endParaRPr kumimoji="0" lang="en-US" altLang="ja-JP" b="1"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r>
              <a:rPr kumimoji="0" lang="ja-JP" altLang="en-US" sz="1200" kern="0">
                <a:solidFill>
                  <a:prstClr val="black"/>
                </a:solidFill>
                <a:latin typeface="Meiryo UI" panose="020B0604030504040204" pitchFamily="50" charset="-128"/>
                <a:ea typeface="Meiryo UI" panose="020B0604030504040204" pitchFamily="50" charset="-128"/>
              </a:rPr>
              <a:t>個人の権利利益の保護と活用の強化、 越境データの流通増大に伴う</a:t>
            </a:r>
            <a:endParaRPr kumimoji="0" lang="en-US" altLang="ja-JP" sz="1200"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r>
              <a:rPr kumimoji="0" lang="ja-JP" altLang="en-US" sz="1200" kern="0">
                <a:solidFill>
                  <a:prstClr val="black"/>
                </a:solidFill>
                <a:latin typeface="Meiryo UI" panose="020B0604030504040204" pitchFamily="50" charset="-128"/>
                <a:ea typeface="Meiryo UI" panose="020B0604030504040204" pitchFamily="50" charset="-128"/>
              </a:rPr>
              <a:t>新たなリスクへの対応、 ＡＩ・ビッグデータ時代への対応等</a:t>
            </a:r>
            <a:endParaRPr kumimoji="0" lang="en-US" altLang="ja-JP" sz="1200"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endParaRPr kumimoji="0" lang="en-US" altLang="ja-JP" sz="750" kern="0">
              <a:solidFill>
                <a:prstClr val="black"/>
              </a:solidFill>
              <a:latin typeface="Meiryo UI" panose="020B0604030504040204" pitchFamily="50" charset="-128"/>
              <a:ea typeface="Meiryo UI" panose="020B0604030504040204" pitchFamily="50" charset="-128"/>
            </a:endParaRPr>
          </a:p>
          <a:p>
            <a:pPr marL="814408" lvl="2" indent="-12859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 利用停止・消去等の拡充、漏えい等の報告・本人通知</a:t>
            </a:r>
          </a:p>
          <a:p>
            <a:pPr marL="814408" lvl="2" indent="-12859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 不適正利用の禁止</a:t>
            </a:r>
            <a:endParaRPr kumimoji="0" lang="en-US" altLang="ja-JP" sz="1200" kern="0">
              <a:solidFill>
                <a:prstClr val="black"/>
              </a:solidFill>
              <a:latin typeface="Meiryo UI" panose="020B0604030504040204" pitchFamily="50" charset="-128"/>
              <a:ea typeface="Meiryo UI" panose="020B0604030504040204" pitchFamily="50" charset="-128"/>
            </a:endParaRPr>
          </a:p>
          <a:p>
            <a:pPr marL="814408" lvl="2" indent="-12859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 仮名加工情報の創設、個人関連情報の第三者提供制限</a:t>
            </a:r>
            <a:endParaRPr kumimoji="0" lang="en-US" altLang="ja-JP" sz="1200" kern="0">
              <a:solidFill>
                <a:prstClr val="black"/>
              </a:solidFill>
              <a:latin typeface="Meiryo UI" panose="020B0604030504040204" pitchFamily="50" charset="-128"/>
              <a:ea typeface="Meiryo UI" panose="020B0604030504040204" pitchFamily="50" charset="-128"/>
            </a:endParaRPr>
          </a:p>
          <a:p>
            <a:pPr marL="814408" lvl="2" indent="-12859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 越境移転に係る情報提供の充実　　等</a:t>
            </a:r>
          </a:p>
        </p:txBody>
      </p:sp>
      <p:sp>
        <p:nvSpPr>
          <p:cNvPr id="19" name="テキスト ボックス 18">
            <a:extLst>
              <a:ext uri="{FF2B5EF4-FFF2-40B4-BE49-F238E27FC236}">
                <a16:creationId xmlns:a16="http://schemas.microsoft.com/office/drawing/2014/main" id="{9224441A-AC1D-439C-A4BB-67BADC330A66}"/>
              </a:ext>
            </a:extLst>
          </p:cNvPr>
          <p:cNvSpPr txBox="1"/>
          <p:nvPr/>
        </p:nvSpPr>
        <p:spPr>
          <a:xfrm>
            <a:off x="6345667" y="2032323"/>
            <a:ext cx="4536504" cy="1895647"/>
          </a:xfrm>
          <a:prstGeom prst="rect">
            <a:avLst/>
          </a:prstGeom>
          <a:solidFill>
            <a:srgbClr val="ED7D31">
              <a:lumMod val="20000"/>
              <a:lumOff val="80000"/>
            </a:srgbClr>
          </a:solidFill>
          <a:ln>
            <a:noFill/>
          </a:ln>
        </p:spPr>
        <p:txBody>
          <a:bodyPr wrap="square" rtlCol="0" anchor="ctr">
            <a:spAutoFit/>
          </a:bodyPr>
          <a:lstStyle/>
          <a:p>
            <a:pPr algn="ctr" defTabSz="685817">
              <a:lnSpc>
                <a:spcPct val="120000"/>
              </a:lnSpc>
              <a:defRPr/>
            </a:pPr>
            <a:endParaRPr kumimoji="0" lang="en-US" altLang="ja-JP" sz="900" b="1"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r>
              <a:rPr kumimoji="0" lang="ja-JP" altLang="en-US" b="1" kern="0">
                <a:solidFill>
                  <a:prstClr val="black"/>
                </a:solidFill>
                <a:latin typeface="Meiryo UI" panose="020B0604030504040204" pitchFamily="50" charset="-128"/>
                <a:ea typeface="Meiryo UI" panose="020B0604030504040204" pitchFamily="50" charset="-128"/>
              </a:rPr>
              <a:t>デジタル社会形成整備法に基づく改正</a:t>
            </a:r>
            <a:endParaRPr kumimoji="0" lang="en-US" altLang="ja-JP" b="1"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r>
              <a:rPr kumimoji="0" lang="ja-JP" altLang="en-US" sz="1200" kern="0">
                <a:solidFill>
                  <a:prstClr val="black"/>
                </a:solidFill>
                <a:latin typeface="Meiryo UI" panose="020B0604030504040204" pitchFamily="50" charset="-128"/>
                <a:ea typeface="Meiryo UI" panose="020B0604030504040204" pitchFamily="50" charset="-128"/>
              </a:rPr>
              <a:t>官民を通じた個人情報保護制度の見直し（</a:t>
            </a:r>
            <a:r>
              <a:rPr kumimoji="0" lang="ja-JP" altLang="en-US" sz="1200" kern="0">
                <a:solidFill>
                  <a:srgbClr val="FF0000"/>
                </a:solidFill>
                <a:latin typeface="Meiryo UI" panose="020B0604030504040204" pitchFamily="50" charset="-128"/>
                <a:ea typeface="Meiryo UI" panose="020B0604030504040204" pitchFamily="50" charset="-128"/>
              </a:rPr>
              <a:t>官民一元化</a:t>
            </a:r>
            <a:r>
              <a:rPr kumimoji="0" lang="ja-JP" altLang="en-US" sz="1200" kern="0">
                <a:solidFill>
                  <a:prstClr val="black"/>
                </a:solidFill>
                <a:latin typeface="Meiryo UI" panose="020B0604030504040204" pitchFamily="50" charset="-128"/>
                <a:ea typeface="Meiryo UI" panose="020B0604030504040204" pitchFamily="50" charset="-128"/>
              </a:rPr>
              <a:t>）</a:t>
            </a:r>
            <a:endParaRPr kumimoji="0" lang="en-US" altLang="ja-JP" sz="1200" kern="0">
              <a:solidFill>
                <a:prstClr val="black"/>
              </a:solidFill>
              <a:latin typeface="Meiryo UI" panose="020B0604030504040204" pitchFamily="50" charset="-128"/>
              <a:ea typeface="Meiryo UI" panose="020B0604030504040204" pitchFamily="50" charset="-128"/>
            </a:endParaRPr>
          </a:p>
          <a:p>
            <a:pPr algn="ctr" defTabSz="685817">
              <a:lnSpc>
                <a:spcPct val="120000"/>
              </a:lnSpc>
              <a:defRPr/>
            </a:pPr>
            <a:endParaRPr kumimoji="0" lang="en-US" altLang="ja-JP" sz="1200" kern="0">
              <a:solidFill>
                <a:prstClr val="black"/>
              </a:solidFill>
              <a:latin typeface="Meiryo UI" panose="020B0604030504040204" pitchFamily="50" charset="-128"/>
              <a:ea typeface="Meiryo UI" panose="020B0604030504040204" pitchFamily="50" charset="-128"/>
            </a:endParaRPr>
          </a:p>
          <a:p>
            <a:pPr marL="803693" indent="-19884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官民通じた個人情報の保護と活用の強化</a:t>
            </a:r>
            <a:endParaRPr kumimoji="0" lang="en-US" altLang="ja-JP" sz="1200" kern="0">
              <a:solidFill>
                <a:prstClr val="black"/>
              </a:solidFill>
              <a:latin typeface="Meiryo UI" panose="020B0604030504040204" pitchFamily="50" charset="-128"/>
              <a:ea typeface="Meiryo UI" panose="020B0604030504040204" pitchFamily="50" charset="-128"/>
            </a:endParaRPr>
          </a:p>
          <a:p>
            <a:pPr marL="803693" indent="-19884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医療分野・学術分野における規制の統一</a:t>
            </a:r>
            <a:endParaRPr kumimoji="0" lang="en-US" altLang="ja-JP" sz="1200" kern="0">
              <a:solidFill>
                <a:prstClr val="black"/>
              </a:solidFill>
              <a:latin typeface="Meiryo UI" panose="020B0604030504040204" pitchFamily="50" charset="-128"/>
              <a:ea typeface="Meiryo UI" panose="020B0604030504040204" pitchFamily="50" charset="-128"/>
            </a:endParaRPr>
          </a:p>
          <a:p>
            <a:pPr marL="803693" indent="-198840" defTabSz="685817">
              <a:lnSpc>
                <a:spcPct val="120000"/>
              </a:lnSpc>
              <a:buFont typeface="Wingdings" panose="05000000000000000000" pitchFamily="2" charset="2"/>
              <a:buChar char="ü"/>
              <a:defRPr/>
            </a:pPr>
            <a:r>
              <a:rPr kumimoji="0" lang="ja-JP" altLang="en-US" sz="1200" kern="0">
                <a:solidFill>
                  <a:prstClr val="black"/>
                </a:solidFill>
                <a:latin typeface="Meiryo UI" panose="020B0604030504040204" pitchFamily="50" charset="-128"/>
                <a:ea typeface="Meiryo UI" panose="020B0604030504040204" pitchFamily="50" charset="-128"/>
              </a:rPr>
              <a:t>学術研究に係る適用除外規定の見直し　等</a:t>
            </a:r>
            <a:endParaRPr kumimoji="0" lang="en-US" altLang="ja-JP" sz="1200" kern="0">
              <a:solidFill>
                <a:prstClr val="black"/>
              </a:solidFill>
              <a:latin typeface="Meiryo UI" panose="020B0604030504040204" pitchFamily="50" charset="-128"/>
              <a:ea typeface="Meiryo UI" panose="020B0604030504040204" pitchFamily="50" charset="-128"/>
            </a:endParaRPr>
          </a:p>
          <a:p>
            <a:pPr marL="803693" indent="-198840" defTabSz="685817">
              <a:lnSpc>
                <a:spcPct val="120000"/>
              </a:lnSpc>
              <a:buFont typeface="Wingdings" panose="05000000000000000000" pitchFamily="2" charset="2"/>
              <a:buChar char="ü"/>
              <a:defRPr/>
            </a:pPr>
            <a:endParaRPr kumimoji="0" lang="en-US" altLang="ja-JP" sz="1200" kern="0">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75ADB04-B478-4FED-9354-98FA47397162}"/>
              </a:ext>
            </a:extLst>
          </p:cNvPr>
          <p:cNvSpPr txBox="1"/>
          <p:nvPr/>
        </p:nvSpPr>
        <p:spPr>
          <a:xfrm>
            <a:off x="6345669" y="1491008"/>
            <a:ext cx="4536503" cy="507831"/>
          </a:xfrm>
          <a:prstGeom prst="rect">
            <a:avLst/>
          </a:prstGeom>
          <a:solidFill>
            <a:srgbClr val="ED7D31"/>
          </a:solidFill>
        </p:spPr>
        <p:txBody>
          <a:bodyPr wrap="square" rtlCol="0" anchor="ctr">
            <a:spAutoFit/>
          </a:bodyPr>
          <a:lstStyle/>
          <a:p>
            <a:pPr algn="ctr" defTabSz="685817">
              <a:defRPr/>
            </a:pPr>
            <a:r>
              <a:rPr kumimoji="0" lang="ja-JP" altLang="en-US" b="1" kern="0">
                <a:solidFill>
                  <a:prstClr val="white"/>
                </a:solidFill>
                <a:latin typeface="Meiryo UI" panose="020B0604030504040204" pitchFamily="50" charset="-128"/>
                <a:ea typeface="Meiryo UI" panose="020B0604030504040204" pitchFamily="50" charset="-128"/>
              </a:rPr>
              <a:t>令和</a:t>
            </a:r>
            <a:r>
              <a:rPr kumimoji="0" lang="en-US" altLang="ja-JP" b="1" kern="0">
                <a:solidFill>
                  <a:prstClr val="white"/>
                </a:solidFill>
                <a:latin typeface="Meiryo UI" panose="020B0604030504040204" pitchFamily="50" charset="-128"/>
                <a:ea typeface="Meiryo UI" panose="020B0604030504040204" pitchFamily="50" charset="-128"/>
              </a:rPr>
              <a:t>3</a:t>
            </a:r>
            <a:r>
              <a:rPr kumimoji="0" lang="ja-JP" altLang="en-US" b="1" kern="0">
                <a:solidFill>
                  <a:prstClr val="white"/>
                </a:solidFill>
                <a:latin typeface="Meiryo UI" panose="020B0604030504040204" pitchFamily="50" charset="-128"/>
                <a:ea typeface="Meiryo UI" panose="020B0604030504040204" pitchFamily="50" charset="-128"/>
              </a:rPr>
              <a:t>年改正法</a:t>
            </a:r>
            <a:endParaRPr kumimoji="0" lang="en-US" altLang="ja-JP" b="1" kern="0">
              <a:solidFill>
                <a:prstClr val="white"/>
              </a:solidFill>
              <a:latin typeface="Meiryo UI" panose="020B0604030504040204" pitchFamily="50" charset="-128"/>
              <a:ea typeface="Meiryo UI" panose="020B0604030504040204" pitchFamily="50" charset="-128"/>
            </a:endParaRPr>
          </a:p>
          <a:p>
            <a:pPr algn="ctr" defTabSz="685817">
              <a:defRPr/>
            </a:pPr>
            <a:r>
              <a:rPr kumimoji="0" lang="ja-JP" altLang="en-US" sz="900" kern="0">
                <a:solidFill>
                  <a:prstClr val="white"/>
                </a:solidFill>
                <a:latin typeface="Meiryo UI" panose="020B0604030504040204" pitchFamily="50" charset="-128"/>
                <a:ea typeface="Meiryo UI" panose="020B0604030504040204" pitchFamily="50" charset="-128"/>
              </a:rPr>
              <a:t>令和４年４月一部施行</a:t>
            </a:r>
            <a:r>
              <a:rPr kumimoji="0" lang="ja-JP" altLang="en-US" sz="787" kern="0">
                <a:solidFill>
                  <a:prstClr val="white"/>
                </a:solidFill>
                <a:latin typeface="Meiryo UI" panose="020B0604030504040204" pitchFamily="50" charset="-128"/>
                <a:ea typeface="Meiryo UI" panose="020B0604030504040204" pitchFamily="50" charset="-128"/>
              </a:rPr>
              <a:t>（地方部分は令和５年４月施行）</a:t>
            </a:r>
            <a:endParaRPr kumimoji="0" lang="en-US" altLang="ja-JP" sz="787" kern="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343684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49E5E3EEF4D7045AD26CF945452304D" ma:contentTypeVersion="19" ma:contentTypeDescription="新しいドキュメントを作成します。" ma:contentTypeScope="" ma:versionID="ce052c640346cd100a33a587f7bcd404">
  <xsd:schema xmlns:xsd="http://www.w3.org/2001/XMLSchema" xmlns:xs="http://www.w3.org/2001/XMLSchema" xmlns:p="http://schemas.microsoft.com/office/2006/metadata/properties" xmlns:ns2="d95e9d8b-3f93-46aa-81f0-e7ff21611f67" xmlns:ns3="b85bb29a-ad32-4d65-8d6c-cb796b2e9423" targetNamespace="http://schemas.microsoft.com/office/2006/metadata/properties" ma:root="true" ma:fieldsID="ac92c8d6b772b3994c5c0c55e3bced33" ns2:_="" ns3:_="">
    <xsd:import namespace="d95e9d8b-3f93-46aa-81f0-e7ff21611f67"/>
    <xsd:import namespace="b85bb29a-ad32-4d65-8d6c-cb796b2e9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element ref="ns2:_x5150__x7ae5__x624b__x5f53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e9d8b-3f93-46aa-81f0-e7ff2161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627f__x8a8d__x306e__x72b6__x614b_">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150__x7ae5__x624b__x5f53_" ma:index="24" nillable="true" ma:displayName="児童手当" ma:format="Hyperlink" ma:internalName="_x5150__x7ae5__x624b__x5f53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bb29a-ad32-4d65-8d6c-cb796b2e9423"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f898d1f5-625d-4026-bc2f-96502dbb22f7}" ma:internalName="TaxCatchAll" ma:showField="CatchAllData" ma:web="b85bb29a-ad32-4d65-8d6c-cb796b2e94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5e9d8b-3f93-46aa-81f0-e7ff21611f67">
      <Terms xmlns="http://schemas.microsoft.com/office/infopath/2007/PartnerControls"/>
    </lcf76f155ced4ddcb4097134ff3c332f>
    <TaxCatchAll xmlns="b85bb29a-ad32-4d65-8d6c-cb796b2e9423" xsi:nil="true"/>
    <_Flow_SignoffStatus xmlns="d95e9d8b-3f93-46aa-81f0-e7ff21611f67" xsi:nil="true"/>
    <_x5150__x7ae5__x624b__x5f53_ xmlns="d95e9d8b-3f93-46aa-81f0-e7ff21611f67">
      <Url xsi:nil="true"/>
      <Description xsi:nil="true"/>
    </_x5150__x7ae5__x624b__x5f53_>
    <SharedWithUsers xmlns="b85bb29a-ad32-4d65-8d6c-cb796b2e9423">
      <UserInfo>
        <DisplayName/>
        <AccountId xsi:nil="true"/>
        <AccountType/>
      </UserInfo>
    </SharedWithUsers>
  </documentManagement>
</p:properties>
</file>

<file path=customXml/itemProps1.xml><?xml version="1.0" encoding="utf-8"?>
<ds:datastoreItem xmlns:ds="http://schemas.openxmlformats.org/officeDocument/2006/customXml" ds:itemID="{A5899660-BBAA-4351-B9F4-56E14B8E0507}"/>
</file>

<file path=customXml/itemProps2.xml><?xml version="1.0" encoding="utf-8"?>
<ds:datastoreItem xmlns:ds="http://schemas.openxmlformats.org/officeDocument/2006/customXml" ds:itemID="{E45F1681-E58C-4EC0-AFA0-99E3055B8660}"/>
</file>

<file path=customXml/itemProps3.xml><?xml version="1.0" encoding="utf-8"?>
<ds:datastoreItem xmlns:ds="http://schemas.openxmlformats.org/officeDocument/2006/customXml" ds:itemID="{BC0CD738-8581-48CF-911E-C7D053ED1C7F}"/>
</file>

<file path=docProps/app.xml><?xml version="1.0" encoding="utf-8"?>
<Properties xmlns="http://schemas.openxmlformats.org/officeDocument/2006/extended-properties" xmlns:vt="http://schemas.openxmlformats.org/officeDocument/2006/docPropsVTypes">
  <TotalTime>0</TotalTime>
  <Words>15171</Words>
  <Application>Microsoft Office PowerPoint</Application>
  <PresentationFormat>ワイド画面</PresentationFormat>
  <Paragraphs>1178</Paragraphs>
  <Slides>74</Slides>
  <Notes>74</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74</vt:i4>
      </vt:variant>
    </vt:vector>
  </HeadingPairs>
  <TitlesOfParts>
    <vt:vector size="88" baseType="lpstr">
      <vt:lpstr>HG丸ｺﾞｼｯｸM-PRO</vt:lpstr>
      <vt:lpstr>Meiryo UI</vt:lpstr>
      <vt:lpstr>ＭＳ Ｐゴシック</vt:lpstr>
      <vt:lpstr>ＭＳ ゴシック</vt:lpstr>
      <vt:lpstr>メイリオ</vt:lpstr>
      <vt:lpstr>游ゴシック</vt:lpstr>
      <vt:lpstr>游ゴシック Light</vt:lpstr>
      <vt:lpstr>Arial</vt:lpstr>
      <vt:lpstr>Calibri</vt:lpstr>
      <vt:lpstr>Calibri Light</vt:lpstr>
      <vt:lpstr>Wingdings</vt:lpstr>
      <vt:lpstr>1_Office テーマ</vt:lpstr>
      <vt:lpstr>1_Office テーマ</vt:lpstr>
      <vt:lpstr>3_Office テーマ</vt:lpstr>
      <vt:lpstr>個人情報の適正な取扱いのための研修資料</vt:lpstr>
      <vt:lpstr>はじめに</vt:lpstr>
      <vt:lpstr>PowerPoint プレゼンテーション</vt:lpstr>
      <vt:lpstr>なぜ、個人情報の適正な取扱いの確保が必要か？</vt:lpstr>
      <vt:lpstr>なぜ、個人情報の適正な取扱いの確保が必要か？</vt:lpstr>
      <vt:lpstr>「個人情報保護法」とは</vt:lpstr>
      <vt:lpstr>「個人情報保護法」とは</vt:lpstr>
      <vt:lpstr>PowerPoint プレゼンテーション</vt:lpstr>
      <vt:lpstr>「令和２年改正法」「令和３年改正法」とは</vt:lpstr>
      <vt:lpstr>「令和３年改正法」とは</vt:lpstr>
      <vt:lpstr>PowerPoint プレゼンテーション</vt:lpstr>
      <vt:lpstr>「行政機関等」とは</vt:lpstr>
      <vt:lpstr>公的部門（第５章）の規律の適用対象</vt:lpstr>
      <vt:lpstr>「個人情報」とは（法第２条第１項関係）</vt:lpstr>
      <vt:lpstr>「個人情報」とは（法第２条第１項関係）</vt:lpstr>
      <vt:lpstr>「個人識別符号」とは（法第２条第２項関係）</vt:lpstr>
      <vt:lpstr>「要配慮個人情報」とは（法第２条第３項関係）</vt:lpstr>
      <vt:lpstr>「条例要配慮個人情報」とは（法第60条第５項関係）</vt:lpstr>
      <vt:lpstr>「仮名加工情報」とは（法第２条第５項関係）</vt:lpstr>
      <vt:lpstr>「匿名加工情報」とは（法第２条第６項関係）</vt:lpstr>
      <vt:lpstr>「個人関連情報」とは（法第２条第７項関係）</vt:lpstr>
      <vt:lpstr>「保有個人情報」とは（法第60条第１項関係）</vt:lpstr>
      <vt:lpstr>「個人情報ファイル」とは（法第60条第２項関係）</vt:lpstr>
      <vt:lpstr>「個人情報」と「特定個人情報」の関係</vt:lpstr>
      <vt:lpstr>行政機関等が守るべき規律と、「個人情報」「保有個人情報」「個人情報ファイル」の関係</vt:lpstr>
      <vt:lpstr>地方公共団体におけるその他の留意点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2025-10-15T08:31:59Z</dcterms:created>
  <dcterms:modified xsi:type="dcterms:W3CDTF">2025-10-15T08:32:10Z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0x010100F49E5E3EEF4D7045AD26CF945452304D</vt:lpwstr>
  </property>
  <property fmtid="{D5CDD505-2E9C-101B-9397-08002B2CF9AE}" pid="4" name="Order">
    <vt:r8>7940688000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