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264" r:id="rId2"/>
    <p:sldId id="2245"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D"/>
    <a:srgbClr val="FFCB97"/>
    <a:srgbClr val="FF9933"/>
    <a:srgbClr val="008000"/>
    <a:srgbClr val="8BE1FF"/>
    <a:srgbClr val="A7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5D7089-8288-4840-BFD8-0496DF84618D}" v="6" dt="2025-10-15T08:33:01.2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45" autoAdjust="0"/>
    <p:restoredTop sz="93285" autoAdjust="0"/>
  </p:normalViewPr>
  <p:slideViewPr>
    <p:cSldViewPr snapToGrid="0">
      <p:cViewPr varScale="1">
        <p:scale>
          <a:sx n="107" d="100"/>
          <a:sy n="107" d="100"/>
        </p:scale>
        <p:origin x="1932"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1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A8071EF-001D-4A6A-AA0D-3F39EDC14736}" type="datetimeFigureOut">
              <a:rPr kumimoji="1" lang="ja-JP" altLang="en-US" smtClean="0">
                <a:latin typeface="Meiryo UI" panose="020B0604030504040204" pitchFamily="50" charset="-128"/>
                <a:ea typeface="Meiryo UI" panose="020B0604030504040204" pitchFamily="50" charset="-128"/>
              </a:rPr>
              <a:t>2025/10/15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3A76EBA-F312-47A7-8174-DEEAD109FB4C}"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166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B61C725-2D31-4121-AA68-0F5DA35E5FA6}" type="datetimeFigureOut">
              <a:rPr kumimoji="1" lang="ja-JP" altLang="en-US" smtClean="0"/>
              <a:pPr/>
              <a:t>2025/10/15</a:t>
            </a:fld>
            <a:endParaRPr kumimoji="1" lang="ja-JP" altLang="en-US" dirty="0"/>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19074EFF-F9D5-4EEE-B106-BFE4833E967C}" type="slidenum">
              <a:rPr kumimoji="1" lang="ja-JP" altLang="en-US" smtClean="0"/>
              <a:pPr/>
              <a:t>‹#›</a:t>
            </a:fld>
            <a:endParaRPr kumimoji="1" lang="ja-JP" altLang="en-US" dirty="0"/>
          </a:p>
        </p:txBody>
      </p:sp>
    </p:spTree>
    <p:extLst>
      <p:ext uri="{BB962C8B-B14F-4D97-AF65-F5344CB8AC3E}">
        <p14:creationId xmlns:p14="http://schemas.microsoft.com/office/powerpoint/2010/main" val="1151490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074EFF-F9D5-4EEE-B106-BFE4833E967C}" type="slidenum">
              <a:rPr kumimoji="1"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51558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074EFF-F9D5-4EEE-B106-BFE4833E967C}" type="slidenum">
              <a:rPr kumimoji="1"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848373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25E638-EF06-49C2-913E-15F3051B742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19650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A9685-969D-48A0-AAFC-26C14044E7FC}"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2982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BF248-D63D-4753-A320-37926D2E1118}"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4545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2FB10C-59D1-411A-9CA7-93D65CE0D54E}"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28607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6516FE-7565-45F1-9CB1-8154FE7B0FF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0065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1A7E56-571E-428B-8991-F1C899A4633F}"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04155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C62E1E-8A33-450D-A74F-5F2EDBFD4E40}" type="datetime1">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22734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F26357-46D5-457F-BC8F-A3C54E4AE900}" type="datetime1">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96375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1F2A6-7088-4B3D-96E8-50025CD03F90}" type="datetime1">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95858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D2E8FA-4A32-4774-B9B6-740A42AF837B}"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13177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523094-C737-4420-B4BC-3856DB79DE76}"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56791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ea typeface="Meiryo UI" panose="020B0604030504040204" pitchFamily="50" charset="-128"/>
              </a:defRPr>
            </a:lvl1pPr>
          </a:lstStyle>
          <a:p>
            <a:fld id="{1D1B453C-9A12-41A1-9612-F067E258820C}" type="datetime1">
              <a:rPr kumimoji="1" lang="ja-JP" altLang="en-US" smtClean="0"/>
              <a:pPr/>
              <a:t>2025/10/15</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ea typeface="Meiryo UI" panose="020B0604030504040204" pitchFamily="50" charset="-128"/>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ea typeface="Meiryo UI" panose="020B0604030504040204" pitchFamily="50" charset="-128"/>
              </a:defRPr>
            </a:lvl1pPr>
          </a:lstStyle>
          <a:p>
            <a:fld id="{52FD9B32-C877-4168-9DF9-BB9A504D625C}" type="slidenum">
              <a:rPr kumimoji="1" lang="ja-JP" altLang="en-US" smtClean="0"/>
              <a:pPr/>
              <a:t>‹#›</a:t>
            </a:fld>
            <a:endParaRPr kumimoji="1" lang="ja-JP" altLang="en-US" dirty="0"/>
          </a:p>
        </p:txBody>
      </p:sp>
    </p:spTree>
    <p:extLst>
      <p:ext uri="{BB962C8B-B14F-4D97-AF65-F5344CB8AC3E}">
        <p14:creationId xmlns:p14="http://schemas.microsoft.com/office/powerpoint/2010/main" val="1690388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rgbClr val="A7E8FF"/>
            </a:gs>
            <a:gs pos="83000">
              <a:srgbClr val="8BE1FF"/>
            </a:gs>
            <a:gs pos="100000">
              <a:srgbClr val="8BE1FF"/>
            </a:gs>
          </a:gsLst>
          <a:lin ang="16200000" scaled="1"/>
          <a:tileRect/>
        </a:gradFill>
        <a:effectLst/>
      </p:bgPr>
    </p:bg>
    <p:spTree>
      <p:nvGrpSpPr>
        <p:cNvPr id="1" name=""/>
        <p:cNvGrpSpPr/>
        <p:nvPr/>
      </p:nvGrpSpPr>
      <p:grpSpPr>
        <a:xfrm>
          <a:off x="0" y="0"/>
          <a:ext cx="0" cy="0"/>
          <a:chOff x="0" y="0"/>
          <a:chExt cx="0" cy="0"/>
        </a:xfrm>
      </p:grpSpPr>
      <p:cxnSp>
        <p:nvCxnSpPr>
          <p:cNvPr id="4" name="直線コネクタ 3"/>
          <p:cNvCxnSpPr/>
          <p:nvPr/>
        </p:nvCxnSpPr>
        <p:spPr>
          <a:xfrm flipH="1">
            <a:off x="142972" y="3458095"/>
            <a:ext cx="9637203" cy="0"/>
          </a:xfrm>
          <a:prstGeom prst="line">
            <a:avLst/>
          </a:prstGeom>
          <a:ln w="63500">
            <a:gradFill flip="none" rotWithShape="1">
              <a:gsLst>
                <a:gs pos="0">
                  <a:srgbClr val="FF9933">
                    <a:alpha val="1000"/>
                  </a:srgbClr>
                </a:gs>
                <a:gs pos="50000">
                  <a:srgbClr val="FF9933">
                    <a:alpha val="40000"/>
                  </a:srgbClr>
                </a:gs>
                <a:gs pos="66000">
                  <a:srgbClr val="FF9933"/>
                </a:gs>
                <a:gs pos="100000">
                  <a:srgbClr val="FF9933"/>
                </a:gs>
              </a:gsLst>
              <a:lin ang="0" scaled="1"/>
              <a:tileRect/>
            </a:gradFill>
            <a:prstDash val="solid"/>
          </a:ln>
        </p:spPr>
        <p:style>
          <a:lnRef idx="1">
            <a:schemeClr val="accent1"/>
          </a:lnRef>
          <a:fillRef idx="0">
            <a:schemeClr val="accent1"/>
          </a:fillRef>
          <a:effectRef idx="0">
            <a:schemeClr val="accent1"/>
          </a:effectRef>
          <a:fontRef idx="minor">
            <a:schemeClr val="tx1"/>
          </a:fontRef>
        </p:style>
      </p:cxnSp>
      <p:sp>
        <p:nvSpPr>
          <p:cNvPr id="10" name="タイトル 1"/>
          <p:cNvSpPr txBox="1">
            <a:spLocks/>
          </p:cNvSpPr>
          <p:nvPr/>
        </p:nvSpPr>
        <p:spPr>
          <a:xfrm>
            <a:off x="675323" y="1803863"/>
            <a:ext cx="8549640" cy="159604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120000"/>
              </a:lnSpc>
              <a:spcBef>
                <a:spcPct val="0"/>
              </a:spcBef>
              <a:spcAft>
                <a:spcPts val="0"/>
              </a:spcAft>
              <a:buClrTx/>
              <a:buSzTx/>
              <a:buFontTx/>
              <a:buNone/>
              <a:tabLst/>
              <a:defRPr/>
            </a:pPr>
            <a:r>
              <a:rPr kumimoji="1" lang="ja-JP" altLang="en-US" sz="48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j-cs"/>
              </a:rPr>
              <a:t>確認テスト</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Meiryo UI" panose="020B0604030504040204" pitchFamily="50" charset="-128"/>
              <a:cs typeface="+mn-cs"/>
            </a:endParaRPr>
          </a:p>
        </p:txBody>
      </p:sp>
      <p:cxnSp>
        <p:nvCxnSpPr>
          <p:cNvPr id="5" name="直線コネクタ 4"/>
          <p:cNvCxnSpPr/>
          <p:nvPr/>
        </p:nvCxnSpPr>
        <p:spPr>
          <a:xfrm>
            <a:off x="141317" y="3458095"/>
            <a:ext cx="698268" cy="0"/>
          </a:xfrm>
          <a:prstGeom prst="line">
            <a:avLst/>
          </a:prstGeom>
          <a:ln w="63500">
            <a:solidFill>
              <a:srgbClr val="008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967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465881" y="21098"/>
            <a:ext cx="9314605" cy="12788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j-cs"/>
              </a:rPr>
              <a:t>確認テスト</a:t>
            </a:r>
          </a:p>
        </p:txBody>
      </p:sp>
      <p:sp>
        <p:nvSpPr>
          <p:cNvPr id="14" name="正方形/長方形 13"/>
          <p:cNvSpPr/>
          <p:nvPr/>
        </p:nvSpPr>
        <p:spPr>
          <a:xfrm>
            <a:off x="119864" y="1346661"/>
            <a:ext cx="346017" cy="5511339"/>
          </a:xfrm>
          <a:prstGeom prst="rect">
            <a:avLst/>
          </a:prstGeom>
          <a:solidFill>
            <a:srgbClr val="00B0F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sp>
        <p:nvSpPr>
          <p:cNvPr id="15" name="正方形/長方形 14"/>
          <p:cNvSpPr/>
          <p:nvPr/>
        </p:nvSpPr>
        <p:spPr>
          <a:xfrm>
            <a:off x="119864" y="0"/>
            <a:ext cx="346017" cy="1346661"/>
          </a:xfrm>
          <a:prstGeom prst="rect">
            <a:avLst/>
          </a:prstGeom>
          <a:solidFill>
            <a:srgbClr val="FF9933">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6" name="直線コネクタ 15"/>
          <p:cNvCxnSpPr/>
          <p:nvPr/>
        </p:nvCxnSpPr>
        <p:spPr>
          <a:xfrm flipH="1">
            <a:off x="465881" y="1299991"/>
            <a:ext cx="9314606" cy="0"/>
          </a:xfrm>
          <a:prstGeom prst="line">
            <a:avLst/>
          </a:prstGeom>
          <a:ln w="9525">
            <a:solidFill>
              <a:srgbClr val="FF9933"/>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465881" y="1358180"/>
            <a:ext cx="9314606" cy="0"/>
          </a:xfrm>
          <a:prstGeom prst="line">
            <a:avLst/>
          </a:prstGeom>
          <a:ln w="952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Meiryo UI" panose="020B0604030504040204" pitchFamily="50" charset="-128"/>
              <a:cs typeface="+mn-cs"/>
            </a:endParaRPr>
          </a:p>
        </p:txBody>
      </p:sp>
      <p:sp>
        <p:nvSpPr>
          <p:cNvPr id="18" name="正方形/長方形 17"/>
          <p:cNvSpPr/>
          <p:nvPr/>
        </p:nvSpPr>
        <p:spPr>
          <a:xfrm>
            <a:off x="119864" y="1299991"/>
            <a:ext cx="346017" cy="58189"/>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9" name="直線コネクタ 18"/>
          <p:cNvCxnSpPr/>
          <p:nvPr/>
        </p:nvCxnSpPr>
        <p:spPr>
          <a:xfrm>
            <a:off x="465881" y="0"/>
            <a:ext cx="0" cy="685800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graphicFrame>
        <p:nvGraphicFramePr>
          <p:cNvPr id="7" name="Table 7">
            <a:extLst>
              <a:ext uri="{FF2B5EF4-FFF2-40B4-BE49-F238E27FC236}">
                <a16:creationId xmlns:a16="http://schemas.microsoft.com/office/drawing/2014/main" id="{17F3ADA3-AB41-FCDB-CEB8-AAE19DBFCCD9}"/>
              </a:ext>
            </a:extLst>
          </p:cNvPr>
          <p:cNvGraphicFramePr>
            <a:graphicFrameLocks noGrp="1"/>
          </p:cNvGraphicFramePr>
          <p:nvPr>
            <p:extLst>
              <p:ext uri="{D42A27DB-BD31-4B8C-83A1-F6EECF244321}">
                <p14:modId xmlns:p14="http://schemas.microsoft.com/office/powerpoint/2010/main" val="822064288"/>
              </p:ext>
            </p:extLst>
          </p:nvPr>
        </p:nvGraphicFramePr>
        <p:xfrm>
          <a:off x="876661" y="1486153"/>
          <a:ext cx="8773169" cy="4714485"/>
        </p:xfrm>
        <a:graphic>
          <a:graphicData uri="http://schemas.openxmlformats.org/drawingml/2006/table">
            <a:tbl>
              <a:tblPr firstRow="1" bandRow="1">
                <a:tableStyleId>{2D5ABB26-0587-4C30-8999-92F81FD0307C}</a:tableStyleId>
              </a:tblPr>
              <a:tblGrid>
                <a:gridCol w="498752">
                  <a:extLst>
                    <a:ext uri="{9D8B030D-6E8A-4147-A177-3AD203B41FA5}">
                      <a16:colId xmlns:a16="http://schemas.microsoft.com/office/drawing/2014/main" val="2345865511"/>
                    </a:ext>
                  </a:extLst>
                </a:gridCol>
                <a:gridCol w="7481292">
                  <a:extLst>
                    <a:ext uri="{9D8B030D-6E8A-4147-A177-3AD203B41FA5}">
                      <a16:colId xmlns:a16="http://schemas.microsoft.com/office/drawing/2014/main" val="2715227716"/>
                    </a:ext>
                  </a:extLst>
                </a:gridCol>
                <a:gridCol w="793125">
                  <a:extLst>
                    <a:ext uri="{9D8B030D-6E8A-4147-A177-3AD203B41FA5}">
                      <a16:colId xmlns:a16="http://schemas.microsoft.com/office/drawing/2014/main" val="3824008046"/>
                    </a:ext>
                  </a:extLst>
                </a:gridCol>
              </a:tblGrid>
              <a:tr h="431137">
                <a:tc>
                  <a:txBody>
                    <a:bodyPr/>
                    <a:lstStyle/>
                    <a:p>
                      <a:pPr algn="ctr"/>
                      <a:r>
                        <a:rPr lang="en-US" sz="1100">
                          <a:latin typeface="MS Gothic"/>
                        </a:rPr>
                        <a:t>No</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ja-JP" altLang="en-US" sz="1100" dirty="0">
                          <a:latin typeface="MS Gothic"/>
                          <a:ea typeface="Meiryo UI" panose="020B0604030504040204" pitchFamily="50" charset="-128"/>
                        </a:rPr>
                        <a:t>問　題</a:t>
                      </a: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ja-JP" altLang="en-US" sz="1100">
                          <a:latin typeface="MS Gothic"/>
                          <a:ea typeface="Meiryo UI" panose="020B0604030504040204" pitchFamily="50" charset="-128"/>
                        </a:rPr>
                        <a:t>解答</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291044788"/>
                  </a:ext>
                </a:extLst>
              </a:tr>
              <a:tr h="415987">
                <a:tc>
                  <a:txBody>
                    <a:bodyPr/>
                    <a:lstStyle/>
                    <a:p>
                      <a:pPr algn="ctr"/>
                      <a:r>
                        <a:rPr lang="en-US" sz="1100" dirty="0">
                          <a:latin typeface="MS Gothic"/>
                        </a:rPr>
                        <a:t>１</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個人情報保護法の目的は、行政機関等の事務及び事業の適正かつ円滑な運営を図り、個人の権利利益を保護することを目的としているが、必ずしも個人情報の有用性に配慮するものではない。</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共通編</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個情法の基礎等</a:t>
                      </a:r>
                      <a:r>
                        <a:rPr lang="zh-TW" altLang="en-US" sz="900" dirty="0">
                          <a:solidFill>
                            <a:srgbClr val="FF0000"/>
                          </a:solidFill>
                          <a:latin typeface="Meiryo UI" panose="020B0604030504040204" pitchFamily="50" charset="-128"/>
                          <a:ea typeface="Meiryo UI" panose="020B0604030504040204" pitchFamily="50" charset="-128"/>
                        </a:rPr>
                        <a:t>）</a:t>
                      </a:r>
                      <a:endParaRPr lang="en-US" sz="90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endParaRPr lang="en-US" altLang="ja-JP" sz="1100" dirty="0">
                        <a:latin typeface="MS Gothic"/>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692580759"/>
                  </a:ext>
                </a:extLst>
              </a:tr>
              <a:tr h="415987">
                <a:tc>
                  <a:txBody>
                    <a:bodyPr/>
                    <a:lstStyle/>
                    <a:p>
                      <a:pPr algn="ctr"/>
                      <a:r>
                        <a:rPr lang="en-US" sz="1100" dirty="0">
                          <a:latin typeface="MS Gothic"/>
                        </a:rPr>
                        <a:t>２</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個人情報保護法における「個人情報」とは、個人に関する情報をいい、原則として、死者に関する情報も含まれる。</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共通編</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個情法の基礎等</a:t>
                      </a:r>
                      <a:r>
                        <a:rPr lang="zh-TW" altLang="en-US" sz="900" dirty="0">
                          <a:solidFill>
                            <a:srgbClr val="FF0000"/>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42866680"/>
                  </a:ext>
                </a:extLst>
              </a:tr>
              <a:tr h="480087">
                <a:tc>
                  <a:txBody>
                    <a:bodyPr/>
                    <a:lstStyle/>
                    <a:p>
                      <a:pPr algn="ctr"/>
                      <a:r>
                        <a:rPr lang="en-US" sz="1100" dirty="0">
                          <a:latin typeface="MS Gothic"/>
                        </a:rPr>
                        <a:t>３</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個人情報保護法における「要配慮個人情報」とは、本人の人種、信条、社会的身分等その他本人に対する不当な差別等が生じないようにその取扱いに特に配慮を要するものとして一定の記述等が含まれる個人情報をいう。 </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共通編</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個情法の基礎等</a:t>
                      </a:r>
                      <a:r>
                        <a:rPr lang="zh-TW" altLang="en-US" sz="900" dirty="0">
                          <a:solidFill>
                            <a:srgbClr val="FF0000"/>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86977120"/>
                  </a:ext>
                </a:extLst>
              </a:tr>
              <a:tr h="435781">
                <a:tc>
                  <a:txBody>
                    <a:bodyPr/>
                    <a:lstStyle/>
                    <a:p>
                      <a:pPr algn="ctr"/>
                      <a:r>
                        <a:rPr lang="en-US" sz="1100" dirty="0">
                          <a:latin typeface="MS Gothic"/>
                        </a:rPr>
                        <a:t>４</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方公共団体の機関は、一定の場合において、個人情報の適正な取扱いを確保するため専門的な知見に基づく意見を聴くことが特に必要であると認めるときは、条例で定めることなく、審議会その他の合議制の機関に諮問することができる。</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共通編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（個情法の基礎等）</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1219835"/>
                  </a:ext>
                </a:extLst>
              </a:tr>
              <a:tr h="435781">
                <a:tc>
                  <a:txBody>
                    <a:bodyPr/>
                    <a:lstStyle/>
                    <a:p>
                      <a:pPr algn="ctr"/>
                      <a:r>
                        <a:rPr lang="en-US" sz="1100" dirty="0">
                          <a:latin typeface="MS Gothic"/>
                        </a:rPr>
                        <a:t>５</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buNone/>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秘匿性の高い保有個人情報を取り扱う情報システムのログは、不正アクセスなどの問題が起きたときのみに確認・分析することとしている。</a:t>
                      </a:r>
                    </a:p>
                    <a:p>
                      <a:pPr lvl="0">
                        <a:buNone/>
                      </a:pP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（安全管理措置）</a:t>
                      </a:r>
                      <a:endParaRPr lang="en-US"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590461"/>
                  </a:ext>
                </a:extLst>
              </a:tr>
              <a:tr h="435781">
                <a:tc>
                  <a:txBody>
                    <a:bodyPr/>
                    <a:lstStyle/>
                    <a:p>
                      <a:pPr algn="ctr"/>
                      <a:r>
                        <a:rPr lang="en-US" sz="1100" dirty="0">
                          <a:latin typeface="MS Gothic"/>
                        </a:rPr>
                        <a:t>６</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buNone/>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保有個人情報の取扱いに従事する職員のうち派遣労働者については、派遣元において研修が行われていたため、行政機関等が行う個人情報保護に関する研修の受講対象者には含めず、研修を実施した。</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（安全管理措置）</a:t>
                      </a:r>
                      <a:endParaRPr lang="en-US" sz="90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240352003"/>
                  </a:ext>
                </a:extLst>
              </a:tr>
              <a:tr h="415986">
                <a:tc>
                  <a:txBody>
                    <a:bodyPr/>
                    <a:lstStyle/>
                    <a:p>
                      <a:pPr algn="ctr"/>
                      <a:r>
                        <a:rPr lang="en-US" sz="1100" dirty="0">
                          <a:latin typeface="MS Gothic"/>
                        </a:rPr>
                        <a:t>７</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業務のため保有個人情報を</a:t>
                      </a:r>
                      <a:r>
                        <a:rPr lang="en-US" altLang="ja-JP" sz="900" dirty="0">
                          <a:solidFill>
                            <a:schemeClr val="tx1"/>
                          </a:solidFill>
                          <a:latin typeface="Meiryo UI" panose="020B0604030504040204" pitchFamily="50" charset="-128"/>
                          <a:ea typeface="Meiryo UI" panose="020B0604030504040204" pitchFamily="50" charset="-128"/>
                        </a:rPr>
                        <a:t>USB</a:t>
                      </a:r>
                      <a:r>
                        <a:rPr lang="ja-JP" altLang="en-US" sz="900" dirty="0">
                          <a:solidFill>
                            <a:schemeClr val="tx1"/>
                          </a:solidFill>
                          <a:latin typeface="Meiryo UI" panose="020B0604030504040204" pitchFamily="50" charset="-128"/>
                          <a:ea typeface="Meiryo UI" panose="020B0604030504040204" pitchFamily="50" charset="-128"/>
                        </a:rPr>
                        <a:t>メモリに保存して外部に持ち出す事務があるところ、十分に注意して持ち運ぶため、施錠機能のある鞄を用い、パスワードの設定による保護を行った上、手続に従い媒体の利用管理簿に持ち出し記録を記載した。</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（安全管理措置）</a:t>
                      </a:r>
                      <a:endParaRPr lang="en-US" altLang="ja-JP"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3570213975"/>
                  </a:ext>
                </a:extLst>
              </a:tr>
              <a:tr h="415986">
                <a:tc>
                  <a:txBody>
                    <a:bodyPr/>
                    <a:lstStyle/>
                    <a:p>
                      <a:pPr lvl="0" algn="ctr">
                        <a:buNone/>
                      </a:pPr>
                      <a:r>
                        <a:rPr lang="en-US" sz="1100" dirty="0">
                          <a:latin typeface="MS Gothic"/>
                        </a:rPr>
                        <a:t>８</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保有個人情報が記録された媒体を廃棄するため廃棄業者に委託することとした。廃棄する媒体は不要となったものであり、委託先も廃棄の専門業者であったため、廃棄時</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の立会い</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や廃棄証明書の徴収は行わなかった。</a:t>
                      </a:r>
                      <a:r>
                        <a:rPr kumimoji="1" lang="en-US" altLang="zh-TW"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zh-TW"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共通編</a:t>
                      </a:r>
                      <a:r>
                        <a:rPr kumimoji="1" lang="en-US" altLang="zh-TW"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zh-TW"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（安全管理措置）</a:t>
                      </a:r>
                      <a:endParaRPr lang="en-US"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576176239"/>
                  </a:ext>
                </a:extLst>
              </a:tr>
              <a:tr h="415986">
                <a:tc>
                  <a:txBody>
                    <a:bodyPr/>
                    <a:lstStyle/>
                    <a:p>
                      <a:pPr lvl="0" algn="ctr">
                        <a:buNone/>
                      </a:pPr>
                      <a:r>
                        <a:rPr lang="en-US" sz="1100" dirty="0">
                          <a:latin typeface="MS Gothic"/>
                        </a:rPr>
                        <a:t>９</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年前から保有個人情報を含む文書の保管を外部業者に委託しているが、取扱上の問題の有無に関わらず、毎年１回、実地検査により委託先の取扱状況を確認している。</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共通編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（安全管理措置</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委託先の監督</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8069247"/>
                  </a:ext>
                </a:extLst>
              </a:tr>
              <a:tr h="415986">
                <a:tc>
                  <a:txBody>
                    <a:bodyPr/>
                    <a:lstStyle/>
                    <a:p>
                      <a:pPr lvl="0" algn="ctr">
                        <a:buNone/>
                      </a:pPr>
                      <a:r>
                        <a:rPr lang="en-US" sz="1100" dirty="0">
                          <a:latin typeface="MS Gothic"/>
                        </a:rPr>
                        <a:t>10</a:t>
                      </a:r>
                    </a:p>
                  </a:txBody>
                  <a:tcPr anchor="ct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buNone/>
                      </a:pPr>
                      <a:r>
                        <a:rPr lang="en-US" altLang="ja-JP" sz="900" b="0" i="0" u="none" strike="noStrike" baseline="0" noProof="0" dirty="0">
                          <a:solidFill>
                            <a:schemeClr val="tx1"/>
                          </a:solidFill>
                          <a:latin typeface="Meiryo UI" panose="020B0604030504040204" pitchFamily="50" charset="-128"/>
                          <a:ea typeface="Meiryo UI" panose="020B0604030504040204" pitchFamily="50" charset="-128"/>
                        </a:rPr>
                        <a:t>100</a:t>
                      </a: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人を超える保有個人情報が入ったＵＳＢメモリを外部に持ち出したところ帰庁した際に所在不明になっており、どこかで紛失した可能性が考えられたが、紛失したと確定したわけではないためこの段階で個人情報保護委員会に報告する必要はないと判断した。</a:t>
                      </a:r>
                      <a:r>
                        <a:rPr kumimoji="1" lang="en-US" altLang="zh-TW"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zh-TW"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共通編</a:t>
                      </a:r>
                      <a:r>
                        <a:rPr kumimoji="1" lang="en-US" altLang="zh-TW"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zh-TW"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漏えい等報告</a:t>
                      </a:r>
                      <a:r>
                        <a:rPr kumimoji="1" lang="zh-TW"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lang="ja-JP" altLang="en-US"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32363481"/>
                  </a:ext>
                </a:extLst>
              </a:tr>
            </a:tbl>
          </a:graphicData>
        </a:graphic>
      </p:graphicFrame>
      <p:sp>
        <p:nvSpPr>
          <p:cNvPr id="2" name="TextBox 8">
            <a:extLst>
              <a:ext uri="{FF2B5EF4-FFF2-40B4-BE49-F238E27FC236}">
                <a16:creationId xmlns:a16="http://schemas.microsoft.com/office/drawing/2014/main" id="{0EDA05C2-EE17-0C9E-0A5D-F5038A4A7D24}"/>
              </a:ext>
            </a:extLst>
          </p:cNvPr>
          <p:cNvSpPr txBox="1"/>
          <p:nvPr/>
        </p:nvSpPr>
        <p:spPr>
          <a:xfrm>
            <a:off x="692341" y="6316245"/>
            <a:ext cx="886168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a:buChar char="v"/>
              <a:tabLst/>
              <a:defRPr/>
            </a:pP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各設問に対して、○又は</a:t>
            </a:r>
            <a:r>
              <a:rPr kumimoji="0" lang="en-US" altLang="ja-JP" sz="1200" b="0" i="0" u="none" strike="noStrike" kern="1200" cap="none" spc="0" normalizeH="0" baseline="0" noProof="0" dirty="0">
                <a:ln>
                  <a:noFill/>
                </a:ln>
                <a:solidFill>
                  <a:prstClr val="black"/>
                </a:solidFill>
                <a:effectLst/>
                <a:uLnTx/>
                <a:uFillTx/>
                <a:latin typeface="MS Gothic"/>
                <a:ea typeface="MS Gothic"/>
                <a:cs typeface="Calibri"/>
              </a:rPr>
              <a:t>×</a:t>
            </a: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で解答してください。</a:t>
            </a:r>
          </a:p>
          <a:p>
            <a:pPr marL="288000" marR="0" lvl="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解答の正解は次のページにありますので、解答したあとに正解を確認しましょう。</a:t>
            </a:r>
          </a:p>
        </p:txBody>
      </p:sp>
    </p:spTree>
    <p:extLst>
      <p:ext uri="{BB962C8B-B14F-4D97-AF65-F5344CB8AC3E}">
        <p14:creationId xmlns:p14="http://schemas.microsoft.com/office/powerpoint/2010/main" val="18346575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E5E3EEF4D7045AD26CF945452304D" ma:contentTypeVersion="19" ma:contentTypeDescription="新しいドキュメントを作成します。" ma:contentTypeScope="" ma:versionID="ce052c640346cd100a33a587f7bcd404">
  <xsd:schema xmlns:xsd="http://www.w3.org/2001/XMLSchema" xmlns:xs="http://www.w3.org/2001/XMLSchema" xmlns:p="http://schemas.microsoft.com/office/2006/metadata/properties" xmlns:ns2="d95e9d8b-3f93-46aa-81f0-e7ff21611f67" xmlns:ns3="b85bb29a-ad32-4d65-8d6c-cb796b2e9423" targetNamespace="http://schemas.microsoft.com/office/2006/metadata/properties" ma:root="true" ma:fieldsID="ac92c8d6b772b3994c5c0c55e3bced33" ns2:_="" ns3:_="">
    <xsd:import namespace="d95e9d8b-3f93-46aa-81f0-e7ff21611f67"/>
    <xsd:import namespace="b85bb29a-ad32-4d65-8d6c-cb796b2e94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_Flow_SignoffStatus" minOccurs="0"/>
                <xsd:element ref="ns2:MediaServiceObjectDetectorVersions" minOccurs="0"/>
                <xsd:element ref="ns2:MediaServiceSearchProperties" minOccurs="0"/>
                <xsd:element ref="ns2:_x5150__x7ae5__x624b__x5f53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e9d8b-3f93-46aa-81f0-e7ff21611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627f__x8a8d__x306e__x72b6__x614b_">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5150__x7ae5__x624b__x5f53_" ma:index="24" nillable="true" ma:displayName="児童手当" ma:format="Hyperlink" ma:internalName="_x5150__x7ae5__x624b__x5f53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bb29a-ad32-4d65-8d6c-cb796b2e9423"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898d1f5-625d-4026-bc2f-96502dbb22f7}" ma:internalName="TaxCatchAll" ma:showField="CatchAllData" ma:web="b85bb29a-ad32-4d65-8d6c-cb796b2e94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95e9d8b-3f93-46aa-81f0-e7ff21611f67" xsi:nil="true"/>
    <TaxCatchAll xmlns="b85bb29a-ad32-4d65-8d6c-cb796b2e9423" xsi:nil="true"/>
    <lcf76f155ced4ddcb4097134ff3c332f xmlns="d95e9d8b-3f93-46aa-81f0-e7ff21611f67">
      <Terms xmlns="http://schemas.microsoft.com/office/infopath/2007/PartnerControls"/>
    </lcf76f155ced4ddcb4097134ff3c332f>
    <_x5150__x7ae5__x624b__x5f53_ xmlns="d95e9d8b-3f93-46aa-81f0-e7ff21611f67">
      <Url xsi:nil="true"/>
      <Description xsi:nil="true"/>
    </_x5150__x7ae5__x624b__x5f53_>
    <SharedWithUsers xmlns="b85bb29a-ad32-4d65-8d6c-cb796b2e9423">
      <UserInfo>
        <DisplayName/>
        <AccountId xsi:nil="true"/>
        <AccountType/>
      </UserInfo>
    </SharedWithUsers>
  </documentManagement>
</p:properties>
</file>

<file path=customXml/itemProps1.xml><?xml version="1.0" encoding="utf-8"?>
<ds:datastoreItem xmlns:ds="http://schemas.openxmlformats.org/officeDocument/2006/customXml" ds:itemID="{DCDF0C7C-99D6-4742-BF40-F8816B8ECE60}"/>
</file>

<file path=customXml/itemProps2.xml><?xml version="1.0" encoding="utf-8"?>
<ds:datastoreItem xmlns:ds="http://schemas.openxmlformats.org/officeDocument/2006/customXml" ds:itemID="{79F0AE06-AD08-4A33-BFE6-D13B9718891F}"/>
</file>

<file path=customXml/itemProps3.xml><?xml version="1.0" encoding="utf-8"?>
<ds:datastoreItem xmlns:ds="http://schemas.openxmlformats.org/officeDocument/2006/customXml" ds:itemID="{982BC909-ABE1-4981-8A1C-7908497D8C40}"/>
</file>

<file path=docProps/app.xml><?xml version="1.0" encoding="utf-8"?>
<Properties xmlns="http://schemas.openxmlformats.org/officeDocument/2006/extended-properties" xmlns:vt="http://schemas.openxmlformats.org/officeDocument/2006/docPropsVTypes">
  <Template>Office Theme</Template>
  <TotalTime>0</TotalTime>
  <Words>650</Words>
  <Application>Microsoft Office PowerPoint</Application>
  <PresentationFormat>A4 210 x 297 mm</PresentationFormat>
  <Paragraphs>32</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MS Gothic</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2025-10-15T08:33:01Z</dcterms:created>
  <dcterms:modified xsi:type="dcterms:W3CDTF">2025-10-15T08:33:10Z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1097600</vt:r8>
  </property>
  <property fmtid="{D5CDD505-2E9C-101B-9397-08002B2CF9AE}" pid="3" name="MediaServiceImageTags">
    <vt:lpwstr/>
  </property>
  <property fmtid="{D5CDD505-2E9C-101B-9397-08002B2CF9AE}" pid="4" name="ContentTypeId">
    <vt:lpwstr>0x010100F49E5E3EEF4D7045AD26CF945452304D</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