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handoutMasterIdLst>
    <p:handoutMasterId r:id="rId4"/>
  </p:handoutMasterIdLst>
  <p:sldIdLst>
    <p:sldId id="2265"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D"/>
    <a:srgbClr val="FFCB97"/>
    <a:srgbClr val="FF9933"/>
    <a:srgbClr val="008000"/>
    <a:srgbClr val="8BE1FF"/>
    <a:srgbClr val="A7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856227-33B9-4ADF-80AB-AC5D5BBDD3CC}" v="6" dt="2025-10-15T08:37:50.22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45" autoAdjust="0"/>
    <p:restoredTop sz="93285" autoAdjust="0"/>
  </p:normalViewPr>
  <p:slideViewPr>
    <p:cSldViewPr snapToGrid="0">
      <p:cViewPr varScale="1">
        <p:scale>
          <a:sx n="107" d="100"/>
          <a:sy n="107" d="100"/>
        </p:scale>
        <p:origin x="2082"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1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A8071EF-001D-4A6A-AA0D-3F39EDC14736}" type="datetimeFigureOut">
              <a:rPr kumimoji="1" lang="ja-JP" altLang="en-US" smtClean="0">
                <a:latin typeface="Meiryo UI" panose="020B0604030504040204" pitchFamily="50" charset="-128"/>
                <a:ea typeface="Meiryo UI" panose="020B0604030504040204" pitchFamily="50" charset="-128"/>
              </a:rPr>
              <a:t>2025/10/15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3A76EBA-F312-47A7-8174-DEEAD109FB4C}"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166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B61C725-2D31-4121-AA68-0F5DA35E5FA6}" type="datetimeFigureOut">
              <a:rPr kumimoji="1" lang="ja-JP" altLang="en-US" smtClean="0"/>
              <a:pPr/>
              <a:t>2025/10/15</a:t>
            </a:fld>
            <a:endParaRPr kumimoji="1" lang="ja-JP" altLang="en-US" dirty="0"/>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19074EFF-F9D5-4EEE-B106-BFE4833E967C}" type="slidenum">
              <a:rPr kumimoji="1" lang="ja-JP" altLang="en-US" smtClean="0"/>
              <a:pPr/>
              <a:t>‹#›</a:t>
            </a:fld>
            <a:endParaRPr kumimoji="1" lang="ja-JP" altLang="en-US" dirty="0"/>
          </a:p>
        </p:txBody>
      </p:sp>
    </p:spTree>
    <p:extLst>
      <p:ext uri="{BB962C8B-B14F-4D97-AF65-F5344CB8AC3E}">
        <p14:creationId xmlns:p14="http://schemas.microsoft.com/office/powerpoint/2010/main" val="11514908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074EFF-F9D5-4EEE-B106-BFE4833E967C}" type="slidenum">
              <a:rPr kumimoji="1"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88009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25E638-EF06-49C2-913E-15F3051B742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19650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A9685-969D-48A0-AAFC-26C14044E7FC}"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29825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3BF248-D63D-4753-A320-37926D2E1118}"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45459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2FB10C-59D1-411A-9CA7-93D65CE0D54E}"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286076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6516FE-7565-45F1-9CB1-8154FE7B0FF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0065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1A7E56-571E-428B-8991-F1C899A4633F}"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04155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C62E1E-8A33-450D-A74F-5F2EDBFD4E40}" type="datetime1">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227348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F26357-46D5-457F-BC8F-A3C54E4AE900}" type="datetime1">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963757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1F2A6-7088-4B3D-96E8-50025CD03F90}" type="datetime1">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958589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5D2E8FA-4A32-4774-B9B6-740A42AF837B}"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13177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523094-C737-4420-B4BC-3856DB79DE76}"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56791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ea typeface="Meiryo UI" panose="020B0604030504040204" pitchFamily="50" charset="-128"/>
              </a:defRPr>
            </a:lvl1pPr>
          </a:lstStyle>
          <a:p>
            <a:fld id="{1D1B453C-9A12-41A1-9612-F067E258820C}" type="datetime1">
              <a:rPr kumimoji="1" lang="ja-JP" altLang="en-US" smtClean="0"/>
              <a:pPr/>
              <a:t>2025/10/15</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ea typeface="Meiryo UI" panose="020B0604030504040204" pitchFamily="50" charset="-128"/>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ea typeface="Meiryo UI" panose="020B0604030504040204" pitchFamily="50" charset="-128"/>
              </a:defRPr>
            </a:lvl1pPr>
          </a:lstStyle>
          <a:p>
            <a:fld id="{52FD9B32-C877-4168-9DF9-BB9A504D625C}" type="slidenum">
              <a:rPr kumimoji="1" lang="ja-JP" altLang="en-US" smtClean="0"/>
              <a:pPr/>
              <a:t>‹#›</a:t>
            </a:fld>
            <a:endParaRPr kumimoji="1" lang="ja-JP" altLang="en-US" dirty="0"/>
          </a:p>
        </p:txBody>
      </p:sp>
    </p:spTree>
    <p:extLst>
      <p:ext uri="{BB962C8B-B14F-4D97-AF65-F5344CB8AC3E}">
        <p14:creationId xmlns:p14="http://schemas.microsoft.com/office/powerpoint/2010/main" val="1690388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465881" y="21098"/>
            <a:ext cx="9314605" cy="12788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j-cs"/>
              </a:rPr>
              <a:t>こたえ</a:t>
            </a:r>
          </a:p>
        </p:txBody>
      </p:sp>
      <p:sp>
        <p:nvSpPr>
          <p:cNvPr id="14" name="正方形/長方形 13"/>
          <p:cNvSpPr/>
          <p:nvPr/>
        </p:nvSpPr>
        <p:spPr>
          <a:xfrm>
            <a:off x="119864" y="1346661"/>
            <a:ext cx="346017" cy="5511339"/>
          </a:xfrm>
          <a:prstGeom prst="rect">
            <a:avLst/>
          </a:prstGeom>
          <a:solidFill>
            <a:srgbClr val="00B0F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sp>
        <p:nvSpPr>
          <p:cNvPr id="15" name="正方形/長方形 14"/>
          <p:cNvSpPr/>
          <p:nvPr/>
        </p:nvSpPr>
        <p:spPr>
          <a:xfrm>
            <a:off x="119864" y="0"/>
            <a:ext cx="346017" cy="1346661"/>
          </a:xfrm>
          <a:prstGeom prst="rect">
            <a:avLst/>
          </a:prstGeom>
          <a:solidFill>
            <a:srgbClr val="FF9933">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6" name="直線コネクタ 15"/>
          <p:cNvCxnSpPr/>
          <p:nvPr/>
        </p:nvCxnSpPr>
        <p:spPr>
          <a:xfrm flipH="1">
            <a:off x="465881" y="1299991"/>
            <a:ext cx="9314606" cy="0"/>
          </a:xfrm>
          <a:prstGeom prst="line">
            <a:avLst/>
          </a:prstGeom>
          <a:ln w="9525">
            <a:solidFill>
              <a:srgbClr val="FF9933"/>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465881" y="1358180"/>
            <a:ext cx="9314606" cy="0"/>
          </a:xfrm>
          <a:prstGeom prst="line">
            <a:avLst/>
          </a:prstGeom>
          <a:ln w="9525">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Meiryo UI" panose="020B0604030504040204" pitchFamily="50" charset="-128"/>
              <a:cs typeface="+mn-cs"/>
            </a:endParaRPr>
          </a:p>
        </p:txBody>
      </p:sp>
      <p:sp>
        <p:nvSpPr>
          <p:cNvPr id="18" name="正方形/長方形 17"/>
          <p:cNvSpPr/>
          <p:nvPr/>
        </p:nvSpPr>
        <p:spPr>
          <a:xfrm>
            <a:off x="119864" y="1299991"/>
            <a:ext cx="346017" cy="58189"/>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9" name="直線コネクタ 18"/>
          <p:cNvCxnSpPr/>
          <p:nvPr/>
        </p:nvCxnSpPr>
        <p:spPr>
          <a:xfrm>
            <a:off x="465881" y="0"/>
            <a:ext cx="0" cy="6858000"/>
          </a:xfrm>
          <a:prstGeom prst="line">
            <a:avLst/>
          </a:prstGeom>
          <a:ln w="12700">
            <a:solidFill>
              <a:srgbClr val="008000"/>
            </a:solidFill>
          </a:ln>
        </p:spPr>
        <p:style>
          <a:lnRef idx="1">
            <a:schemeClr val="accent1"/>
          </a:lnRef>
          <a:fillRef idx="0">
            <a:schemeClr val="accent1"/>
          </a:fillRef>
          <a:effectRef idx="0">
            <a:schemeClr val="accent1"/>
          </a:effectRef>
          <a:fontRef idx="minor">
            <a:schemeClr val="tx1"/>
          </a:fontRef>
        </p:style>
      </p:cxnSp>
      <p:graphicFrame>
        <p:nvGraphicFramePr>
          <p:cNvPr id="7" name="Table 7">
            <a:extLst>
              <a:ext uri="{FF2B5EF4-FFF2-40B4-BE49-F238E27FC236}">
                <a16:creationId xmlns:a16="http://schemas.microsoft.com/office/drawing/2014/main" id="{17F3ADA3-AB41-FCDB-CEB8-AAE19DBFCCD9}"/>
              </a:ext>
            </a:extLst>
          </p:cNvPr>
          <p:cNvGraphicFramePr>
            <a:graphicFrameLocks noGrp="1"/>
          </p:cNvGraphicFramePr>
          <p:nvPr>
            <p:extLst>
              <p:ext uri="{D42A27DB-BD31-4B8C-83A1-F6EECF244321}">
                <p14:modId xmlns:p14="http://schemas.microsoft.com/office/powerpoint/2010/main" val="1817665545"/>
              </p:ext>
            </p:extLst>
          </p:nvPr>
        </p:nvGraphicFramePr>
        <p:xfrm>
          <a:off x="876661" y="1446435"/>
          <a:ext cx="8013339" cy="5343609"/>
        </p:xfrm>
        <a:graphic>
          <a:graphicData uri="http://schemas.openxmlformats.org/drawingml/2006/table">
            <a:tbl>
              <a:tblPr firstRow="1" bandRow="1">
                <a:tableStyleId>{2D5ABB26-0587-4C30-8999-92F81FD0307C}</a:tableStyleId>
              </a:tblPr>
              <a:tblGrid>
                <a:gridCol w="567214">
                  <a:extLst>
                    <a:ext uri="{9D8B030D-6E8A-4147-A177-3AD203B41FA5}">
                      <a16:colId xmlns:a16="http://schemas.microsoft.com/office/drawing/2014/main" val="2345865511"/>
                    </a:ext>
                  </a:extLst>
                </a:gridCol>
                <a:gridCol w="840317">
                  <a:extLst>
                    <a:ext uri="{9D8B030D-6E8A-4147-A177-3AD203B41FA5}">
                      <a16:colId xmlns:a16="http://schemas.microsoft.com/office/drawing/2014/main" val="3824008046"/>
                    </a:ext>
                  </a:extLst>
                </a:gridCol>
                <a:gridCol w="6605808">
                  <a:extLst>
                    <a:ext uri="{9D8B030D-6E8A-4147-A177-3AD203B41FA5}">
                      <a16:colId xmlns:a16="http://schemas.microsoft.com/office/drawing/2014/main" val="3496927244"/>
                    </a:ext>
                  </a:extLst>
                </a:gridCol>
              </a:tblGrid>
              <a:tr h="465218">
                <a:tc>
                  <a:txBody>
                    <a:bodyPr/>
                    <a:lstStyle/>
                    <a:p>
                      <a:pPr algn="ctr"/>
                      <a:r>
                        <a:rPr lang="en-US" dirty="0">
                          <a:latin typeface="MS Gothic"/>
                        </a:rPr>
                        <a:t>No</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ja-JP" altLang="en-US">
                          <a:latin typeface="MS Gothic"/>
                          <a:ea typeface="Meiryo UI" panose="020B0604030504040204" pitchFamily="50" charset="-128"/>
                        </a:rPr>
                        <a:t>正解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r>
                        <a:rPr lang="ja-JP" altLang="en-US">
                          <a:latin typeface="MS Gothic"/>
                          <a:ea typeface="Meiryo UI" panose="020B0604030504040204" pitchFamily="50" charset="-128"/>
                        </a:rPr>
                        <a:t>解説</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1044788"/>
                  </a:ext>
                </a:extLst>
              </a:tr>
              <a:tr h="465218">
                <a:tc>
                  <a:txBody>
                    <a:bodyPr/>
                    <a:lstStyle/>
                    <a:p>
                      <a:pPr algn="ctr"/>
                      <a:r>
                        <a:rPr lang="en-US" sz="1100">
                          <a:latin typeface="MS Gothic"/>
                        </a:rPr>
                        <a:t>１</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lgn="ctr">
                        <a:buNone/>
                      </a:pPr>
                      <a:r>
                        <a:rPr lang="en-US" sz="9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３「個人情報の保有に関する規律」のとおり、行政機関等は、個人情報の利用目的について、当該個人情報がどのような事務又は業務の用に供され、どのような目的に使われるかをできるだけ具体的かつ個別的に特定しなければならないとされ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580759"/>
                  </a:ext>
                </a:extLst>
              </a:tr>
              <a:tr h="465218">
                <a:tc>
                  <a:txBody>
                    <a:bodyPr/>
                    <a:lstStyle/>
                    <a:p>
                      <a:pPr algn="ctr"/>
                      <a:r>
                        <a:rPr lang="en-US" sz="1100">
                          <a:latin typeface="MS Gothic"/>
                        </a:rPr>
                        <a:t>２</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en-US" altLang="ja-JP" sz="900" kern="1200" dirty="0">
                          <a:solidFill>
                            <a:schemeClr val="tx1"/>
                          </a:solidFill>
                          <a:latin typeface="Meiryo UI" panose="020B0604030504040204" pitchFamily="50" charset="-128"/>
                          <a:ea typeface="Meiryo UI" panose="020B0604030504040204" pitchFamily="50" charset="-128"/>
                          <a:cs typeface="+mn-cs"/>
                        </a:rPr>
                        <a:t>×</a:t>
                      </a:r>
                      <a:endParaRPr kumimoji="1" lang="en-US" sz="90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５「原則的な個人情報の利用・提供に関する考え方」のとおり、利用目的以外の目的のための保有個人情報の利用は、自ら利用する場合も原則禁止されます。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2866680"/>
                  </a:ext>
                </a:extLst>
              </a:tr>
              <a:tr h="465218">
                <a:tc>
                  <a:txBody>
                    <a:bodyPr/>
                    <a:lstStyle/>
                    <a:p>
                      <a:pPr algn="ctr"/>
                      <a:r>
                        <a:rPr lang="en-US" sz="1100" dirty="0">
                          <a:latin typeface="MS Gothic"/>
                        </a:rPr>
                        <a:t>３</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r>
                        <a:rPr lang="en-US" sz="9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６「保有個人情報の目的外利用の考え方と実例」のとおり、行政機関等が個人情報の利用目的を変更する場合には、変更前の利用目的と相当の関連性を有すると合理的に認められる範囲を超えてはならないとされ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6977120"/>
                  </a:ext>
                </a:extLst>
              </a:tr>
              <a:tr h="465218">
                <a:tc>
                  <a:txBody>
                    <a:bodyPr/>
                    <a:lstStyle/>
                    <a:p>
                      <a:pPr algn="ctr"/>
                      <a:r>
                        <a:rPr lang="en-US" sz="1100">
                          <a:latin typeface="MS Gothic"/>
                        </a:rPr>
                        <a:t>４</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en-US" altLang="ja-JP" sz="900" kern="1200" dirty="0">
                          <a:solidFill>
                            <a:schemeClr val="tx1"/>
                          </a:solidFill>
                          <a:latin typeface="Meiryo UI" panose="020B0604030504040204" pitchFamily="50" charset="-128"/>
                          <a:ea typeface="Meiryo UI" panose="020B0604030504040204" pitchFamily="50" charset="-128"/>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７「保有個人情報の目的外利用の考え方と実例」のとおり、行政機関の長等は、本人の同意があるときは、利用目的以外の目的のために保有個人情報を利用することができますが、これに該当する場合であっても、本人又は第三者の権利利益を不当に侵害するおそれがあると認められるときは、利用することができないとされ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en-US"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0352003"/>
                  </a:ext>
                </a:extLst>
              </a:tr>
              <a:tr h="465218">
                <a:tc>
                  <a:txBody>
                    <a:bodyPr/>
                    <a:lstStyle/>
                    <a:p>
                      <a:pPr algn="ctr"/>
                      <a:r>
                        <a:rPr lang="en-US" sz="1100" dirty="0">
                          <a:latin typeface="MS Gothic"/>
                        </a:rPr>
                        <a:t>５</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endParaRPr kumimoji="1"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en-US" altLang="ja-JP" sz="900" dirty="0">
                          <a:solidFill>
                            <a:schemeClr val="tx1"/>
                          </a:solidFill>
                          <a:latin typeface="Meiryo UI" panose="020B0604030504040204" pitchFamily="50" charset="-128"/>
                          <a:ea typeface="Meiryo UI" panose="020B0604030504040204" pitchFamily="50" charset="-128"/>
                        </a:rPr>
                        <a:t>P</a:t>
                      </a:r>
                      <a:r>
                        <a:rPr lang="en-US" altLang="ja-JP" sz="900">
                          <a:solidFill>
                            <a:schemeClr val="tx1"/>
                          </a:solidFill>
                          <a:latin typeface="Meiryo UI" panose="020B0604030504040204" pitchFamily="50" charset="-128"/>
                          <a:ea typeface="Meiryo UI" panose="020B0604030504040204" pitchFamily="50" charset="-128"/>
                        </a:rPr>
                        <a:t>.12</a:t>
                      </a:r>
                      <a:r>
                        <a:rPr lang="ja-JP" altLang="en-US" sz="900">
                          <a:solidFill>
                            <a:schemeClr val="tx1"/>
                          </a:solidFill>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外国にある第三者への提供の制限」のとおり、行政機関の長等は、外国にある第三者への提供を認める旨の同意を得ようとする場合には、規則で定めるところにより、あらかじめ、当該外国の名称等の所定の情報を本人に提供しなければならないとされ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en-US"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4694098"/>
                  </a:ext>
                </a:extLst>
              </a:tr>
              <a:tr h="465218">
                <a:tc>
                  <a:txBody>
                    <a:bodyPr/>
                    <a:lstStyle/>
                    <a:p>
                      <a:pPr algn="ctr"/>
                      <a:r>
                        <a:rPr lang="en-US" sz="1100">
                          <a:latin typeface="MS Gothic"/>
                        </a:rPr>
                        <a:t>６</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lvl="0" algn="ctr" defTabSz="914400" rtl="0" eaLnBrk="1" latinLnBrk="0" hangingPunct="1">
                        <a:buNone/>
                      </a:pP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endParaRPr kumimoji="1"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本研修資料２の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２「個人情報ファイル簿の作成及び公表」の</a:t>
                      </a:r>
                      <a:r>
                        <a:rPr lang="ja-JP" altLang="en-US" sz="900">
                          <a:solidFill>
                            <a:schemeClr val="tx1"/>
                          </a:solidFill>
                          <a:latin typeface="Meiryo UI" panose="020B0604030504040204" pitchFamily="50" charset="-128"/>
                          <a:ea typeface="Meiryo UI" panose="020B0604030504040204" pitchFamily="50" charset="-128"/>
                        </a:rPr>
                        <a:t>とおり、保有する個人情報ファイルについては、原則</a:t>
                      </a:r>
                      <a:r>
                        <a:rPr lang="ja-JP" altLang="en-US" sz="900" dirty="0">
                          <a:solidFill>
                            <a:schemeClr val="tx1"/>
                          </a:solidFill>
                          <a:latin typeface="Meiryo UI" panose="020B0604030504040204" pitchFamily="50" charset="-128"/>
                          <a:ea typeface="Meiryo UI" panose="020B0604030504040204" pitchFamily="50" charset="-128"/>
                        </a:rPr>
                        <a:t>として個人情報ファイル簿を作成し公表する義務があります。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（個人情報ファイル簿）</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8461856"/>
                  </a:ext>
                </a:extLst>
              </a:tr>
              <a:tr h="465218">
                <a:tc>
                  <a:txBody>
                    <a:bodyPr/>
                    <a:lstStyle/>
                    <a:p>
                      <a:pPr algn="ctr"/>
                      <a:r>
                        <a:rPr lang="en-US" sz="1100">
                          <a:latin typeface="MS Gothic"/>
                        </a:rPr>
                        <a:t>７</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lgn="ctr">
                        <a:buNone/>
                      </a:pPr>
                      <a:r>
                        <a:rPr lang="en-US" sz="9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本研修資料３の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２「保有個人情報の開示請求」のとおり、保有個人情報に係る開示請求は、日本国民のみならず外国人も含む全ての自然人が行うことが可能であり、また、未成年者若しくは成年被後見人の法定代理人又は本人の委任による代理人による請求が認められ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（開示請求）</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4497118"/>
                  </a:ext>
                </a:extLst>
              </a:tr>
              <a:tr h="465217">
                <a:tc>
                  <a:txBody>
                    <a:bodyPr/>
                    <a:lstStyle/>
                    <a:p>
                      <a:pPr lvl="0" algn="ctr">
                        <a:buNone/>
                      </a:pPr>
                      <a:r>
                        <a:rPr lang="en-US" sz="1100">
                          <a:latin typeface="MS Gothic"/>
                        </a:rPr>
                        <a:t>８</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endParaRPr kumimoji="1" lang="en-US" sz="90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本研修資料３の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２「保有個人情報の開示請求」のとおり、開示請求に係る保有個人情報が存在しているか否かを答えるだけで、不開示情報を開示することとなるときは、当該保有個人情報の存否を明らかにしないで、当該開示請求を拒否することができ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（開示請求）</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3570213975"/>
                  </a:ext>
                </a:extLst>
              </a:tr>
              <a:tr h="465217">
                <a:tc>
                  <a:txBody>
                    <a:bodyPr/>
                    <a:lstStyle/>
                    <a:p>
                      <a:pPr lvl="0" algn="ctr">
                        <a:buNone/>
                      </a:pPr>
                      <a:r>
                        <a:rPr lang="en-US" sz="1100">
                          <a:latin typeface="MS Gothic"/>
                        </a:rPr>
                        <a:t>９</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lgn="ctr">
                        <a:buNone/>
                      </a:pPr>
                      <a:r>
                        <a:rPr lang="en-US" altLang="ja-JP"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本研修資料３の</a:t>
                      </a:r>
                      <a:r>
                        <a:rPr lang="en-US" altLang="ja-JP" sz="900" dirty="0">
                          <a:solidFill>
                            <a:schemeClr val="tx1"/>
                          </a:solidFill>
                          <a:latin typeface="Meiryo UI" panose="020B0604030504040204" pitchFamily="50" charset="-128"/>
                          <a:ea typeface="Meiryo UI" panose="020B0604030504040204" pitchFamily="50" charset="-128"/>
                        </a:rPr>
                        <a:t>P.11</a:t>
                      </a:r>
                      <a:r>
                        <a:rPr lang="ja-JP" altLang="en-US" sz="900" dirty="0">
                          <a:solidFill>
                            <a:schemeClr val="tx1"/>
                          </a:solidFill>
                          <a:latin typeface="Meiryo UI" panose="020B0604030504040204" pitchFamily="50" charset="-128"/>
                          <a:ea typeface="Meiryo UI" panose="020B0604030504040204" pitchFamily="50" charset="-128"/>
                        </a:rPr>
                        <a:t>「保有個人情報の訂正請求」のとおり、何人も、自己を本人とする一定の保有個人情報の内容が事実でないと思料するときは、当該保有個人情報の訂正請求を行うことができます。また、代理人による請求が認められ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（開示請求）</a:t>
                      </a:r>
                      <a:endParaRPr lang="en-US" altLang="ja-JP"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576176239"/>
                  </a:ext>
                </a:extLst>
              </a:tr>
              <a:tr h="465217">
                <a:tc>
                  <a:txBody>
                    <a:bodyPr/>
                    <a:lstStyle/>
                    <a:p>
                      <a:pPr lvl="0" algn="ctr">
                        <a:buNone/>
                      </a:pPr>
                      <a:r>
                        <a:rPr lang="en-US" sz="1100" dirty="0">
                          <a:latin typeface="MS Gothic"/>
                        </a:rPr>
                        <a:t>10</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r>
                        <a:rPr lang="en-US" altLang="ja-JP"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本研修資料４の</a:t>
                      </a:r>
                      <a:r>
                        <a:rPr lang="en-US" altLang="ja-JP" sz="900" dirty="0">
                          <a:solidFill>
                            <a:schemeClr val="tx1"/>
                          </a:solidFill>
                          <a:latin typeface="Meiryo UI" panose="020B0604030504040204" pitchFamily="50" charset="-128"/>
                          <a:ea typeface="Meiryo UI" panose="020B0604030504040204" pitchFamily="50" charset="-128"/>
                        </a:rPr>
                        <a:t>P.</a:t>
                      </a:r>
                      <a:r>
                        <a:rPr lang="ja-JP" altLang="en-US" sz="900" dirty="0">
                          <a:solidFill>
                            <a:schemeClr val="tx1"/>
                          </a:solidFill>
                          <a:latin typeface="Meiryo UI" panose="020B0604030504040204" pitchFamily="50" charset="-128"/>
                          <a:ea typeface="Meiryo UI" panose="020B0604030504040204" pitchFamily="50" charset="-128"/>
                        </a:rPr>
                        <a:t>３「行政機関等匿名加工情報の作成、提供、禁止等」のとおり、行政機関等匿名加工情報の作成に当たっては、特定の個人を識別することができないように、かつ、その作成に用いる保有個人情報を復元することができないようにするために、規則で定める基準に従って保有個人情報を加工しなければならないとされ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（行政機関等匿名加工情報）</a:t>
                      </a:r>
                      <a:endParaRPr lang="ja-JP" altLang="en-US"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1832363481"/>
                  </a:ext>
                </a:extLst>
              </a:tr>
            </a:tbl>
          </a:graphicData>
        </a:graphic>
      </p:graphicFrame>
    </p:spTree>
    <p:extLst>
      <p:ext uri="{BB962C8B-B14F-4D97-AF65-F5344CB8AC3E}">
        <p14:creationId xmlns:p14="http://schemas.microsoft.com/office/powerpoint/2010/main" val="5557194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E5E3EEF4D7045AD26CF945452304D" ma:contentTypeVersion="19" ma:contentTypeDescription="新しいドキュメントを作成します。" ma:contentTypeScope="" ma:versionID="0ff39a8c25d4d10c585a107c2e9fb721">
  <xsd:schema xmlns:xsd="http://www.w3.org/2001/XMLSchema" xmlns:xs="http://www.w3.org/2001/XMLSchema" xmlns:p="http://schemas.microsoft.com/office/2006/metadata/properties" xmlns:ns2="d95e9d8b-3f93-46aa-81f0-e7ff21611f67" xmlns:ns3="b85bb29a-ad32-4d65-8d6c-cb796b2e9423" targetNamespace="http://schemas.microsoft.com/office/2006/metadata/properties" ma:root="true" ma:fieldsID="f2e17a5fabfbf8a93dce64ecb268d9c2" ns2:_="" ns3:_="">
    <xsd:import namespace="d95e9d8b-3f93-46aa-81f0-e7ff21611f67"/>
    <xsd:import namespace="b85bb29a-ad32-4d65-8d6c-cb796b2e94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_Flow_SignoffStatus" minOccurs="0"/>
                <xsd:element ref="ns2:MediaServiceObjectDetectorVersions" minOccurs="0"/>
                <xsd:element ref="ns2:MediaServiceSearchProperties" minOccurs="0"/>
                <xsd:element ref="ns2:_x5150__x7ae5__x624b__x5f53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e9d8b-3f93-46aa-81f0-e7ff21611f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627f__x8a8d__x306e__x72b6__x614b_">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5150__x7ae5__x624b__x5f53_" ma:index="24" nillable="true" ma:displayName="児童手当" ma:format="Hyperlink" ma:internalName="_x5150__x7ae5__x624b__x5f53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bb29a-ad32-4d65-8d6c-cb796b2e9423"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898d1f5-625d-4026-bc2f-96502dbb22f7}" ma:internalName="TaxCatchAll" ma:showField="CatchAllData" ma:web="b85bb29a-ad32-4d65-8d6c-cb796b2e94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d95e9d8b-3f93-46aa-81f0-e7ff21611f67" xsi:nil="true"/>
    <TaxCatchAll xmlns="b85bb29a-ad32-4d65-8d6c-cb796b2e9423" xsi:nil="true"/>
    <lcf76f155ced4ddcb4097134ff3c332f xmlns="d95e9d8b-3f93-46aa-81f0-e7ff21611f67">
      <Terms xmlns="http://schemas.microsoft.com/office/infopath/2007/PartnerControls"/>
    </lcf76f155ced4ddcb4097134ff3c332f>
    <_x5150__x7ae5__x624b__x5f53_ xmlns="d95e9d8b-3f93-46aa-81f0-e7ff21611f67">
      <Url xsi:nil="true"/>
      <Description xsi:nil="true"/>
    </_x5150__x7ae5__x624b__x5f53_>
    <SharedWithUsers xmlns="b85bb29a-ad32-4d65-8d6c-cb796b2e9423">
      <UserInfo>
        <DisplayName/>
        <AccountId xsi:nil="true"/>
        <AccountType/>
      </UserInfo>
    </SharedWithUsers>
  </documentManagement>
</p:properties>
</file>

<file path=customXml/itemProps1.xml><?xml version="1.0" encoding="utf-8"?>
<ds:datastoreItem xmlns:ds="http://schemas.openxmlformats.org/officeDocument/2006/customXml" ds:itemID="{D72A5684-C060-4549-8743-48BBE1FBF905}"/>
</file>

<file path=customXml/itemProps2.xml><?xml version="1.0" encoding="utf-8"?>
<ds:datastoreItem xmlns:ds="http://schemas.openxmlformats.org/officeDocument/2006/customXml" ds:itemID="{4F79BBDB-86AF-49CC-A419-7C6E5351A7E5}"/>
</file>

<file path=customXml/itemProps3.xml><?xml version="1.0" encoding="utf-8"?>
<ds:datastoreItem xmlns:ds="http://schemas.openxmlformats.org/officeDocument/2006/customXml" ds:itemID="{AE1E6CC7-EC41-4D85-9095-F43B5F164240}"/>
</file>

<file path=docProps/app.xml><?xml version="1.0" encoding="utf-8"?>
<Properties xmlns="http://schemas.openxmlformats.org/officeDocument/2006/extended-properties" xmlns:vt="http://schemas.openxmlformats.org/officeDocument/2006/docPropsVTypes">
  <Template>Office Theme</Template>
  <TotalTime>0</TotalTime>
  <Words>787</Words>
  <Application>Microsoft Office PowerPoint</Application>
  <PresentationFormat>A4 210 x 297 mm</PresentationFormat>
  <Paragraphs>36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MS Gothic</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2025-10-15T08:37:50Z</dcterms:created>
  <dcterms:modified xsi:type="dcterms:W3CDTF">2025-10-15T08:38:01Z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1097600</vt:r8>
  </property>
  <property fmtid="{D5CDD505-2E9C-101B-9397-08002B2CF9AE}" pid="3" name="MediaServiceImageTags">
    <vt:lpwstr/>
  </property>
  <property fmtid="{D5CDD505-2E9C-101B-9397-08002B2CF9AE}" pid="4" name="ContentTypeId">
    <vt:lpwstr>0x010100F49E5E3EEF4D7045AD26CF945452304D</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